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4F48DF-47D1-454A-8A50-0B16C59B3562}">
  <a:tblStyle styleId="{FB4F48DF-47D1-454A-8A50-0B16C59B3562}" styleName="Table_0">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9D50A23-4C7D-4B74-BA49-8FDEF5F3DA3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grpSp>
        <p:nvGrpSpPr>
          <p:cNvPr id="27" name="Google Shape;27;p4"/>
          <p:cNvGrpSpPr/>
          <p:nvPr/>
        </p:nvGrpSpPr>
        <p:grpSpPr>
          <a:xfrm>
            <a:off x="0" y="381001"/>
            <a:ext cx="1037850" cy="1016288"/>
            <a:chOff x="0" y="381001"/>
            <a:chExt cx="1037850" cy="1016288"/>
          </a:xfrm>
        </p:grpSpPr>
        <p:sp>
          <p:nvSpPr>
            <p:cNvPr id="28" name="Google Shape;28;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5"/>
          <p:cNvGrpSpPr/>
          <p:nvPr/>
        </p:nvGrpSpPr>
        <p:grpSpPr>
          <a:xfrm>
            <a:off x="4406400" y="0"/>
            <a:ext cx="4737600" cy="5143065"/>
            <a:chOff x="4406400" y="0"/>
            <a:chExt cx="4737600" cy="5143065"/>
          </a:xfrm>
        </p:grpSpPr>
        <p:sp>
          <p:nvSpPr>
            <p:cNvPr id="34" name="Google Shape;34;p5"/>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7"/>
          <p:cNvGrpSpPr/>
          <p:nvPr/>
        </p:nvGrpSpPr>
        <p:grpSpPr>
          <a:xfrm>
            <a:off x="0" y="381001"/>
            <a:ext cx="1037850" cy="1016288"/>
            <a:chOff x="0" y="381001"/>
            <a:chExt cx="1037850" cy="1016288"/>
          </a:xfrm>
        </p:grpSpPr>
        <p:sp>
          <p:nvSpPr>
            <p:cNvPr id="58" name="Google Shape;58;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8"/>
            <a:chOff x="0" y="381001"/>
            <a:chExt cx="1037850" cy="1016288"/>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rot="5400000">
              <a:off x="4840825" y="6000"/>
              <a:ext cx="42987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rot="-5400000">
              <a:off x="5618399" y="123664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flipH="1">
              <a:off x="5849857" y="144407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rot="-5400000">
              <a:off x="5987081" y="246974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flipH="1">
              <a:off x="6222115" y="2677179"/>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5400000">
              <a:off x="6675341" y="186224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5400000">
              <a:off x="6861141" y="247808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a:off x="7965266" y="269319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a:off x="8145082" y="330903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7047599" y="309534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7276649" y="330278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a:off x="7462448" y="391862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rot="-5400000">
              <a:off x="8102491" y="37188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8334533" y="392629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rot="-5400000">
              <a:off x="8288290" y="433470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btpinformatica2014.wordpress.com/author/elizabethkrt/" TargetMode="External"/><Relationship Id="rId5" Type="http://schemas.openxmlformats.org/officeDocument/2006/relationships/hyperlink" Target="https://btpinformatica2014.wordpress.com/2014/11/28/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hyperlink" Target="https://images.app.goo.gl/2Aq6swHGW1cgCB9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hyperlink" Target="https://images.app.goo.gl/wheEo2NLFzM6TTgJ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hyperlink" Target="https://images.app.goo.gl/JqjjPkQ2x33CdUtX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forms/d/e/1FAIpQLSfNtbtUm9yJtwByUGcB0djnNcTUj1BhSXIjWS6GlKpmpMBwJg/viewform?usp=sf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hyperlink" Target="https://das6sa3.wordpress.com/author/jeimmycan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s://images.app.goo.gl/zch95D7Gi9G7r3Zw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ionos.es/digitalguide/paginas-web/desarrollo-web/uml-lenguaje-unificado-de-modelado-orientado-a-objet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rive.google.com/file/d/1Pzb5WqJaz8JA4bODo2VOYnHz7OG07QGU/view?usp=sharing" TargetMode="External"/><Relationship Id="rId4"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btpinformatica2014.wordpress.com/author/elizabethkrt/" TargetMode="External"/><Relationship Id="rId4" Type="http://schemas.openxmlformats.org/officeDocument/2006/relationships/hyperlink" Target="https://btpinformatica2014.wordpress.com/2014/11/28/16/" TargetMode="External"/><Relationship Id="rId9" Type="http://schemas.openxmlformats.org/officeDocument/2006/relationships/hyperlink" Target="https://www.ionos.es/digitalguide/paginas-web/desarrollo-web/diagrama-de-casos-de-uso/#:~:text=El%20diagrama%20de%20casos%20de,de%20programaci%C3%B3n%20orientada%20a%20objetos" TargetMode="External"/><Relationship Id="rId5" Type="http://schemas.openxmlformats.org/officeDocument/2006/relationships/hyperlink" Target="https://btpinformatica2014.wordpress.com/2014/11/28/16/" TargetMode="External"/><Relationship Id="rId6" Type="http://schemas.openxmlformats.org/officeDocument/2006/relationships/hyperlink" Target="https://nextech.pe/que-es-bpmn-y-para-que-sirve/#:~:text=Entonces%20Business%20Process%20Model%20and,participantes%20de%20las%20diferentes%20actividades" TargetMode="External"/><Relationship Id="rId7" Type="http://schemas.openxmlformats.org/officeDocument/2006/relationships/hyperlink" Target="https://das6sa3.wordpress.com/author/jeimmycana/" TargetMode="External"/><Relationship Id="rId8" Type="http://schemas.openxmlformats.org/officeDocument/2006/relationships/hyperlink" Target="https://das6sa3.wordpress.com/2017/01/15/bizagi-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MRzLpGoKr6Q3aevC9" TargetMode="Externa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es.hellokids.com/r_1703/juegos-gratuitos/juegos-de-puzzles/puzzles-vuelta-al-co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s://www.taleoi.com/vida-hoy/escolares-colegios-privados-todo-pais-inician-hoy-ano-escolar-201903-2079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hyperlink" Target="https://images.app.goo.gl/WJoa4rYkFnyGTjgQ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4572000" y="3651625"/>
            <a:ext cx="3043500" cy="5694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FFFFFF"/>
              </a:buClr>
              <a:buSzPts val="2500"/>
              <a:buFont typeface="Times New Roman"/>
              <a:buChar char="-"/>
            </a:pPr>
            <a:r>
              <a:rPr b="0" i="0" lang="es" sz="2500" u="none" cap="none" strike="noStrike">
                <a:solidFill>
                  <a:srgbClr val="FFFFFF"/>
                </a:solidFill>
                <a:latin typeface="Times New Roman"/>
                <a:ea typeface="Times New Roman"/>
                <a:cs typeface="Times New Roman"/>
                <a:sym typeface="Times New Roman"/>
              </a:rPr>
              <a:t>KATERINE PAEZ                   </a:t>
            </a:r>
            <a:endParaRPr b="0" i="0" sz="2500" u="none" cap="none" strike="noStrike">
              <a:solidFill>
                <a:srgbClr val="FFFFFF"/>
              </a:solidFill>
              <a:latin typeface="Times New Roman"/>
              <a:ea typeface="Times New Roman"/>
              <a:cs typeface="Times New Roman"/>
              <a:sym typeface="Times New Roman"/>
            </a:endParaRPr>
          </a:p>
        </p:txBody>
      </p:sp>
      <p:sp>
        <p:nvSpPr>
          <p:cNvPr id="135" name="Google Shape;135;p13"/>
          <p:cNvSpPr txBox="1"/>
          <p:nvPr/>
        </p:nvSpPr>
        <p:spPr>
          <a:xfrm>
            <a:off x="4572000" y="1333875"/>
            <a:ext cx="3504600" cy="569400"/>
          </a:xfrm>
          <a:prstGeom prst="rect">
            <a:avLst/>
          </a:prstGeom>
          <a:noFill/>
          <a:ln>
            <a:noFill/>
          </a:ln>
        </p:spPr>
        <p:txBody>
          <a:bodyPr anchorCtr="0" anchor="t" bIns="91425" lIns="91425" spcFirstLastPara="1" rIns="91425" wrap="square" tIns="91425">
            <a:spAutoFit/>
          </a:bodyPr>
          <a:lstStyle/>
          <a:p>
            <a:pPr indent="-387350" lvl="0" marL="457200" marR="0" rtl="0" algn="ctr">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JOHANNA BUSTOS </a:t>
            </a:r>
            <a:endParaRPr b="0" i="0" sz="1400" u="none" cap="none" strike="noStrike">
              <a:solidFill>
                <a:srgbClr val="000000"/>
              </a:solidFill>
              <a:latin typeface="Lato"/>
              <a:ea typeface="Lato"/>
              <a:cs typeface="Lato"/>
              <a:sym typeface="Lato"/>
            </a:endParaRPr>
          </a:p>
        </p:txBody>
      </p:sp>
      <p:pic>
        <p:nvPicPr>
          <p:cNvPr id="136" name="Google Shape;136;p13"/>
          <p:cNvPicPr preferRelativeResize="0"/>
          <p:nvPr/>
        </p:nvPicPr>
        <p:blipFill rotWithShape="1">
          <a:blip r:embed="rId3">
            <a:alphaModFix/>
          </a:blip>
          <a:srcRect b="0" l="0" r="0" t="0"/>
          <a:stretch/>
        </p:blipFill>
        <p:spPr>
          <a:xfrm>
            <a:off x="642075" y="1388975"/>
            <a:ext cx="2875400" cy="2875400"/>
          </a:xfrm>
          <a:prstGeom prst="rect">
            <a:avLst/>
          </a:prstGeom>
          <a:noFill/>
          <a:ln>
            <a:noFill/>
          </a:ln>
        </p:spPr>
      </p:pic>
      <p:sp>
        <p:nvSpPr>
          <p:cNvPr id="137" name="Google Shape;137;p13"/>
          <p:cNvSpPr txBox="1"/>
          <p:nvPr/>
        </p:nvSpPr>
        <p:spPr>
          <a:xfrm>
            <a:off x="548350" y="3782800"/>
            <a:ext cx="3272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chemeClr val="hlink"/>
                </a:solidFill>
                <a:uFill>
                  <a:noFill/>
                </a:uFill>
                <a:latin typeface="Times New Roman"/>
                <a:ea typeface="Times New Roman"/>
                <a:cs typeface="Times New Roman"/>
                <a:sym typeface="Times New Roman"/>
                <a:hlinkClick r:id="rId4"/>
              </a:rPr>
              <a:t>elizabethkrt</a:t>
            </a:r>
            <a:r>
              <a:rPr b="0" i="0" lang="es" sz="1000" u="none" cap="none" strike="noStrike">
                <a:solidFill>
                  <a:schemeClr val="accent1"/>
                </a:solidFill>
                <a:latin typeface="Times New Roman"/>
                <a:ea typeface="Times New Roman"/>
                <a:cs typeface="Times New Roman"/>
                <a:sym typeface="Times New Roman"/>
              </a:rPr>
              <a:t> ( </a:t>
            </a:r>
            <a:r>
              <a:rPr b="1" i="0" lang="es" sz="1000" u="none" cap="none" strike="noStrike">
                <a:solidFill>
                  <a:schemeClr val="hlink"/>
                </a:solidFill>
                <a:uFill>
                  <a:noFill/>
                </a:uFill>
                <a:latin typeface="Times New Roman"/>
                <a:ea typeface="Times New Roman"/>
                <a:cs typeface="Times New Roman"/>
                <a:sym typeface="Times New Roman"/>
                <a:hlinkClick r:id="rId5"/>
              </a:rPr>
              <a:t>28 noviembre, 2014</a:t>
            </a:r>
            <a:r>
              <a:rPr b="0" i="0" lang="es" sz="1000" u="none" cap="none" strike="noStrike">
                <a:solidFill>
                  <a:schemeClr val="accent1"/>
                </a:solidFill>
                <a:latin typeface="Times New Roman"/>
                <a:ea typeface="Times New Roman"/>
                <a:cs typeface="Times New Roman"/>
                <a:sym typeface="Times New Roman"/>
              </a:rPr>
              <a:t>)</a:t>
            </a:r>
            <a:endParaRPr b="0" i="0" sz="1000" u="none" cap="none" strike="noStrike">
              <a:solidFill>
                <a:schemeClr val="accent1"/>
              </a:solidFill>
              <a:latin typeface="Times New Roman"/>
              <a:ea typeface="Times New Roman"/>
              <a:cs typeface="Times New Roman"/>
              <a:sym typeface="Times New Roman"/>
            </a:endParaRPr>
          </a:p>
        </p:txBody>
      </p:sp>
      <p:sp>
        <p:nvSpPr>
          <p:cNvPr id="138" name="Google Shape;138;p13"/>
          <p:cNvSpPr txBox="1"/>
          <p:nvPr/>
        </p:nvSpPr>
        <p:spPr>
          <a:xfrm>
            <a:off x="2739075" y="347025"/>
            <a:ext cx="3842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3000" u="none" cap="none" strike="noStrike">
                <a:solidFill>
                  <a:schemeClr val="lt1"/>
                </a:solidFill>
                <a:latin typeface="Times New Roman"/>
                <a:ea typeface="Times New Roman"/>
                <a:cs typeface="Times New Roman"/>
                <a:sym typeface="Times New Roman"/>
              </a:rPr>
              <a:t>INTEGRANTES</a:t>
            </a:r>
            <a:r>
              <a:rPr b="0" i="0" lang="es" sz="1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Lato"/>
              <a:ea typeface="Lato"/>
              <a:cs typeface="Lato"/>
              <a:sym typeface="Lato"/>
            </a:endParaRPr>
          </a:p>
        </p:txBody>
      </p:sp>
      <p:sp>
        <p:nvSpPr>
          <p:cNvPr id="139" name="Google Shape;139;p13"/>
          <p:cNvSpPr txBox="1"/>
          <p:nvPr/>
        </p:nvSpPr>
        <p:spPr>
          <a:xfrm>
            <a:off x="4572000" y="1883175"/>
            <a:ext cx="37134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ANDRES GONZALEZ</a:t>
            </a:r>
            <a:endParaRPr b="0" i="0" sz="1400" u="none" cap="none" strike="noStrike">
              <a:solidFill>
                <a:srgbClr val="000000"/>
              </a:solidFill>
              <a:latin typeface="Lato"/>
              <a:ea typeface="Lato"/>
              <a:cs typeface="Lato"/>
              <a:sym typeface="Lato"/>
            </a:endParaRPr>
          </a:p>
        </p:txBody>
      </p:sp>
      <p:sp>
        <p:nvSpPr>
          <p:cNvPr id="140" name="Google Shape;140;p13"/>
          <p:cNvSpPr txBox="1"/>
          <p:nvPr/>
        </p:nvSpPr>
        <p:spPr>
          <a:xfrm>
            <a:off x="4572000" y="2492750"/>
            <a:ext cx="36702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 KATALINA BURGOS </a:t>
            </a:r>
            <a:endParaRPr b="0" i="0" sz="1400" u="none" cap="none" strike="noStrike">
              <a:solidFill>
                <a:srgbClr val="000000"/>
              </a:solidFill>
              <a:latin typeface="Lato"/>
              <a:ea typeface="Lato"/>
              <a:cs typeface="Lato"/>
              <a:sym typeface="Lato"/>
            </a:endParaRPr>
          </a:p>
        </p:txBody>
      </p:sp>
      <p:sp>
        <p:nvSpPr>
          <p:cNvPr id="141" name="Google Shape;141;p13"/>
          <p:cNvSpPr txBox="1"/>
          <p:nvPr/>
        </p:nvSpPr>
        <p:spPr>
          <a:xfrm>
            <a:off x="4572000" y="3102325"/>
            <a:ext cx="4197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JOSEP BARRERO</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idx="1" type="subTitle"/>
          </p:nvPr>
        </p:nvSpPr>
        <p:spPr>
          <a:xfrm>
            <a:off x="3172725" y="200025"/>
            <a:ext cx="5548500" cy="411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5"/>
              <a:buNone/>
            </a:pPr>
            <a:r>
              <a:rPr lang="es"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405"/>
              <a:buNone/>
            </a:pPr>
            <a:r>
              <a:rPr b="1" i="1" lang="es" sz="2100">
                <a:solidFill>
                  <a:srgbClr val="FFFFFF"/>
                </a:solidFill>
                <a:latin typeface="Arial"/>
                <a:ea typeface="Arial"/>
                <a:cs typeface="Arial"/>
                <a:sym typeface="Arial"/>
              </a:rPr>
              <a:t>   </a:t>
            </a:r>
            <a:r>
              <a:rPr b="1" lang="es" sz="2991">
                <a:solidFill>
                  <a:srgbClr val="FFFFFF"/>
                </a:solidFill>
                <a:latin typeface="Times New Roman"/>
                <a:ea typeface="Times New Roman"/>
                <a:cs typeface="Times New Roman"/>
                <a:sym typeface="Times New Roman"/>
              </a:rPr>
              <a:t>           </a:t>
            </a:r>
            <a:r>
              <a:rPr b="1" lang="es" sz="2500">
                <a:solidFill>
                  <a:srgbClr val="FFFFFF"/>
                </a:solidFill>
                <a:latin typeface="Times New Roman"/>
                <a:ea typeface="Times New Roman"/>
                <a:cs typeface="Times New Roman"/>
                <a:sym typeface="Times New Roman"/>
              </a:rPr>
              <a:t>OBJETIVO GENERAL</a:t>
            </a:r>
            <a:endParaRPr b="1" sz="25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405"/>
              <a:buNone/>
            </a:pPr>
            <a:r>
              <a:rPr lang="es" sz="1800">
                <a:solidFill>
                  <a:srgbClr val="FFFFFF"/>
                </a:solidFill>
                <a:latin typeface="Times New Roman"/>
                <a:ea typeface="Times New Roman"/>
                <a:cs typeface="Times New Roman"/>
                <a:sym typeface="Times New Roman"/>
              </a:rPr>
              <a:t>Este proyecto busca MEJORAR  la seguridad de la institución para lo que respecta en el ingreso al plantel educativo, dando control en la entrada de </a:t>
            </a:r>
            <a:r>
              <a:rPr lang="es" sz="1800">
                <a:latin typeface="Times New Roman"/>
                <a:ea typeface="Times New Roman"/>
                <a:cs typeface="Times New Roman"/>
                <a:sym typeface="Times New Roman"/>
              </a:rPr>
              <a:t>directivos </a:t>
            </a:r>
            <a:r>
              <a:rPr lang="es" sz="1800">
                <a:solidFill>
                  <a:srgbClr val="FFFFFF"/>
                </a:solidFill>
                <a:latin typeface="Times New Roman"/>
                <a:ea typeface="Times New Roman"/>
                <a:cs typeface="Times New Roman"/>
                <a:sym typeface="Times New Roman"/>
              </a:rPr>
              <a:t>y a su vez en el ingreso masivo de estudiantes  con eficiencia y respaldo de datos gráficos. A su vez, registrando los horarios de atención en secretaría, el ingreso de acudientes o personas ajenas a la institución.</a:t>
            </a:r>
            <a:endParaRPr b="1" i="1" sz="1800"/>
          </a:p>
          <a:p>
            <a:pPr indent="0" lvl="0" marL="0" rtl="0" algn="l">
              <a:lnSpc>
                <a:spcPct val="100000"/>
              </a:lnSpc>
              <a:spcBef>
                <a:spcPts val="0"/>
              </a:spcBef>
              <a:spcAft>
                <a:spcPts val="0"/>
              </a:spcAft>
              <a:buSzPts val="1405"/>
              <a:buNone/>
            </a:pPr>
            <a:r>
              <a:rPr lang="es"/>
              <a:t> </a:t>
            </a:r>
            <a:endParaRPr/>
          </a:p>
        </p:txBody>
      </p:sp>
      <p:pic>
        <p:nvPicPr>
          <p:cNvPr id="206" name="Google Shape;206;p22"/>
          <p:cNvPicPr preferRelativeResize="0"/>
          <p:nvPr/>
        </p:nvPicPr>
        <p:blipFill rotWithShape="1">
          <a:blip r:embed="rId3">
            <a:alphaModFix amt="51000"/>
          </a:blip>
          <a:srcRect b="0" l="0" r="0" t="0"/>
          <a:stretch/>
        </p:blipFill>
        <p:spPr>
          <a:xfrm>
            <a:off x="659413" y="1923510"/>
            <a:ext cx="2061074" cy="2544482"/>
          </a:xfrm>
          <a:prstGeom prst="rect">
            <a:avLst/>
          </a:prstGeom>
          <a:noFill/>
          <a:ln>
            <a:noFill/>
          </a:ln>
        </p:spPr>
      </p:pic>
      <p:sp>
        <p:nvSpPr>
          <p:cNvPr id="207" name="Google Shape;207;p22"/>
          <p:cNvSpPr txBox="1"/>
          <p:nvPr/>
        </p:nvSpPr>
        <p:spPr>
          <a:xfrm>
            <a:off x="207200" y="4579550"/>
            <a:ext cx="2965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https://images.app.goo.gl/2Aq6swHGW1cgCB9fA</a:t>
            </a:r>
            <a:r>
              <a:rPr b="0" i="0" lang="es" sz="1000" u="none" cap="none" strike="noStrike">
                <a:solidFill>
                  <a:srgbClr val="000000"/>
                </a:solidFill>
                <a:latin typeface="Lato"/>
                <a:ea typeface="Lato"/>
                <a:cs typeface="Lato"/>
                <a:sym typeface="Lato"/>
              </a:rPr>
              <a:t>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13450" y="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s" sz="2500">
                <a:latin typeface="Times New Roman"/>
                <a:ea typeface="Times New Roman"/>
                <a:cs typeface="Times New Roman"/>
                <a:sym typeface="Times New Roman"/>
              </a:rPr>
              <a:t>OBJETIVO ESPECÍFICO </a:t>
            </a:r>
            <a:endParaRPr/>
          </a:p>
        </p:txBody>
      </p:sp>
      <p:sp>
        <p:nvSpPr>
          <p:cNvPr id="213" name="Google Shape;213;p23"/>
          <p:cNvSpPr txBox="1"/>
          <p:nvPr>
            <p:ph idx="4294967295" type="subTitle"/>
          </p:nvPr>
        </p:nvSpPr>
        <p:spPr>
          <a:xfrm>
            <a:off x="886000" y="1368750"/>
            <a:ext cx="4912200" cy="253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1-Gestionar un ingreso a la institución seguro y eficiente recortando tareas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2-Obtener base de datos para tener un sistema cerrado de las personas pertenecientes a la institución , a su vez identificar visitantes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3-Prevenir y minimizar las aglomeraciones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4-prevenir la probabilidad de accidentalidad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2272350" y="0"/>
            <a:ext cx="4599300" cy="104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sz="2500">
                <a:latin typeface="Times New Roman"/>
                <a:ea typeface="Times New Roman"/>
                <a:cs typeface="Times New Roman"/>
                <a:sym typeface="Times New Roman"/>
              </a:rPr>
              <a:t>ALCANCE </a:t>
            </a:r>
            <a:endParaRPr b="1" sz="2500">
              <a:latin typeface="Times New Roman"/>
              <a:ea typeface="Times New Roman"/>
              <a:cs typeface="Times New Roman"/>
              <a:sym typeface="Times New Roman"/>
            </a:endParaRPr>
          </a:p>
        </p:txBody>
      </p:sp>
      <p:sp>
        <p:nvSpPr>
          <p:cNvPr id="219" name="Google Shape;219;p24"/>
          <p:cNvSpPr txBox="1"/>
          <p:nvPr>
            <p:ph idx="4294967295" type="subTitle"/>
          </p:nvPr>
        </p:nvSpPr>
        <p:spPr>
          <a:xfrm>
            <a:off x="1084200" y="1090850"/>
            <a:ext cx="6975600" cy="348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Este proyecto se determinará y enfocará en la seguridad y registro del ingreso a la institución, tanto como para estudiantes y directivos, a su vez creará un archivo distinto para el registro de ingreso de acudientes o personas ajenas a la institución cuyo fin de ingreso sea el dirigirse a secretaría para trámites o documentos o coordinación. se implementará por medio de un torniquete de lector QR y una cámara de reconocimiento facial enlazados a una base de datos la cual contendrá en el caso de los estudiantes la información implementada en  el carnet estudiantil y a los directivos con la información interna con la que cuente el plantel a la hora de incorporar personal a la institución (hoja de vida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377650" y="694100"/>
            <a:ext cx="6017700" cy="18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s" sz="1800">
                <a:latin typeface="Times New Roman"/>
                <a:ea typeface="Times New Roman"/>
                <a:cs typeface="Times New Roman"/>
                <a:sym typeface="Times New Roman"/>
              </a:rPr>
              <a:t>En el caso de directivos el sistema solo revelará información que no comprometa la privacidad del el individuo enfocado únicamente en nombre, foto facial, estatura, EPS, y su estado en la institución el cual se representa de dos manera (ACTIVO o INACTIVO)  </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2278500" y="13195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a:latin typeface="Times New Roman"/>
                <a:ea typeface="Times New Roman"/>
                <a:cs typeface="Times New Roman"/>
                <a:sym typeface="Times New Roman"/>
              </a:rPr>
              <a:t>LIMITACIÓN</a:t>
            </a:r>
            <a:r>
              <a:rPr b="1" lang="es"/>
              <a:t> </a:t>
            </a:r>
            <a:endParaRPr b="1"/>
          </a:p>
        </p:txBody>
      </p:sp>
      <p:sp>
        <p:nvSpPr>
          <p:cNvPr id="230" name="Google Shape;230;p26"/>
          <p:cNvSpPr txBox="1"/>
          <p:nvPr/>
        </p:nvSpPr>
        <p:spPr>
          <a:xfrm>
            <a:off x="1632225" y="1517250"/>
            <a:ext cx="619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El sistema identificará al individuo y lo clasificara entre las variables (docentes, estudiantes, personal de servicios generales y vigilancia) una vez el sistema determine la variable a la que pertenece tomará una captura del individuo la cual almacenará y registrará la hora de ingreso y el cumplimiento de normas (esto únicamente en el caso de estudiantes) después de ello el proceso finalizará y continuará.</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ctrTitle"/>
          </p:nvPr>
        </p:nvSpPr>
        <p:spPr>
          <a:xfrm>
            <a:off x="2924950" y="413350"/>
            <a:ext cx="6062700" cy="640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s" sz="2500">
                <a:latin typeface="Times New Roman"/>
                <a:ea typeface="Times New Roman"/>
                <a:cs typeface="Times New Roman"/>
                <a:sym typeface="Times New Roman"/>
              </a:rPr>
              <a:t>TECNICAS DE RECOLECCION DE DATOS </a:t>
            </a:r>
            <a:endParaRPr sz="2500">
              <a:latin typeface="Times New Roman"/>
              <a:ea typeface="Times New Roman"/>
              <a:cs typeface="Times New Roman"/>
              <a:sym typeface="Times New Roman"/>
            </a:endParaRPr>
          </a:p>
        </p:txBody>
      </p:sp>
      <p:sp>
        <p:nvSpPr>
          <p:cNvPr id="236" name="Google Shape;236;p27"/>
          <p:cNvSpPr txBox="1"/>
          <p:nvPr>
            <p:ph idx="1" type="subTitle"/>
          </p:nvPr>
        </p:nvSpPr>
        <p:spPr>
          <a:xfrm>
            <a:off x="3234825" y="1053550"/>
            <a:ext cx="4725000" cy="13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s" sz="1900">
                <a:latin typeface="Times New Roman"/>
                <a:ea typeface="Times New Roman"/>
                <a:cs typeface="Times New Roman"/>
                <a:sym typeface="Times New Roman"/>
              </a:rPr>
              <a:t>La encuesta ha sido la técnica de recolección de datos escogida de manera inicial para recolectar información de fuente primaria. Hemos definido encuestar al coordinador  de forma inicial </a:t>
            </a:r>
            <a:endParaRPr sz="1900">
              <a:latin typeface="Times New Roman"/>
              <a:ea typeface="Times New Roman"/>
              <a:cs typeface="Times New Roman"/>
              <a:sym typeface="Times New Roman"/>
            </a:endParaRPr>
          </a:p>
        </p:txBody>
      </p:sp>
      <p:sp>
        <p:nvSpPr>
          <p:cNvPr id="237" name="Google Shape;237;p27"/>
          <p:cNvSpPr txBox="1"/>
          <p:nvPr/>
        </p:nvSpPr>
        <p:spPr>
          <a:xfrm>
            <a:off x="334625" y="3135700"/>
            <a:ext cx="56640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rgbClr val="FFFFFF"/>
                </a:solidFill>
                <a:latin typeface="Times New Roman"/>
                <a:ea typeface="Times New Roman"/>
                <a:cs typeface="Times New Roman"/>
                <a:sym typeface="Times New Roman"/>
              </a:rPr>
              <a:t>Encuesta: consiste en recopilar información sobre un  tema específico con preguntas estructuradas y en su gran mayoría de carácter cerradas.  </a:t>
            </a:r>
            <a:endParaRPr b="0" i="0" sz="19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Times New Roman"/>
              <a:ea typeface="Times New Roman"/>
              <a:cs typeface="Times New Roman"/>
              <a:sym typeface="Times New Roman"/>
            </a:endParaRPr>
          </a:p>
        </p:txBody>
      </p:sp>
      <p:pic>
        <p:nvPicPr>
          <p:cNvPr id="238" name="Google Shape;238;p27"/>
          <p:cNvPicPr preferRelativeResize="0"/>
          <p:nvPr/>
        </p:nvPicPr>
        <p:blipFill rotWithShape="1">
          <a:blip r:embed="rId3">
            <a:alphaModFix/>
          </a:blip>
          <a:srcRect b="0" l="0" r="0" t="0"/>
          <a:stretch/>
        </p:blipFill>
        <p:spPr>
          <a:xfrm>
            <a:off x="6314227" y="1884490"/>
            <a:ext cx="2673400" cy="2448924"/>
          </a:xfrm>
          <a:prstGeom prst="rect">
            <a:avLst/>
          </a:prstGeom>
          <a:noFill/>
          <a:ln>
            <a:noFill/>
          </a:ln>
        </p:spPr>
      </p:pic>
      <p:sp>
        <p:nvSpPr>
          <p:cNvPr id="239" name="Google Shape;239;p27"/>
          <p:cNvSpPr txBox="1"/>
          <p:nvPr/>
        </p:nvSpPr>
        <p:spPr>
          <a:xfrm>
            <a:off x="6524175" y="4010325"/>
            <a:ext cx="2673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Lato"/>
                <a:ea typeface="Lato"/>
                <a:cs typeface="Lato"/>
                <a:sym typeface="Lato"/>
                <a:hlinkClick r:id="rId4"/>
              </a:rPr>
              <a:t>https://images.app.goo.gl/wheEo2NLFzM6TTgJ6</a:t>
            </a:r>
            <a:r>
              <a:rPr b="0" i="0" lang="es" sz="900" u="none" cap="none" strike="noStrike">
                <a:solidFill>
                  <a:srgbClr val="000000"/>
                </a:solidFill>
                <a:latin typeface="Lato"/>
                <a:ea typeface="Lato"/>
                <a:cs typeface="Lato"/>
                <a:sym typeface="Lato"/>
              </a:rPr>
              <a:t>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idx="1" type="subTitle"/>
          </p:nvPr>
        </p:nvSpPr>
        <p:spPr>
          <a:xfrm>
            <a:off x="1083800" y="64750"/>
            <a:ext cx="2783100" cy="76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a:t>          </a:t>
            </a:r>
            <a:r>
              <a:rPr lang="es" sz="3000"/>
              <a:t>ENCUESTA</a:t>
            </a:r>
            <a:r>
              <a:rPr lang="es"/>
              <a:t> </a:t>
            </a:r>
            <a:endParaRPr/>
          </a:p>
        </p:txBody>
      </p:sp>
      <p:sp>
        <p:nvSpPr>
          <p:cNvPr id="245" name="Google Shape;245;p28"/>
          <p:cNvSpPr txBox="1"/>
          <p:nvPr>
            <p:ph type="ctrTitle"/>
          </p:nvPr>
        </p:nvSpPr>
        <p:spPr>
          <a:xfrm>
            <a:off x="3318550" y="110975"/>
            <a:ext cx="5695500" cy="4080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4000"/>
              <a:buNone/>
            </a:pPr>
            <a:r>
              <a:t/>
            </a:r>
            <a:endParaRPr sz="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1. ¿Con cuántos estudiantes cuenta el plantel educativo en cada una de sus sedes?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2. ¿Cómo es el proceso de selección de los docentes para supervisión de la entrada de los estudiantes?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3. ¿Qué sucede o como es el proceso con los estudiantes que llegan después del horario estipulado para la entrada (tarde), para darles ingreso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4. ¿Quién supervisa el manejo de control de la hora de llegada de docentes y administrativos de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5. ¿Qué procedimiento se debe realizar cuando entra una persona externa no autorizada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382811"/>
              <a:buNone/>
            </a:pPr>
            <a:r>
              <a:t/>
            </a:r>
            <a:endParaRPr sz="1161">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02020"/>
              <a:buNone/>
            </a:pPr>
            <a:r>
              <a:t/>
            </a:r>
            <a:endParaRPr i="1" sz="2200"/>
          </a:p>
        </p:txBody>
      </p:sp>
      <p:pic>
        <p:nvPicPr>
          <p:cNvPr id="246" name="Google Shape;246;p28"/>
          <p:cNvPicPr preferRelativeResize="0"/>
          <p:nvPr/>
        </p:nvPicPr>
        <p:blipFill rotWithShape="1">
          <a:blip r:embed="rId3">
            <a:alphaModFix amt="67000"/>
          </a:blip>
          <a:srcRect b="0" l="0" r="0" t="0"/>
          <a:stretch/>
        </p:blipFill>
        <p:spPr>
          <a:xfrm>
            <a:off x="475625" y="1567525"/>
            <a:ext cx="1943650" cy="2571750"/>
          </a:xfrm>
          <a:prstGeom prst="rect">
            <a:avLst/>
          </a:prstGeom>
          <a:noFill/>
          <a:ln>
            <a:noFill/>
          </a:ln>
        </p:spPr>
      </p:pic>
      <p:sp>
        <p:nvSpPr>
          <p:cNvPr id="247" name="Google Shape;247;p28"/>
          <p:cNvSpPr txBox="1"/>
          <p:nvPr/>
        </p:nvSpPr>
        <p:spPr>
          <a:xfrm>
            <a:off x="145850" y="4139275"/>
            <a:ext cx="2829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https://images.app.goo.gl/JqjjPkQ2x33CdUtX8</a:t>
            </a:r>
            <a:r>
              <a:rPr b="0" i="0" lang="es" sz="1000" u="none" cap="none" strike="noStrike">
                <a:solidFill>
                  <a:srgbClr val="000000"/>
                </a:solidFill>
                <a:latin typeface="Lato"/>
                <a:ea typeface="Lato"/>
                <a:cs typeface="Lato"/>
                <a:sym typeface="Lato"/>
              </a:rPr>
              <a:t> </a:t>
            </a:r>
            <a:endParaRPr b="0" i="0" sz="6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idx="1" type="body"/>
          </p:nvPr>
        </p:nvSpPr>
        <p:spPr>
          <a:xfrm>
            <a:off x="1489750" y="263450"/>
            <a:ext cx="7105200" cy="48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6. ¿Cómo se controla el acceso de las personas que ingresan a la institución a realizar papeleo y trámites en secretaría?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7. ¿Cuántas sedes tiene el plantel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8. ¿Cuántos accesos tiene cada plantel?</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9. ¿Las entradas mencionadas  anteriormente sirven tanto para entrada y salida?</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10. ¿Alguna vez se ha infiltrado alguien a la institución en el ingreso de estudiantes?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11. ¿Cómo se considera la seguridad del sector en que se encuentra la institución?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12. De 1 a 10 donde 1 es malo y 10 es excelente, ¿en cuánto califica la seguridad de la institución con lo que respecta al ingreso y salida de estudiantes?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1230700" y="11161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700">
                <a:latin typeface="Times New Roman"/>
                <a:ea typeface="Times New Roman"/>
                <a:cs typeface="Times New Roman"/>
                <a:sym typeface="Times New Roman"/>
              </a:rPr>
              <a:t>13. ¿En alguna ocasión ha tenido alguna clase de accidente a la hora de entrar o salir de los estudiantes a la institución, por la aglomeración?</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700">
                <a:latin typeface="Times New Roman"/>
                <a:ea typeface="Times New Roman"/>
                <a:cs typeface="Times New Roman"/>
                <a:sym typeface="Times New Roman"/>
              </a:rPr>
              <a:t>14. ¿Qué opina usted cómo integrante de esta institución sobre la implementación de un software que ofrezca seguridad y respaldo de datos a todo lo que respecta a la entrada de la institución?</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latin typeface="Times New Roman"/>
              <a:ea typeface="Times New Roman"/>
              <a:cs typeface="Times New Roman"/>
              <a:sym typeface="Times New Roman"/>
            </a:endParaRPr>
          </a:p>
        </p:txBody>
      </p:sp>
      <p:sp>
        <p:nvSpPr>
          <p:cNvPr id="258" name="Google Shape;258;p30"/>
          <p:cNvSpPr txBox="1"/>
          <p:nvPr/>
        </p:nvSpPr>
        <p:spPr>
          <a:xfrm>
            <a:off x="1089500" y="3335075"/>
            <a:ext cx="4536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Lato"/>
                <a:ea typeface="Lato"/>
                <a:cs typeface="Lato"/>
                <a:sym typeface="Lato"/>
                <a:hlinkClick r:id="rId3"/>
              </a:rPr>
              <a:t>https://docs.google.com/forms/d/e/1FAIpQLSfNtbtUm9yJtwByUGcB0djnNcTUj1BhSXIjWS6GlKpmpMBwJg/viewform?usp=sf_link</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478825" y="4796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t>Mapas  de procesos BPMN</a:t>
            </a:r>
            <a:r>
              <a:rPr lang="es"/>
              <a:t> </a:t>
            </a:r>
            <a:endParaRPr/>
          </a:p>
        </p:txBody>
      </p:sp>
      <p:sp>
        <p:nvSpPr>
          <p:cNvPr id="264" name="Google Shape;264;p31"/>
          <p:cNvSpPr txBox="1"/>
          <p:nvPr>
            <p:ph idx="1" type="body"/>
          </p:nvPr>
        </p:nvSpPr>
        <p:spPr>
          <a:xfrm>
            <a:off x="585375" y="1324375"/>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Es una notación gráfica que describe la lógica de los pasos de un proceso de Negocio. Esta notación ha sido especialmente diseñada para coordinar la secuencia de los procesos y los mensajes que fluyen entre los participantes de las diferentes actividades. BPMN proporciona un lenguaje común para que las partes involucradas puedan comunicar los procesos de forma clara, completa y eficiente.</a:t>
            </a:r>
            <a:r>
              <a:rPr lang="es" sz="1500">
                <a:solidFill>
                  <a:srgbClr val="FFFFFF"/>
                </a:solidFill>
                <a:latin typeface="Times New Roman"/>
                <a:ea typeface="Times New Roman"/>
                <a:cs typeface="Times New Roman"/>
                <a:sym typeface="Times New Roman"/>
              </a:rPr>
              <a:t>(Anónimo,2020)</a:t>
            </a:r>
            <a:endParaRPr sz="1500">
              <a:solidFill>
                <a:srgbClr val="FFFFFF"/>
              </a:solidFill>
              <a:latin typeface="Times New Roman"/>
              <a:ea typeface="Times New Roman"/>
              <a:cs typeface="Times New Roman"/>
              <a:sym typeface="Times New Roman"/>
            </a:endParaRPr>
          </a:p>
        </p:txBody>
      </p:sp>
      <p:pic>
        <p:nvPicPr>
          <p:cNvPr id="265" name="Google Shape;265;p31"/>
          <p:cNvPicPr preferRelativeResize="0"/>
          <p:nvPr/>
        </p:nvPicPr>
        <p:blipFill rotWithShape="1">
          <a:blip r:embed="rId3">
            <a:alphaModFix/>
          </a:blip>
          <a:srcRect b="0" l="0" r="0" t="0"/>
          <a:stretch/>
        </p:blipFill>
        <p:spPr>
          <a:xfrm>
            <a:off x="5660225" y="3122475"/>
            <a:ext cx="2857500" cy="1657350"/>
          </a:xfrm>
          <a:prstGeom prst="rect">
            <a:avLst/>
          </a:prstGeom>
          <a:noFill/>
          <a:ln>
            <a:noFill/>
          </a:ln>
        </p:spPr>
      </p:pic>
      <p:sp>
        <p:nvSpPr>
          <p:cNvPr id="266" name="Google Shape;266;p31"/>
          <p:cNvSpPr txBox="1"/>
          <p:nvPr/>
        </p:nvSpPr>
        <p:spPr>
          <a:xfrm>
            <a:off x="5998675" y="4779825"/>
            <a:ext cx="237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Arial"/>
                <a:ea typeface="Arial"/>
                <a:cs typeface="Arial"/>
                <a:sym typeface="Arial"/>
                <a:hlinkClick r:id="rId4"/>
              </a:rPr>
              <a:t>JeimmyCaña</a:t>
            </a:r>
            <a:r>
              <a:rPr b="0" i="0" lang="es" sz="1400" u="none" cap="none" strike="noStrike">
                <a:solidFill>
                  <a:srgbClr val="4A86E8"/>
                </a:solidFill>
                <a:latin typeface="Lato"/>
                <a:ea typeface="Lato"/>
                <a:cs typeface="Lato"/>
                <a:sym typeface="Lato"/>
              </a:rPr>
              <a:t> (ene15,2017)</a:t>
            </a:r>
            <a:endParaRPr b="0" i="0" sz="1400" u="none" cap="none" strike="noStrike">
              <a:solidFill>
                <a:srgbClr val="4A86E8"/>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ctrTitle"/>
          </p:nvPr>
        </p:nvSpPr>
        <p:spPr>
          <a:xfrm>
            <a:off x="3247225" y="1082650"/>
            <a:ext cx="53073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ts val="12642"/>
              <a:buNone/>
            </a:pPr>
            <a:r>
              <a:rPr b="1" lang="es">
                <a:latin typeface="Times New Roman"/>
                <a:ea typeface="Times New Roman"/>
                <a:cs typeface="Times New Roman"/>
                <a:sym typeface="Times New Roman"/>
              </a:rPr>
              <a:t>CONTROL Y SEGURIDAD        INSTITUCIONAL</a:t>
            </a:r>
            <a:endParaRPr sz="3000">
              <a:latin typeface="Times New Roman"/>
              <a:ea typeface="Times New Roman"/>
              <a:cs typeface="Times New Roman"/>
              <a:sym typeface="Times New Roman"/>
            </a:endParaRPr>
          </a:p>
        </p:txBody>
      </p:sp>
      <p:pic>
        <p:nvPicPr>
          <p:cNvPr id="147" name="Google Shape;147;p14"/>
          <p:cNvPicPr preferRelativeResize="0"/>
          <p:nvPr/>
        </p:nvPicPr>
        <p:blipFill rotWithShape="1">
          <a:blip r:embed="rId3">
            <a:alphaModFix amt="36000"/>
          </a:blip>
          <a:srcRect b="0" l="0" r="0" t="0"/>
          <a:stretch/>
        </p:blipFill>
        <p:spPr>
          <a:xfrm>
            <a:off x="111525" y="2999350"/>
            <a:ext cx="3522189" cy="1799725"/>
          </a:xfrm>
          <a:prstGeom prst="rect">
            <a:avLst/>
          </a:prstGeom>
          <a:noFill/>
          <a:ln>
            <a:noFill/>
          </a:ln>
        </p:spPr>
      </p:pic>
      <p:sp>
        <p:nvSpPr>
          <p:cNvPr id="148" name="Google Shape;148;p14"/>
          <p:cNvSpPr txBox="1"/>
          <p:nvPr/>
        </p:nvSpPr>
        <p:spPr>
          <a:xfrm>
            <a:off x="111525" y="4799075"/>
            <a:ext cx="452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4372AC"/>
                </a:solidFill>
                <a:latin typeface="Arial"/>
                <a:ea typeface="Arial"/>
                <a:cs typeface="Arial"/>
                <a:sym typeface="Arial"/>
              </a:rPr>
              <a:t>https://images.app.goo.gl/EJEGgnJA7GjM5Em8A</a:t>
            </a:r>
            <a:endParaRPr b="0" i="0" sz="1400" u="none" cap="none" strike="noStrike">
              <a:solidFill>
                <a:srgbClr val="4372A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ctrTitle"/>
          </p:nvPr>
        </p:nvSpPr>
        <p:spPr>
          <a:xfrm>
            <a:off x="3549550" y="1906950"/>
            <a:ext cx="50175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b="1" lang="es">
                <a:latin typeface="Times New Roman"/>
                <a:ea typeface="Times New Roman"/>
                <a:cs typeface="Times New Roman"/>
                <a:sym typeface="Times New Roman"/>
              </a:rPr>
              <a:t>BPMN Actual </a:t>
            </a:r>
            <a:endParaRPr b="1">
              <a:latin typeface="Times New Roman"/>
              <a:ea typeface="Times New Roman"/>
              <a:cs typeface="Times New Roman"/>
              <a:sym typeface="Times New Roman"/>
            </a:endParaRPr>
          </a:p>
        </p:txBody>
      </p:sp>
      <p:sp>
        <p:nvSpPr>
          <p:cNvPr id="272" name="Google Shape;272;p32"/>
          <p:cNvSpPr txBox="1"/>
          <p:nvPr>
            <p:ph idx="1" type="subTitle"/>
          </p:nvPr>
        </p:nvSpPr>
        <p:spPr>
          <a:xfrm>
            <a:off x="4572000" y="2430225"/>
            <a:ext cx="3470700" cy="506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nvSpPr>
        <p:spPr>
          <a:xfrm>
            <a:off x="5118700" y="4610550"/>
            <a:ext cx="1896300" cy="2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78" name="Google Shape;278;p33"/>
          <p:cNvPicPr preferRelativeResize="0"/>
          <p:nvPr/>
        </p:nvPicPr>
        <p:blipFill rotWithShape="1">
          <a:blip r:embed="rId3">
            <a:alphaModFix/>
          </a:blip>
          <a:srcRect b="0" l="0" r="0" t="0"/>
          <a:stretch/>
        </p:blipFill>
        <p:spPr>
          <a:xfrm>
            <a:off x="550750" y="333425"/>
            <a:ext cx="7783249" cy="456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b="1" lang="es">
                <a:latin typeface="Times New Roman"/>
                <a:ea typeface="Times New Roman"/>
                <a:cs typeface="Times New Roman"/>
                <a:sym typeface="Times New Roman"/>
              </a:rPr>
              <a:t>BPMN proyecto</a:t>
            </a:r>
            <a:endParaRPr b="1">
              <a:latin typeface="Times New Roman"/>
              <a:ea typeface="Times New Roman"/>
              <a:cs typeface="Times New Roman"/>
              <a:sym typeface="Times New Roman"/>
            </a:endParaRPr>
          </a:p>
        </p:txBody>
      </p:sp>
      <p:sp>
        <p:nvSpPr>
          <p:cNvPr id="284" name="Google Shape;284;p34"/>
          <p:cNvSpPr txBox="1"/>
          <p:nvPr>
            <p:ph idx="1" type="subTitle"/>
          </p:nvPr>
        </p:nvSpPr>
        <p:spPr>
          <a:xfrm>
            <a:off x="4439475" y="2318700"/>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5"/>
          <p:cNvPicPr preferRelativeResize="0"/>
          <p:nvPr/>
        </p:nvPicPr>
        <p:blipFill rotWithShape="1">
          <a:blip r:embed="rId3">
            <a:alphaModFix/>
          </a:blip>
          <a:srcRect b="0" l="0" r="0" t="0"/>
          <a:stretch/>
        </p:blipFill>
        <p:spPr>
          <a:xfrm>
            <a:off x="1593525" y="152400"/>
            <a:ext cx="5676167"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818425" y="487300"/>
            <a:ext cx="5774100" cy="666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700">
                <a:latin typeface="Times New Roman"/>
                <a:ea typeface="Times New Roman"/>
                <a:cs typeface="Times New Roman"/>
                <a:sym typeface="Times New Roman"/>
              </a:rPr>
              <a:t>REQUERIMIENTOS DE SOFTWARE</a:t>
            </a:r>
            <a:endParaRPr sz="2100"/>
          </a:p>
        </p:txBody>
      </p:sp>
      <p:sp>
        <p:nvSpPr>
          <p:cNvPr id="295" name="Google Shape;295;p36"/>
          <p:cNvSpPr txBox="1"/>
          <p:nvPr>
            <p:ph idx="1" type="body"/>
          </p:nvPr>
        </p:nvSpPr>
        <p:spPr>
          <a:xfrm>
            <a:off x="1252075" y="1102500"/>
            <a:ext cx="7038900" cy="20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Los requerimientos de software pueden dividirse en 2 categorías: requerimientos funcionales y requerimientos no funcionales.</a:t>
            </a:r>
            <a:r>
              <a:rPr lang="es" sz="1000"/>
              <a:t>(LOAIZA,2012)</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500">
              <a:solidFill>
                <a:srgbClr val="FFFFFF"/>
              </a:solidFill>
              <a:latin typeface="Times New Roman"/>
              <a:ea typeface="Times New Roman"/>
              <a:cs typeface="Times New Roman"/>
              <a:sym typeface="Times New Roman"/>
            </a:endParaRPr>
          </a:p>
        </p:txBody>
      </p:sp>
      <p:sp>
        <p:nvSpPr>
          <p:cNvPr id="296" name="Google Shape;296;p36"/>
          <p:cNvSpPr txBox="1"/>
          <p:nvPr/>
        </p:nvSpPr>
        <p:spPr>
          <a:xfrm>
            <a:off x="642450" y="3057725"/>
            <a:ext cx="81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 name="Google Shape;297;p36"/>
          <p:cNvSpPr txBox="1"/>
          <p:nvPr/>
        </p:nvSpPr>
        <p:spPr>
          <a:xfrm>
            <a:off x="5646525" y="4373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8" name="Google Shape;298;p36"/>
          <p:cNvPicPr preferRelativeResize="0"/>
          <p:nvPr/>
        </p:nvPicPr>
        <p:blipFill rotWithShape="1">
          <a:blip r:embed="rId3">
            <a:alphaModFix/>
          </a:blip>
          <a:srcRect b="0" l="0" r="0" t="0"/>
          <a:stretch/>
        </p:blipFill>
        <p:spPr>
          <a:xfrm>
            <a:off x="2523850" y="1880250"/>
            <a:ext cx="3314000" cy="2433200"/>
          </a:xfrm>
          <a:prstGeom prst="rect">
            <a:avLst/>
          </a:prstGeom>
          <a:noFill/>
          <a:ln>
            <a:noFill/>
          </a:ln>
        </p:spPr>
      </p:pic>
      <p:sp>
        <p:nvSpPr>
          <p:cNvPr id="299" name="Google Shape;299;p36"/>
          <p:cNvSpPr txBox="1"/>
          <p:nvPr/>
        </p:nvSpPr>
        <p:spPr>
          <a:xfrm>
            <a:off x="2423850" y="43277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ial"/>
                <a:ea typeface="Arial"/>
                <a:cs typeface="Arial"/>
                <a:sym typeface="Arial"/>
              </a:rPr>
              <a:t>(Simões G, Vázquez E(2016)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ctrTitle"/>
          </p:nvPr>
        </p:nvSpPr>
        <p:spPr>
          <a:xfrm>
            <a:off x="2922450" y="217075"/>
            <a:ext cx="5916300" cy="868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500">
                <a:latin typeface="Times New Roman"/>
                <a:ea typeface="Times New Roman"/>
                <a:cs typeface="Times New Roman"/>
                <a:sym typeface="Times New Roman"/>
              </a:rPr>
              <a:t>REQUERIMIENTOS FUNCIONALES </a:t>
            </a:r>
            <a:endParaRPr/>
          </a:p>
        </p:txBody>
      </p:sp>
      <p:sp>
        <p:nvSpPr>
          <p:cNvPr id="305" name="Google Shape;305;p37"/>
          <p:cNvSpPr txBox="1"/>
          <p:nvPr>
            <p:ph idx="1" type="subTitle"/>
          </p:nvPr>
        </p:nvSpPr>
        <p:spPr>
          <a:xfrm>
            <a:off x="2922450" y="1369238"/>
            <a:ext cx="5790000" cy="2528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SzPts val="1300"/>
              <a:buNone/>
            </a:pPr>
            <a:r>
              <a:rPr lang="es" sz="1800">
                <a:latin typeface="Times New Roman"/>
                <a:ea typeface="Times New Roman"/>
                <a:cs typeface="Times New Roman"/>
                <a:sym typeface="Times New Roman"/>
              </a:rPr>
              <a:t>Los requerimientos funcionales son los que definen las funciones que el sistema será capaz de realizar, describen las transformaciones que el sistema realiza sobre las entradas para producir salidas. Es importante que se describa el ¿Qué? y no el ¿Cómo? se deben hacer esas transformaciones.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a:p>
        </p:txBody>
      </p:sp>
      <p:sp>
        <p:nvSpPr>
          <p:cNvPr id="306" name="Google Shape;306;p37"/>
          <p:cNvSpPr txBox="1"/>
          <p:nvPr/>
        </p:nvSpPr>
        <p:spPr>
          <a:xfrm>
            <a:off x="7269125" y="3036875"/>
            <a:ext cx="124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Lato"/>
                <a:ea typeface="Lato"/>
                <a:cs typeface="Lato"/>
                <a:sym typeface="Lato"/>
              </a:rPr>
              <a:t>(LOAIZA,2012)</a:t>
            </a:r>
            <a:endParaRPr b="0" i="0" sz="1000" u="none" cap="none" strike="noStrike">
              <a:solidFill>
                <a:srgbClr val="FFFFFF"/>
              </a:solidFill>
              <a:latin typeface="Lato"/>
              <a:ea typeface="Lato"/>
              <a:cs typeface="Lato"/>
              <a:sym typeface="Lato"/>
            </a:endParaRPr>
          </a:p>
        </p:txBody>
      </p:sp>
      <p:pic>
        <p:nvPicPr>
          <p:cNvPr id="307" name="Google Shape;307;p37"/>
          <p:cNvPicPr preferRelativeResize="0"/>
          <p:nvPr/>
        </p:nvPicPr>
        <p:blipFill rotWithShape="1">
          <a:blip r:embed="rId3">
            <a:alphaModFix/>
          </a:blip>
          <a:srcRect b="0" l="0" r="0" t="0"/>
          <a:stretch/>
        </p:blipFill>
        <p:spPr>
          <a:xfrm>
            <a:off x="263000" y="2386625"/>
            <a:ext cx="2566750" cy="2265525"/>
          </a:xfrm>
          <a:prstGeom prst="rect">
            <a:avLst/>
          </a:prstGeom>
          <a:noFill/>
          <a:ln>
            <a:noFill/>
          </a:ln>
        </p:spPr>
      </p:pic>
      <p:sp>
        <p:nvSpPr>
          <p:cNvPr id="308" name="Google Shape;308;p37"/>
          <p:cNvSpPr txBox="1"/>
          <p:nvPr/>
        </p:nvSpPr>
        <p:spPr>
          <a:xfrm>
            <a:off x="263000" y="4652150"/>
            <a:ext cx="237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lt1"/>
                </a:solidFill>
                <a:latin typeface="Arial"/>
                <a:ea typeface="Arial"/>
                <a:cs typeface="Arial"/>
                <a:sym typeface="Arial"/>
              </a:rPr>
              <a:t>(Simões G, Vázquez E(2016)</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aphicFrame>
        <p:nvGraphicFramePr>
          <p:cNvPr id="313" name="Google Shape;313;p38"/>
          <p:cNvGraphicFramePr/>
          <p:nvPr/>
        </p:nvGraphicFramePr>
        <p:xfrm>
          <a:off x="1148300" y="806450"/>
          <a:ext cx="3000000" cy="3000000"/>
        </p:xfrm>
        <a:graphic>
          <a:graphicData uri="http://schemas.openxmlformats.org/drawingml/2006/table">
            <a:tbl>
              <a:tblPr>
                <a:noFill/>
                <a:tableStyleId>{FB4F48DF-47D1-454A-8A50-0B16C59B3562}</a:tableStyleId>
              </a:tblPr>
              <a:tblGrid>
                <a:gridCol w="1371600"/>
                <a:gridCol w="4940300"/>
              </a:tblGrid>
              <a:tr h="876300">
                <a:tc>
                  <a:txBody>
                    <a:bodyPr/>
                    <a:lstStyle/>
                    <a:p>
                      <a:pPr indent="4572" lvl="0" marL="76809" marR="192735" rtl="0" algn="l">
                        <a:lnSpc>
                          <a:spcPct val="95795"/>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Identificación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RF01</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2143"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Nombre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iniciar sesión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Características: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 usuario registrarse para acceder a la plataforma. </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Descripción del  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el coordinador cree un  usuario para acceder a la plataforma.</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RNF</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RNF01, RNF03, RNF04</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321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Prioridad de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Alta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39"/>
          <p:cNvGraphicFramePr/>
          <p:nvPr/>
        </p:nvGraphicFramePr>
        <p:xfrm>
          <a:off x="1148275" y="726500"/>
          <a:ext cx="3000000" cy="3000000"/>
        </p:xfrm>
        <a:graphic>
          <a:graphicData uri="http://schemas.openxmlformats.org/drawingml/2006/table">
            <a:tbl>
              <a:tblPr>
                <a:noFill/>
                <a:tableStyleId>{FB4F48DF-47D1-454A-8A50-0B16C59B3562}</a:tableStyleId>
              </a:tblPr>
              <a:tblGrid>
                <a:gridCol w="1371600"/>
                <a:gridCol w="4940300"/>
              </a:tblGrid>
              <a:tr h="775850">
                <a:tc>
                  <a:txBody>
                    <a:bodyPr/>
                    <a:lstStyle/>
                    <a:p>
                      <a:pPr indent="4572" lvl="0" marL="76809" marR="192735" rtl="0" algn="l">
                        <a:lnSpc>
                          <a:spcPct val="95795"/>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Identificación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r>
                        <a:rPr b="1" lang="es" sz="1400" u="none" cap="none" strike="noStrike">
                          <a:solidFill>
                            <a:schemeClr val="lt1"/>
                          </a:solidFill>
                          <a:latin typeface="Times New Roman"/>
                          <a:ea typeface="Times New Roman"/>
                          <a:cs typeface="Times New Roman"/>
                          <a:sym typeface="Times New Roman"/>
                        </a:rPr>
                        <a:t>:</a:t>
                      </a:r>
                      <a:endParaRPr sz="14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RF02</a:t>
                      </a:r>
                      <a:endParaRPr sz="14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2143"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Nombre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Identificar rol</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Características: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Identifica y clasifica las opciones y herramientas según el rol en la plataforma </a:t>
                      </a:r>
                      <a:r>
                        <a:rPr lang="es" sz="1200" u="none" cap="none" strike="noStrike">
                          <a:solidFill>
                            <a:schemeClr val="lt1"/>
                          </a:solidFill>
                          <a:latin typeface="Times New Roman"/>
                          <a:ea typeface="Times New Roman"/>
                          <a:cs typeface="Times New Roman"/>
                          <a:sym typeface="Times New Roman"/>
                        </a:rPr>
                        <a:t>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Descripción del  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el registro de usuarios identificando solo al coordinador como administrador el cual podrá ejecutar cambiar y modificar datos de la plataforma, mientras que un usuario común tendrá herramientas limitadas.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RNF</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RNF 03</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321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Prioridad de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Alta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aphicFrame>
        <p:nvGraphicFramePr>
          <p:cNvPr id="323" name="Google Shape;323;p40"/>
          <p:cNvGraphicFramePr/>
          <p:nvPr/>
        </p:nvGraphicFramePr>
        <p:xfrm>
          <a:off x="1414463" y="1025525"/>
          <a:ext cx="3000000" cy="3000000"/>
        </p:xfrm>
        <a:graphic>
          <a:graphicData uri="http://schemas.openxmlformats.org/drawingml/2006/table">
            <a:tbl>
              <a:tblPr>
                <a:noFill/>
                <a:tableStyleId>{FB4F48DF-47D1-454A-8A50-0B16C59B3562}</a:tableStyleId>
              </a:tblPr>
              <a:tblGrid>
                <a:gridCol w="1457325"/>
                <a:gridCol w="4857750"/>
              </a:tblGrid>
              <a:tr h="635000">
                <a:tc>
                  <a:txBody>
                    <a:bodyPr/>
                    <a:lstStyle/>
                    <a:p>
                      <a:pPr indent="4572" lvl="0" marL="76809" marR="192735" rtl="0" algn="l">
                        <a:lnSpc>
                          <a:spcPct val="95795"/>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Identificación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requerimiento:c</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RF03</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Nombre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Recuperar contraseña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Características: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Restablece la contraseña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Descripción del  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Le permite al usuarios restablecer su contraseña en caso de olvidarla por medio de indicaciones a seguir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RNF</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Prioridad de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Alta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41"/>
          <p:cNvGraphicFramePr/>
          <p:nvPr/>
        </p:nvGraphicFramePr>
        <p:xfrm>
          <a:off x="1183450" y="691350"/>
          <a:ext cx="3000000" cy="3000000"/>
        </p:xfrm>
        <a:graphic>
          <a:graphicData uri="http://schemas.openxmlformats.org/drawingml/2006/table">
            <a:tbl>
              <a:tblPr>
                <a:noFill/>
                <a:tableStyleId>{FB4F48DF-47D1-454A-8A50-0B16C59B3562}</a:tableStyleId>
              </a:tblPr>
              <a:tblGrid>
                <a:gridCol w="1409700"/>
                <a:gridCol w="4902200"/>
              </a:tblGrid>
              <a:tr h="876300">
                <a:tc>
                  <a:txBody>
                    <a:bodyPr/>
                    <a:lstStyle/>
                    <a:p>
                      <a:pPr indent="4572" lvl="0" marL="76809" marR="192735" rtl="0" algn="l">
                        <a:lnSpc>
                          <a:spcPct val="95795"/>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Identificación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RF04</a:t>
                      </a:r>
                      <a:endParaRPr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2143"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Nombre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Notificar tarea</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Características: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Identificara tareas pendientes del usuario y posteriormente las almacenará en una sección específica, en orden de prioridad para su ejecución y solución.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Descripción del  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notificará al usuario las tareas pendientes para una pronta solución y atención que requiera según la prioridad determinada por el sistema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RNF</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321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Prioridad de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Alto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idx="1" type="body"/>
          </p:nvPr>
        </p:nvSpPr>
        <p:spPr>
          <a:xfrm>
            <a:off x="1042150" y="644000"/>
            <a:ext cx="2825100" cy="27546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Planteamiento del problema</a:t>
            </a:r>
            <a:endParaRPr sz="56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Pregunta problema                                             </a:t>
            </a:r>
            <a:endParaRPr sz="56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Justificación  </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Objetivo </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Alcance</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Limitación.</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 Técnica de recolección de datos</a:t>
            </a:r>
            <a:endParaRPr sz="5600">
              <a:solidFill>
                <a:srgbClr val="FFFFFF"/>
              </a:solidFill>
              <a:latin typeface="Times New Roman"/>
              <a:ea typeface="Times New Roman"/>
              <a:cs typeface="Times New Roman"/>
              <a:sym typeface="Times New Roman"/>
            </a:endParaRPr>
          </a:p>
          <a:p>
            <a:pPr indent="-342900" lvl="1" marL="914400" rtl="0" algn="l">
              <a:lnSpc>
                <a:spcPct val="115000"/>
              </a:lnSpc>
              <a:spcBef>
                <a:spcPts val="1200"/>
              </a:spcBef>
              <a:spcAft>
                <a:spcPts val="0"/>
              </a:spcAft>
              <a:buSzPct val="128571"/>
              <a:buFont typeface="Times New Roman"/>
              <a:buChar char="➢"/>
            </a:pPr>
            <a:r>
              <a:rPr lang="es" sz="5600">
                <a:solidFill>
                  <a:srgbClr val="FFFFFF"/>
                </a:solidFill>
                <a:latin typeface="Times New Roman"/>
                <a:ea typeface="Times New Roman"/>
                <a:cs typeface="Times New Roman"/>
                <a:sym typeface="Times New Roman"/>
              </a:rPr>
              <a:t>Encuesta     </a:t>
            </a:r>
            <a:r>
              <a:rPr lang="es" sz="7200">
                <a:solidFill>
                  <a:srgbClr val="FFFFFF"/>
                </a:solidFill>
                <a:latin typeface="Times New Roman"/>
                <a:ea typeface="Times New Roman"/>
                <a:cs typeface="Times New Roman"/>
                <a:sym typeface="Times New Roman"/>
              </a:rPr>
              <a:t>                                              </a:t>
            </a:r>
            <a:r>
              <a:rPr lang="es" sz="6400">
                <a:solidFill>
                  <a:srgbClr val="FFFFFF"/>
                </a:solidFill>
                <a:latin typeface="Times New Roman"/>
                <a:ea typeface="Times New Roman"/>
                <a:cs typeface="Times New Roman"/>
                <a:sym typeface="Times New Roman"/>
              </a:rPr>
              <a:t>           </a:t>
            </a:r>
            <a:r>
              <a:rPr lang="es" sz="5600">
                <a:solidFill>
                  <a:srgbClr val="FFFFFF"/>
                </a:solidFill>
                <a:latin typeface="Times New Roman"/>
                <a:ea typeface="Times New Roman"/>
                <a:cs typeface="Times New Roman"/>
                <a:sym typeface="Times New Roman"/>
              </a:rPr>
              <a:t>  </a:t>
            </a:r>
            <a:r>
              <a:rPr lang="es" sz="7200">
                <a:solidFill>
                  <a:srgbClr val="FFFFFF"/>
                </a:solidFill>
                <a:latin typeface="Times New Roman"/>
                <a:ea typeface="Times New Roman"/>
                <a:cs typeface="Times New Roman"/>
                <a:sym typeface="Times New Roman"/>
              </a:rPr>
              <a:t>                                                                                                                  </a:t>
            </a:r>
            <a:endParaRPr sz="64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56448"/>
              <a:buNone/>
            </a:pPr>
            <a:r>
              <a:rPr lang="es" sz="9212">
                <a:solidFill>
                  <a:srgbClr val="FFFFFF"/>
                </a:solidFill>
                <a:latin typeface="Times New Roman"/>
                <a:ea typeface="Times New Roman"/>
                <a:cs typeface="Times New Roman"/>
                <a:sym typeface="Times New Roman"/>
              </a:rPr>
              <a:t>     </a:t>
            </a:r>
            <a:endParaRPr sz="92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95500"/>
              <a:buNone/>
            </a:pPr>
            <a:r>
              <a:t/>
            </a:r>
            <a:endParaRPr b="1" i="1" sz="5445">
              <a:latin typeface="Times New Roman"/>
              <a:ea typeface="Times New Roman"/>
              <a:cs typeface="Times New Roman"/>
              <a:sym typeface="Times New Roman"/>
            </a:endParaRPr>
          </a:p>
          <a:p>
            <a:pPr indent="0" lvl="0" marL="0" rtl="0" algn="l">
              <a:lnSpc>
                <a:spcPct val="115000"/>
              </a:lnSpc>
              <a:spcBef>
                <a:spcPts val="1200"/>
              </a:spcBef>
              <a:spcAft>
                <a:spcPts val="0"/>
              </a:spcAft>
              <a:buSzPct val="200000"/>
              <a:buNone/>
            </a:pPr>
            <a:r>
              <a:t/>
            </a:r>
            <a:endParaRPr b="1" i="1" sz="26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104000"/>
              <a:buNone/>
            </a:pPr>
            <a:r>
              <a:t/>
            </a:r>
            <a:endParaRPr b="1" i="1" sz="5000"/>
          </a:p>
        </p:txBody>
      </p:sp>
      <p:pic>
        <p:nvPicPr>
          <p:cNvPr id="154" name="Google Shape;154;p15"/>
          <p:cNvPicPr preferRelativeResize="0"/>
          <p:nvPr/>
        </p:nvPicPr>
        <p:blipFill rotWithShape="1">
          <a:blip r:embed="rId3">
            <a:alphaModFix amt="52999"/>
          </a:blip>
          <a:srcRect b="1512" l="24228" r="24784" t="2167"/>
          <a:stretch/>
        </p:blipFill>
        <p:spPr>
          <a:xfrm>
            <a:off x="6686550" y="1503075"/>
            <a:ext cx="1872575" cy="2754600"/>
          </a:xfrm>
          <a:prstGeom prst="rect">
            <a:avLst/>
          </a:prstGeom>
          <a:noFill/>
          <a:ln>
            <a:noFill/>
          </a:ln>
        </p:spPr>
      </p:pic>
      <p:sp>
        <p:nvSpPr>
          <p:cNvPr id="155" name="Google Shape;155;p15"/>
          <p:cNvSpPr txBox="1"/>
          <p:nvPr/>
        </p:nvSpPr>
        <p:spPr>
          <a:xfrm>
            <a:off x="6427075" y="4067175"/>
            <a:ext cx="3160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6400"/>
              <a:buFont typeface="Arial"/>
              <a:buNone/>
            </a:pPr>
            <a:r>
              <a:rPr b="0" i="0" lang="es" sz="1000" u="sng" cap="none" strike="noStrike">
                <a:solidFill>
                  <a:schemeClr val="hlink"/>
                </a:solidFill>
                <a:latin typeface="Times New Roman"/>
                <a:ea typeface="Times New Roman"/>
                <a:cs typeface="Times New Roman"/>
                <a:sym typeface="Times New Roman"/>
                <a:hlinkClick r:id="rId4"/>
              </a:rPr>
              <a:t>https://images.app.goo.gl/zch95D7Gi9G7r3Zw7</a:t>
            </a:r>
            <a:r>
              <a:rPr b="0" i="0" lang="es" sz="2200" u="none" cap="none" strike="noStrike">
                <a:solidFill>
                  <a:schemeClr val="lt1"/>
                </a:solidFill>
                <a:latin typeface="Times New Roman"/>
                <a:ea typeface="Times New Roman"/>
                <a:cs typeface="Times New Roman"/>
                <a:sym typeface="Times New Roman"/>
              </a:rPr>
              <a:t> </a:t>
            </a:r>
            <a:endParaRPr b="0" i="0" sz="100" u="none" cap="none" strike="noStrike">
              <a:solidFill>
                <a:srgbClr val="000000"/>
              </a:solidFill>
              <a:latin typeface="Lato"/>
              <a:ea typeface="Lato"/>
              <a:cs typeface="Lato"/>
              <a:sym typeface="Lato"/>
            </a:endParaRPr>
          </a:p>
        </p:txBody>
      </p:sp>
      <p:sp>
        <p:nvSpPr>
          <p:cNvPr id="156" name="Google Shape;156;p15"/>
          <p:cNvSpPr txBox="1"/>
          <p:nvPr/>
        </p:nvSpPr>
        <p:spPr>
          <a:xfrm>
            <a:off x="3232375" y="0"/>
            <a:ext cx="3080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5200"/>
              <a:buFont typeface="Arial"/>
              <a:buNone/>
            </a:pPr>
            <a:r>
              <a:rPr b="1" i="0" lang="es" sz="2500" u="none" cap="none" strike="noStrike">
                <a:solidFill>
                  <a:schemeClr val="lt1"/>
                </a:solidFill>
                <a:latin typeface="Times New Roman"/>
                <a:ea typeface="Times New Roman"/>
                <a:cs typeface="Times New Roman"/>
                <a:sym typeface="Times New Roman"/>
              </a:rPr>
              <a:t>Contenido</a:t>
            </a:r>
            <a:endParaRPr b="0" i="0" sz="2500" u="none" cap="none" strike="noStrike">
              <a:solidFill>
                <a:srgbClr val="000000"/>
              </a:solidFill>
              <a:latin typeface="Lato"/>
              <a:ea typeface="Lato"/>
              <a:cs typeface="Lato"/>
              <a:sym typeface="Lato"/>
            </a:endParaRPr>
          </a:p>
        </p:txBody>
      </p:sp>
      <p:sp>
        <p:nvSpPr>
          <p:cNvPr id="157" name="Google Shape;157;p15"/>
          <p:cNvSpPr txBox="1"/>
          <p:nvPr>
            <p:ph idx="1" type="body"/>
          </p:nvPr>
        </p:nvSpPr>
        <p:spPr>
          <a:xfrm>
            <a:off x="3619600" y="643988"/>
            <a:ext cx="3322200" cy="2099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s" sz="1400"/>
              <a:t>Mapas de procesos BPMN</a:t>
            </a:r>
            <a:endParaRPr sz="1400"/>
          </a:p>
          <a:p>
            <a:pPr indent="-317500" lvl="1" marL="914400" rtl="0" algn="l">
              <a:lnSpc>
                <a:spcPct val="115000"/>
              </a:lnSpc>
              <a:spcBef>
                <a:spcPts val="0"/>
              </a:spcBef>
              <a:spcAft>
                <a:spcPts val="0"/>
              </a:spcAft>
              <a:buSzPts val="1400"/>
              <a:buChar char="➢"/>
            </a:pPr>
            <a:r>
              <a:rPr lang="es" sz="1400"/>
              <a:t>BPMN actual</a:t>
            </a:r>
            <a:endParaRPr sz="1400"/>
          </a:p>
          <a:p>
            <a:pPr indent="-317500" lvl="1" marL="914400" rtl="0" algn="l">
              <a:lnSpc>
                <a:spcPct val="115000"/>
              </a:lnSpc>
              <a:spcBef>
                <a:spcPts val="0"/>
              </a:spcBef>
              <a:spcAft>
                <a:spcPts val="0"/>
              </a:spcAft>
              <a:buSzPts val="1400"/>
              <a:buChar char="➢"/>
            </a:pPr>
            <a:r>
              <a:rPr lang="es" sz="1400"/>
              <a:t>BPMN propuesto </a:t>
            </a:r>
            <a:endParaRPr sz="1400"/>
          </a:p>
          <a:p>
            <a:pPr indent="-317500" lvl="0" marL="457200" rtl="0" algn="l">
              <a:lnSpc>
                <a:spcPct val="115000"/>
              </a:lnSpc>
              <a:spcBef>
                <a:spcPts val="0"/>
              </a:spcBef>
              <a:spcAft>
                <a:spcPts val="0"/>
              </a:spcAft>
              <a:buSzPts val="1400"/>
              <a:buChar char="❖"/>
            </a:pPr>
            <a:r>
              <a:rPr lang="es" sz="1400"/>
              <a:t>Requerimientos de software </a:t>
            </a:r>
            <a:endParaRPr sz="1400"/>
          </a:p>
          <a:p>
            <a:pPr indent="-317500" lvl="1" marL="914400" rtl="0" algn="l">
              <a:lnSpc>
                <a:spcPct val="115000"/>
              </a:lnSpc>
              <a:spcBef>
                <a:spcPts val="0"/>
              </a:spcBef>
              <a:spcAft>
                <a:spcPts val="0"/>
              </a:spcAft>
              <a:buSzPts val="1400"/>
              <a:buChar char="➢"/>
            </a:pPr>
            <a:r>
              <a:rPr lang="es" sz="1400"/>
              <a:t>Requerimientos funcionales </a:t>
            </a:r>
            <a:endParaRPr sz="1400"/>
          </a:p>
          <a:p>
            <a:pPr indent="-317500" lvl="1" marL="914400" rtl="0" algn="l">
              <a:lnSpc>
                <a:spcPct val="115000"/>
              </a:lnSpc>
              <a:spcBef>
                <a:spcPts val="0"/>
              </a:spcBef>
              <a:spcAft>
                <a:spcPts val="0"/>
              </a:spcAft>
              <a:buSzPts val="1400"/>
              <a:buChar char="➢"/>
            </a:pPr>
            <a:r>
              <a:rPr lang="es" sz="1400"/>
              <a:t>Requerimientos no funcionales </a:t>
            </a:r>
            <a:endParaRPr sz="1400"/>
          </a:p>
          <a:p>
            <a:pPr indent="-317500" lvl="0" marL="457200" rtl="0" algn="l">
              <a:lnSpc>
                <a:spcPct val="115000"/>
              </a:lnSpc>
              <a:spcBef>
                <a:spcPts val="0"/>
              </a:spcBef>
              <a:spcAft>
                <a:spcPts val="0"/>
              </a:spcAft>
              <a:buSzPts val="1400"/>
              <a:buChar char="❖"/>
            </a:pPr>
            <a:r>
              <a:rPr lang="es" sz="1400"/>
              <a:t>Casos de uso UML</a:t>
            </a:r>
            <a:endParaRPr sz="1400"/>
          </a:p>
          <a:p>
            <a:pPr indent="-317500" lvl="1" marL="914400" rtl="0" algn="l">
              <a:lnSpc>
                <a:spcPct val="115000"/>
              </a:lnSpc>
              <a:spcBef>
                <a:spcPts val="0"/>
              </a:spcBef>
              <a:spcAft>
                <a:spcPts val="0"/>
              </a:spcAft>
              <a:buSzPts val="1400"/>
              <a:buChar char="➢"/>
            </a:pPr>
            <a:r>
              <a:rPr lang="es" sz="1400"/>
              <a:t>Caso de uso </a:t>
            </a:r>
            <a:endParaRPr sz="1400"/>
          </a:p>
          <a:p>
            <a:pPr indent="-317500" lvl="0" marL="457200" rtl="0" algn="l">
              <a:lnSpc>
                <a:spcPct val="115000"/>
              </a:lnSpc>
              <a:spcBef>
                <a:spcPts val="0"/>
              </a:spcBef>
              <a:spcAft>
                <a:spcPts val="0"/>
              </a:spcAft>
              <a:buSzPts val="1400"/>
              <a:buChar char="❖"/>
            </a:pPr>
            <a:r>
              <a:rPr lang="es" sz="1400"/>
              <a:t>Bibliografía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42"/>
          <p:cNvGraphicFramePr/>
          <p:nvPr/>
        </p:nvGraphicFramePr>
        <p:xfrm>
          <a:off x="1277175" y="878825"/>
          <a:ext cx="3000000" cy="3000000"/>
        </p:xfrm>
        <a:graphic>
          <a:graphicData uri="http://schemas.openxmlformats.org/drawingml/2006/table">
            <a:tbl>
              <a:tblPr>
                <a:noFill/>
                <a:tableStyleId>{FB4F48DF-47D1-454A-8A50-0B16C59B3562}</a:tableStyleId>
              </a:tblPr>
              <a:tblGrid>
                <a:gridCol w="1612900"/>
                <a:gridCol w="4711700"/>
              </a:tblGrid>
              <a:tr h="581025">
                <a:tc>
                  <a:txBody>
                    <a:bodyPr/>
                    <a:lstStyle/>
                    <a:p>
                      <a:pPr indent="4572" lvl="0" marL="76809" marR="192735" rtl="0" algn="l">
                        <a:lnSpc>
                          <a:spcPct val="95795"/>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Identificación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RF 05</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495300">
                <a:tc>
                  <a:txBody>
                    <a:bodyPr/>
                    <a:lstStyle/>
                    <a:p>
                      <a:pPr indent="0" lvl="0" marL="82143"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Nombre del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Actualizar</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Características: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Permite actualizar datos de los usuarios.</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Descripción del  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El sistema deberá dar una opción la cual permite que el usuario pueda actualizar la información .</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RNF</a:t>
                      </a:r>
                      <a:endParaRPr b="1"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RNF 07</a:t>
                      </a:r>
                      <a:endParaRPr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RNF 14</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Prioridad de  </a:t>
                      </a:r>
                      <a:endParaRPr b="1" sz="12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Times New Roman"/>
                          <a:ea typeface="Times New Roman"/>
                          <a:cs typeface="Times New Roman"/>
                          <a:sym typeface="Times New Roman"/>
                        </a:rPr>
                        <a:t>requerimiento:</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Times New Roman"/>
                          <a:ea typeface="Times New Roman"/>
                          <a:cs typeface="Times New Roman"/>
                          <a:sym typeface="Times New Roman"/>
                        </a:rPr>
                        <a:t>Media</a:t>
                      </a:r>
                      <a:endParaRPr sz="1200" u="none" cap="none" strike="noStrike">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ctrTitle"/>
          </p:nvPr>
        </p:nvSpPr>
        <p:spPr>
          <a:xfrm>
            <a:off x="2421575" y="585975"/>
            <a:ext cx="6562500" cy="1578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3000">
                <a:latin typeface="Times New Roman"/>
                <a:ea typeface="Times New Roman"/>
                <a:cs typeface="Times New Roman"/>
                <a:sym typeface="Times New Roman"/>
              </a:rPr>
              <a:t>REQUERIMIENTO NO FUNCIONAL </a:t>
            </a:r>
            <a:endParaRPr sz="3000">
              <a:latin typeface="Times New Roman"/>
              <a:ea typeface="Times New Roman"/>
              <a:cs typeface="Times New Roman"/>
              <a:sym typeface="Times New Roman"/>
            </a:endParaRPr>
          </a:p>
        </p:txBody>
      </p:sp>
      <p:sp>
        <p:nvSpPr>
          <p:cNvPr id="339" name="Google Shape;339;p43"/>
          <p:cNvSpPr txBox="1"/>
          <p:nvPr/>
        </p:nvSpPr>
        <p:spPr>
          <a:xfrm>
            <a:off x="3041850" y="2164875"/>
            <a:ext cx="58467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Los requerimientos no funcionales tienen que ver con características que de una u otra forma puedan limitar el sistema, como por ejemplo, el rendimiento (en tiempo y espacio), interfaces de usuario, fiabilidad (robustez del sistema, disponibilidad de equipo), mantenimiento, seguridad, portabilidad, estándares, etc. </a:t>
            </a:r>
            <a:r>
              <a:rPr b="0" i="0" lang="es" sz="1500" u="none" cap="none" strike="noStrike">
                <a:solidFill>
                  <a:schemeClr val="lt1"/>
                </a:solidFill>
                <a:latin typeface="Times New Roman"/>
                <a:ea typeface="Times New Roman"/>
                <a:cs typeface="Times New Roman"/>
                <a:sym typeface="Times New Roman"/>
              </a:rPr>
              <a:t>(loaiza,2017)</a:t>
            </a:r>
            <a:endParaRPr b="0" i="0" sz="1400" u="none" cap="none" strike="noStrike">
              <a:solidFill>
                <a:srgbClr val="000000"/>
              </a:solidFill>
              <a:latin typeface="Lato"/>
              <a:ea typeface="Lato"/>
              <a:cs typeface="Lato"/>
              <a:sym typeface="Lato"/>
            </a:endParaRPr>
          </a:p>
        </p:txBody>
      </p:sp>
      <p:pic>
        <p:nvPicPr>
          <p:cNvPr id="340" name="Google Shape;340;p43"/>
          <p:cNvPicPr preferRelativeResize="0"/>
          <p:nvPr/>
        </p:nvPicPr>
        <p:blipFill rotWithShape="1">
          <a:blip r:embed="rId3">
            <a:alphaModFix/>
          </a:blip>
          <a:srcRect b="0" l="0" r="0" t="0"/>
          <a:stretch/>
        </p:blipFill>
        <p:spPr>
          <a:xfrm>
            <a:off x="244400" y="1805750"/>
            <a:ext cx="2680000" cy="1447800"/>
          </a:xfrm>
          <a:prstGeom prst="rect">
            <a:avLst/>
          </a:prstGeom>
          <a:noFill/>
          <a:ln>
            <a:noFill/>
          </a:ln>
        </p:spPr>
      </p:pic>
      <p:sp>
        <p:nvSpPr>
          <p:cNvPr id="341" name="Google Shape;341;p43"/>
          <p:cNvSpPr txBox="1"/>
          <p:nvPr/>
        </p:nvSpPr>
        <p:spPr>
          <a:xfrm>
            <a:off x="244400" y="32535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highlight>
                  <a:schemeClr val="dk1"/>
                </a:highlight>
                <a:latin typeface="Arial"/>
                <a:ea typeface="Arial"/>
                <a:cs typeface="Arial"/>
                <a:sym typeface="Arial"/>
              </a:rPr>
              <a:t>(Siqueira  G,Vázquez C,2015)</a:t>
            </a:r>
            <a:endParaRPr b="0" i="0" sz="1400" u="none" cap="none" strike="noStrike">
              <a:solidFill>
                <a:srgbClr val="FFFFFF"/>
              </a:solidFill>
              <a:highlight>
                <a:schemeClr val="dk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aphicFrame>
        <p:nvGraphicFramePr>
          <p:cNvPr id="346" name="Google Shape;346;p44"/>
          <p:cNvGraphicFramePr/>
          <p:nvPr/>
        </p:nvGraphicFramePr>
        <p:xfrm>
          <a:off x="1190975" y="1090475"/>
          <a:ext cx="3000000" cy="3000000"/>
        </p:xfrm>
        <a:graphic>
          <a:graphicData uri="http://schemas.openxmlformats.org/drawingml/2006/table">
            <a:tbl>
              <a:tblPr>
                <a:noFill/>
                <a:tableStyleId>{09D50A23-4C7D-4B74-BA49-8FDEF5F3DA37}</a:tableStyleId>
              </a:tblPr>
              <a:tblGrid>
                <a:gridCol w="2133600"/>
                <a:gridCol w="5105400"/>
              </a:tblGrid>
              <a:tr h="4667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48192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Rendimiento de subproceso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compara información y da respuesta eficiente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5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verifica información de la base datos para el ingreso de cualquier usuario a la plataforma en menos de un minuto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 Alta</a:t>
                      </a:r>
                      <a:endParaRPr sz="1400" u="none" cap="none" strike="noStrike">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45"/>
          <p:cNvGraphicFramePr/>
          <p:nvPr/>
        </p:nvGraphicFramePr>
        <p:xfrm>
          <a:off x="1187975" y="1137363"/>
          <a:ext cx="3000000" cy="3000000"/>
        </p:xfrm>
        <a:graphic>
          <a:graphicData uri="http://schemas.openxmlformats.org/drawingml/2006/table">
            <a:tbl>
              <a:tblPr>
                <a:noFill/>
                <a:tableStyleId>{09D50A23-4C7D-4B74-BA49-8FDEF5F3DA37}</a:tableStyleId>
              </a:tblPr>
              <a:tblGrid>
                <a:gridCol w="1919825"/>
                <a:gridCol w="5319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Almacenamiento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  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Registra y guarda data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guardará de manera diaria la información recolectada recolectada por el día escolar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46"/>
          <p:cNvGraphicFramePr/>
          <p:nvPr/>
        </p:nvGraphicFramePr>
        <p:xfrm>
          <a:off x="1175600" y="1137350"/>
          <a:ext cx="3000000" cy="3000000"/>
        </p:xfrm>
        <a:graphic>
          <a:graphicData uri="http://schemas.openxmlformats.org/drawingml/2006/table">
            <a:tbl>
              <a:tblPr>
                <a:noFill/>
                <a:tableStyleId>{09D50A23-4C7D-4B74-BA49-8FDEF5F3DA37}</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Usabilidad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Clara, sencilla y comprensible para cualquier usuario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La plataforma debe estructurarse de una manera clara y sencilla para que cualquier usuario que ingrese, pueda comprender su estructura de una manera sencilla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Bajo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p47"/>
          <p:cNvGraphicFramePr/>
          <p:nvPr/>
        </p:nvGraphicFramePr>
        <p:xfrm>
          <a:off x="1207650" y="1045913"/>
          <a:ext cx="3000000" cy="3000000"/>
        </p:xfrm>
        <a:graphic>
          <a:graphicData uri="http://schemas.openxmlformats.org/drawingml/2006/table">
            <a:tbl>
              <a:tblPr>
                <a:noFill/>
                <a:tableStyleId>{09D50A23-4C7D-4B74-BA49-8FDEF5F3DA37}</a:tableStyleId>
              </a:tblPr>
              <a:tblGrid>
                <a:gridCol w="1647825"/>
                <a:gridCol w="5591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Portabilidad sistema operativo</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Adapta y modifica su interfaz</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estará diseñado para acoplar su interfaz para funcionar con cualquier sistema operativo Incluyendo Android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48"/>
          <p:cNvGraphicFramePr/>
          <p:nvPr/>
        </p:nvGraphicFramePr>
        <p:xfrm>
          <a:off x="1153075" y="1101138"/>
          <a:ext cx="3000000" cy="3000000"/>
        </p:xfrm>
        <a:graphic>
          <a:graphicData uri="http://schemas.openxmlformats.org/drawingml/2006/table">
            <a:tbl>
              <a:tblPr>
                <a:noFill/>
                <a:tableStyleId>{09D50A23-4C7D-4B74-BA49-8FDEF5F3DA37}</a:tableStyleId>
              </a:tblPr>
              <a:tblGrid>
                <a:gridCol w="1733550"/>
                <a:gridCol w="5505450"/>
              </a:tblGrid>
              <a:tr h="584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Privacidad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Protección de datos del usuario</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deberá proteger los datos que el usuario suministre en la hora de logeo.</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52550" y="477525"/>
            <a:ext cx="7038900" cy="613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600">
                <a:latin typeface="Times New Roman"/>
                <a:ea typeface="Times New Roman"/>
                <a:cs typeface="Times New Roman"/>
                <a:sym typeface="Times New Roman"/>
              </a:rPr>
              <a:t>CASOS DE USO</a:t>
            </a:r>
            <a:endParaRPr sz="2600">
              <a:latin typeface="Times New Roman"/>
              <a:ea typeface="Times New Roman"/>
              <a:cs typeface="Times New Roman"/>
              <a:sym typeface="Times New Roman"/>
            </a:endParaRPr>
          </a:p>
        </p:txBody>
      </p:sp>
      <p:sp>
        <p:nvSpPr>
          <p:cNvPr id="372" name="Google Shape;372;p49"/>
          <p:cNvSpPr txBox="1"/>
          <p:nvPr>
            <p:ph idx="1" type="body"/>
          </p:nvPr>
        </p:nvSpPr>
        <p:spPr>
          <a:xfrm>
            <a:off x="1082525" y="1268100"/>
            <a:ext cx="7182300" cy="335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El diagrama de casos de uso es una forma de diagrama de comportamiento en </a:t>
            </a:r>
            <a:r>
              <a:rPr lang="es" sz="1800">
                <a:solidFill>
                  <a:schemeClr val="hlink"/>
                </a:solidFill>
                <a:uFill>
                  <a:noFill/>
                </a:uFill>
                <a:latin typeface="Times New Roman"/>
                <a:ea typeface="Times New Roman"/>
                <a:cs typeface="Times New Roman"/>
                <a:sym typeface="Times New Roman"/>
                <a:hlinkClick r:id="rId3"/>
              </a:rPr>
              <a:t>lenguaje de modelado unificado</a:t>
            </a:r>
            <a:r>
              <a:rPr lang="es" sz="1800">
                <a:latin typeface="Times New Roman"/>
                <a:ea typeface="Times New Roman"/>
                <a:cs typeface="Times New Roman"/>
                <a:sym typeface="Times New Roman"/>
              </a:rPr>
              <a:t> (UML, del inglés </a:t>
            </a:r>
            <a:r>
              <a:rPr i="1" lang="es" sz="1800">
                <a:latin typeface="Times New Roman"/>
                <a:ea typeface="Times New Roman"/>
                <a:cs typeface="Times New Roman"/>
                <a:sym typeface="Times New Roman"/>
              </a:rPr>
              <a:t>Unified Modelling Language</a:t>
            </a:r>
            <a:r>
              <a:rPr lang="es" sz="1800">
                <a:latin typeface="Times New Roman"/>
                <a:ea typeface="Times New Roman"/>
                <a:cs typeface="Times New Roman"/>
                <a:sym typeface="Times New Roman"/>
              </a:rPr>
              <a:t>), con la que se representan procesos empresariales, así como sistemas y procesos de programación orientada a objetos. Por lo tanto, UML no es un lenguaje de programación, sino un lenguaje de modelado, es decir, un método estandarizado para representar sistemas planificados o ya existentes. En este diagrama, todos los objetos involucrados se estructuran y se relacionan entre sí. </a:t>
            </a:r>
            <a:r>
              <a:rPr lang="es" sz="1200">
                <a:latin typeface="Times New Roman"/>
                <a:ea typeface="Times New Roman"/>
                <a:cs typeface="Times New Roman"/>
                <a:sym typeface="Times New Roman"/>
              </a:rPr>
              <a:t>(Digital Guide IONOS 24/07/2020)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A Continuación En la siguiente diapositiva se presenta el caso de uso de este proyecto. </a:t>
            </a: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nvSpPr>
        <p:spPr>
          <a:xfrm>
            <a:off x="1989000" y="4659050"/>
            <a:ext cx="5619300" cy="338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Roboto"/>
                <a:ea typeface="Roboto"/>
                <a:cs typeface="Roboto"/>
                <a:sym typeface="Roboto"/>
                <a:hlinkClick r:id="rId3"/>
              </a:rPr>
              <a:t>https://drive.google.com/file/d/1Pzb5WqJaz8JA4bODo2VOYnHz7OG07QGU/view?usp=sharing</a:t>
            </a:r>
            <a:endParaRPr b="0" i="0" sz="1000" u="none" cap="none" strike="noStrike">
              <a:solidFill>
                <a:srgbClr val="4A86E8"/>
              </a:solidFill>
              <a:latin typeface="Roboto"/>
              <a:ea typeface="Roboto"/>
              <a:cs typeface="Roboto"/>
              <a:sym typeface="Roboto"/>
            </a:endParaRPr>
          </a:p>
        </p:txBody>
      </p:sp>
      <p:pic>
        <p:nvPicPr>
          <p:cNvPr id="378" name="Google Shape;378;p50"/>
          <p:cNvPicPr preferRelativeResize="0"/>
          <p:nvPr/>
        </p:nvPicPr>
        <p:blipFill rotWithShape="1">
          <a:blip r:embed="rId4">
            <a:alphaModFix/>
          </a:blip>
          <a:srcRect b="0" l="0" r="0" t="0"/>
          <a:stretch/>
        </p:blipFill>
        <p:spPr>
          <a:xfrm>
            <a:off x="1183351" y="64775"/>
            <a:ext cx="6871600" cy="4594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latin typeface="Times New Roman"/>
                <a:ea typeface="Times New Roman"/>
                <a:cs typeface="Times New Roman"/>
                <a:sym typeface="Times New Roman"/>
              </a:rPr>
              <a:t>BIBLIOGRAFÍA</a:t>
            </a:r>
            <a:endParaRPr/>
          </a:p>
        </p:txBody>
      </p:sp>
      <p:sp>
        <p:nvSpPr>
          <p:cNvPr id="384" name="Google Shape;384;p51"/>
          <p:cNvSpPr txBox="1"/>
          <p:nvPr>
            <p:ph idx="1" type="body"/>
          </p:nvPr>
        </p:nvSpPr>
        <p:spPr>
          <a:xfrm>
            <a:off x="357375" y="1622025"/>
            <a:ext cx="8838600" cy="291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17117"/>
              <a:buNone/>
            </a:pPr>
            <a:r>
              <a:rPr b="1" lang="es" sz="1200">
                <a:solidFill>
                  <a:schemeClr val="hlink"/>
                </a:solidFill>
                <a:uFill>
                  <a:noFill/>
                </a:uFill>
                <a:latin typeface="Times New Roman"/>
                <a:ea typeface="Times New Roman"/>
                <a:cs typeface="Times New Roman"/>
                <a:sym typeface="Times New Roman"/>
                <a:hlinkClick r:id="rId3"/>
              </a:rPr>
              <a:t>elizabethkrt</a:t>
            </a:r>
            <a:r>
              <a:rPr lang="es" sz="1200">
                <a:solidFill>
                  <a:srgbClr val="4A86E8"/>
                </a:solidFill>
                <a:latin typeface="Times New Roman"/>
                <a:ea typeface="Times New Roman"/>
                <a:cs typeface="Times New Roman"/>
                <a:sym typeface="Times New Roman"/>
              </a:rPr>
              <a:t> ( </a:t>
            </a:r>
            <a:r>
              <a:rPr b="1" lang="es" sz="1200">
                <a:solidFill>
                  <a:schemeClr val="hlink"/>
                </a:solidFill>
                <a:uFill>
                  <a:noFill/>
                </a:uFill>
                <a:latin typeface="Times New Roman"/>
                <a:ea typeface="Times New Roman"/>
                <a:cs typeface="Times New Roman"/>
                <a:sym typeface="Times New Roman"/>
                <a:hlinkClick r:id="rId4"/>
              </a:rPr>
              <a:t>28 noviembre, 2014</a:t>
            </a:r>
            <a:r>
              <a:rPr lang="es" sz="1200">
                <a:solidFill>
                  <a:srgbClr val="4A86E8"/>
                </a:solidFill>
                <a:latin typeface="Times New Roman"/>
                <a:ea typeface="Times New Roman"/>
                <a:cs typeface="Times New Roman"/>
                <a:sym typeface="Times New Roman"/>
              </a:rPr>
              <a:t>)</a:t>
            </a:r>
            <a:r>
              <a:rPr lang="es" sz="1200" u="sng">
                <a:solidFill>
                  <a:schemeClr val="hlink"/>
                </a:solidFill>
                <a:latin typeface="Times New Roman"/>
                <a:ea typeface="Times New Roman"/>
                <a:cs typeface="Times New Roman"/>
                <a:sym typeface="Times New Roman"/>
                <a:hlinkClick r:id="rId5"/>
              </a:rPr>
              <a:t>https://btpinformatica2014.wordpress.com/2014/11/28/16/</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08107"/>
              <a:buNone/>
            </a:pPr>
            <a:r>
              <a:rPr lang="es">
                <a:solidFill>
                  <a:srgbClr val="4A86E8"/>
                </a:solidFill>
              </a:rPr>
              <a:t>loaiza,2017../es.slideshare.net/RosaOrtega6/requerimientos-del-software-77144553#:~:text=%EF%82%A1%20Un%20requerimiento%20de%20software,de%20cualquier%20sistema%20de%20software.&amp;text=%EF%82%A7%20Una%20descripci%C3%B3n%20de%20c%C3%B3mo,atributos%20%C3%B3%20propiedades%20del%20sistema.</a:t>
            </a:r>
            <a:endParaRPr>
              <a:solidFill>
                <a:srgbClr val="4A86E8"/>
              </a:solidFill>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rPr lang="es">
                <a:solidFill>
                  <a:srgbClr val="4372AC"/>
                </a:solidFill>
              </a:rPr>
              <a:t>eduardo,2016,</a:t>
            </a:r>
            <a:r>
              <a:rPr lang="es" u="sng">
                <a:solidFill>
                  <a:schemeClr val="hlink"/>
                </a:solidFill>
                <a:hlinkClick r:id="rId6"/>
              </a:rPr>
              <a:t>https://nextech.pe/que-es-bpmn-y-para-que-sirve/#:~:text=Entonces%20Business%20Process%20Model%20and,participantes%20de%20las%20diferentes%20actividades</a:t>
            </a:r>
            <a:r>
              <a:rPr lang="es">
                <a:solidFill>
                  <a:srgbClr val="4372AC"/>
                </a:solidFill>
              </a:rPr>
              <a:t>.</a:t>
            </a:r>
            <a:endParaRPr>
              <a:solidFill>
                <a:srgbClr val="4372AC"/>
              </a:solidFill>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56156"/>
              <a:buNone/>
            </a:pPr>
            <a:r>
              <a:rPr lang="es" sz="900" u="sng">
                <a:solidFill>
                  <a:schemeClr val="hlink"/>
                </a:solidFill>
                <a:latin typeface="Arial"/>
                <a:ea typeface="Arial"/>
                <a:cs typeface="Arial"/>
                <a:sym typeface="Arial"/>
                <a:hlinkClick r:id="rId7"/>
              </a:rPr>
              <a:t>JeimmyCaña</a:t>
            </a:r>
            <a:r>
              <a:rPr lang="es" sz="1400">
                <a:solidFill>
                  <a:srgbClr val="4A86E8"/>
                </a:solidFill>
              </a:rPr>
              <a:t> (ene15,2017) </a:t>
            </a:r>
            <a:r>
              <a:rPr lang="es" u="sng">
                <a:solidFill>
                  <a:schemeClr val="hlink"/>
                </a:solidFill>
                <a:hlinkClick r:id="rId8"/>
              </a:rPr>
              <a:t>https://das6sa3.wordpress.com/2017/01/15/bizagi-2/</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17117"/>
              <a:buNone/>
            </a:pPr>
            <a:r>
              <a:rPr lang="es" sz="1200">
                <a:solidFill>
                  <a:srgbClr val="4A86E8"/>
                </a:solidFill>
                <a:latin typeface="Times New Roman"/>
                <a:ea typeface="Times New Roman"/>
                <a:cs typeface="Times New Roman"/>
                <a:sym typeface="Times New Roman"/>
              </a:rPr>
              <a:t>2017(DigitalGuideIONOS24/07/2020)</a:t>
            </a:r>
            <a:r>
              <a:rPr lang="es" sz="1200" u="sng">
                <a:solidFill>
                  <a:schemeClr val="hlink"/>
                </a:solidFill>
                <a:latin typeface="Times New Roman"/>
                <a:ea typeface="Times New Roman"/>
                <a:cs typeface="Times New Roman"/>
                <a:sym typeface="Times New Roman"/>
                <a:hlinkClick r:id="rId9"/>
              </a:rPr>
              <a:t>https://www.ionos.es/digitalguide/paginas-web/desarrollo-web/diagrama-de-casos-de-uso/#:~:text=El%20diagrama%20de%20casos%20de,de%20programaci%C3%B3n%20orientada%20a%20objetos</a:t>
            </a:r>
            <a:r>
              <a:rPr lang="es" sz="1200">
                <a:solidFill>
                  <a:srgbClr val="4A86E8"/>
                </a:solidFill>
                <a:latin typeface="Times New Roman"/>
                <a:ea typeface="Times New Roman"/>
                <a:cs typeface="Times New Roman"/>
                <a:sym typeface="Times New Roman"/>
              </a:rPr>
              <a:t>.</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17117"/>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ctrTitle"/>
          </p:nvPr>
        </p:nvSpPr>
        <p:spPr>
          <a:xfrm>
            <a:off x="3145300" y="301550"/>
            <a:ext cx="5187300" cy="9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s" sz="3000"/>
              <a:t>     </a:t>
            </a:r>
            <a:r>
              <a:rPr lang="es" sz="3000">
                <a:latin typeface="Times New Roman"/>
                <a:ea typeface="Times New Roman"/>
                <a:cs typeface="Times New Roman"/>
                <a:sym typeface="Times New Roman"/>
              </a:rPr>
              <a:t> </a:t>
            </a:r>
            <a:r>
              <a:rPr b="1" lang="es" sz="3000">
                <a:latin typeface="Times New Roman"/>
                <a:ea typeface="Times New Roman"/>
                <a:cs typeface="Times New Roman"/>
                <a:sym typeface="Times New Roman"/>
              </a:rPr>
              <a:t>PLANTEAMIENTO</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4000"/>
              <a:buNone/>
            </a:pPr>
            <a:r>
              <a:rPr b="1" lang="es" sz="3000">
                <a:latin typeface="Times New Roman"/>
                <a:ea typeface="Times New Roman"/>
                <a:cs typeface="Times New Roman"/>
                <a:sym typeface="Times New Roman"/>
              </a:rPr>
              <a:t>      DEL PROBLEMA</a:t>
            </a:r>
            <a:r>
              <a:rPr lang="e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63" name="Google Shape;163;p16"/>
          <p:cNvSpPr txBox="1"/>
          <p:nvPr>
            <p:ph idx="1" type="subTitle"/>
          </p:nvPr>
        </p:nvSpPr>
        <p:spPr>
          <a:xfrm>
            <a:off x="3598200" y="1365475"/>
            <a:ext cx="5432100" cy="319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300"/>
              <a:buNone/>
            </a:pPr>
            <a:r>
              <a:rPr lang="es" sz="1800">
                <a:solidFill>
                  <a:srgbClr val="FFFFFF"/>
                </a:solidFill>
                <a:latin typeface="Times New Roman"/>
                <a:ea typeface="Times New Roman"/>
                <a:cs typeface="Times New Roman"/>
                <a:sym typeface="Times New Roman"/>
              </a:rPr>
              <a:t>Este proyecto está dirigido a la IED Juana Escobar institución   pública la cual cuenta con dos accesos en cada una de sus sedes, se encuentra dividida en 3 sedes las cuales están conformadas por sede A (Localidad san Rafael) cursa de 5°a 11°, sede B (Barrio libertadores) pre jardín a 2°, sede C (Barrio Canadá) de 3° a 4°. En las cuales el acceso para las dos jornadas es supervisado por el vigilante y un docente diferente cada día, el cual es seleccionado de manera aleatoriamente en el transcurso   del paso de los días escolares. </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800">
              <a:solidFill>
                <a:srgbClr val="FFFFFF"/>
              </a:solidFill>
              <a:latin typeface="Times New Roman"/>
              <a:ea typeface="Times New Roman"/>
              <a:cs typeface="Times New Roman"/>
              <a:sym typeface="Times New Roman"/>
            </a:endParaRPr>
          </a:p>
        </p:txBody>
      </p:sp>
      <p:sp>
        <p:nvSpPr>
          <p:cNvPr id="164" name="Google Shape;164;p16"/>
          <p:cNvSpPr txBox="1"/>
          <p:nvPr/>
        </p:nvSpPr>
        <p:spPr>
          <a:xfrm>
            <a:off x="517450" y="4650900"/>
            <a:ext cx="2491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1300"/>
              <a:buFont typeface="Arial"/>
              <a:buNone/>
            </a:pPr>
            <a:r>
              <a:rPr b="1" i="1" lang="es" sz="1000" u="sng" cap="none" strike="noStrike">
                <a:solidFill>
                  <a:schemeClr val="hlink"/>
                </a:solidFill>
                <a:latin typeface="Lato"/>
                <a:ea typeface="Lato"/>
                <a:cs typeface="Lato"/>
                <a:sym typeface="Lato"/>
                <a:hlinkClick r:id="rId3"/>
              </a:rPr>
              <a:t>https://images.app.goo.gl/MRzLpGoKr6Q3aevC9</a:t>
            </a:r>
            <a:r>
              <a:rPr b="1" i="1" lang="es" sz="1000" u="none" cap="none" strike="noStrike">
                <a:solidFill>
                  <a:schemeClr val="lt1"/>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pic>
        <p:nvPicPr>
          <p:cNvPr id="165" name="Google Shape;165;p16"/>
          <p:cNvPicPr preferRelativeResize="0"/>
          <p:nvPr/>
        </p:nvPicPr>
        <p:blipFill rotWithShape="1">
          <a:blip r:embed="rId4">
            <a:alphaModFix/>
          </a:blip>
          <a:srcRect b="0" l="0" r="0" t="0"/>
          <a:stretch/>
        </p:blipFill>
        <p:spPr>
          <a:xfrm>
            <a:off x="625013" y="2446550"/>
            <a:ext cx="2276075" cy="220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idx="1" type="body"/>
          </p:nvPr>
        </p:nvSpPr>
        <p:spPr>
          <a:xfrm>
            <a:off x="311698" y="605928"/>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t/>
            </a:r>
            <a:endParaRPr/>
          </a:p>
          <a:p>
            <a:pPr indent="0" lvl="0" marL="0" rtl="0" algn="l">
              <a:lnSpc>
                <a:spcPct val="115000"/>
              </a:lnSpc>
              <a:spcBef>
                <a:spcPts val="0"/>
              </a:spcBef>
              <a:spcAft>
                <a:spcPts val="1200"/>
              </a:spcAft>
              <a:buSzPts val="1300"/>
              <a:buNone/>
            </a:pPr>
            <a:r>
              <a:t/>
            </a:r>
            <a:endParaRPr/>
          </a:p>
        </p:txBody>
      </p:sp>
      <p:pic>
        <p:nvPicPr>
          <p:cNvPr id="390" name="Google Shape;390;p52"/>
          <p:cNvPicPr preferRelativeResize="0"/>
          <p:nvPr/>
        </p:nvPicPr>
        <p:blipFill rotWithShape="1">
          <a:blip r:embed="rId3">
            <a:alphaModFix/>
          </a:blip>
          <a:srcRect b="0" l="0" r="0" t="0"/>
          <a:stretch/>
        </p:blipFill>
        <p:spPr>
          <a:xfrm>
            <a:off x="1313900" y="237625"/>
            <a:ext cx="6375549" cy="4153000"/>
          </a:xfrm>
          <a:prstGeom prst="rect">
            <a:avLst/>
          </a:prstGeom>
          <a:noFill/>
          <a:ln>
            <a:noFill/>
          </a:ln>
        </p:spPr>
      </p:pic>
      <p:sp>
        <p:nvSpPr>
          <p:cNvPr id="391" name="Google Shape;391;p52"/>
          <p:cNvSpPr txBox="1"/>
          <p:nvPr/>
        </p:nvSpPr>
        <p:spPr>
          <a:xfrm>
            <a:off x="1521650" y="4390625"/>
            <a:ext cx="646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(https://co.pinterest.com/pin/630433647829854006/)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3"/>
          <p:cNvPicPr preferRelativeResize="0"/>
          <p:nvPr/>
        </p:nvPicPr>
        <p:blipFill rotWithShape="1">
          <a:blip r:embed="rId3">
            <a:alphaModFix/>
          </a:blip>
          <a:srcRect b="0" l="0" r="0" t="0"/>
          <a:stretch/>
        </p:blipFill>
        <p:spPr>
          <a:xfrm>
            <a:off x="1985963" y="71438"/>
            <a:ext cx="5172075" cy="50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idx="1" type="subTitle"/>
          </p:nvPr>
        </p:nvSpPr>
        <p:spPr>
          <a:xfrm>
            <a:off x="3302875" y="509225"/>
            <a:ext cx="5682900" cy="39072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lang="es" sz="1800">
                <a:latin typeface="Times New Roman"/>
                <a:ea typeface="Times New Roman"/>
                <a:cs typeface="Times New Roman"/>
                <a:sym typeface="Times New Roman"/>
              </a:rPr>
              <a:t>Cada una de sus sedes cuenta con más de 1000 estudiantes en cada jornada, JM y JT . El ingreso de los estudiantes de la mañana es a las 6:15 Am los de bachillerato y a las 6:45 Am los de primaria. En el momento de ingresar a la institución.El acceso de los estudiantes es de manera masiva  y rápida, lo cual es una dificultad para que una sola persona (el docente) en compañía del celador  controle el acceso de manera segura con lo que respecta a uniforme acorde al manual de convivencia, el acceso exclusivo de jóvenes pertenecientes a la institución y el  ingresó a la hora estipulada.</a:t>
            </a:r>
            <a:endParaRPr sz="1800">
              <a:latin typeface="Times New Roman"/>
              <a:ea typeface="Times New Roman"/>
              <a:cs typeface="Times New Roman"/>
              <a:sym typeface="Times New Roman"/>
            </a:endParaRPr>
          </a:p>
        </p:txBody>
      </p:sp>
      <p:pic>
        <p:nvPicPr>
          <p:cNvPr id="171" name="Google Shape;171;p17"/>
          <p:cNvPicPr preferRelativeResize="0"/>
          <p:nvPr/>
        </p:nvPicPr>
        <p:blipFill rotWithShape="1">
          <a:blip r:embed="rId3">
            <a:alphaModFix/>
          </a:blip>
          <a:srcRect b="0" l="0" r="0" t="0"/>
          <a:stretch/>
        </p:blipFill>
        <p:spPr>
          <a:xfrm>
            <a:off x="694975" y="2320925"/>
            <a:ext cx="2095500" cy="2095500"/>
          </a:xfrm>
          <a:prstGeom prst="rect">
            <a:avLst/>
          </a:prstGeom>
          <a:noFill/>
          <a:ln>
            <a:noFill/>
          </a:ln>
        </p:spPr>
      </p:pic>
      <p:sp>
        <p:nvSpPr>
          <p:cNvPr id="172" name="Google Shape;172;p17"/>
          <p:cNvSpPr txBox="1"/>
          <p:nvPr/>
        </p:nvSpPr>
        <p:spPr>
          <a:xfrm>
            <a:off x="182575" y="4364200"/>
            <a:ext cx="3120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http://es.hellokids.com/r_1703/juegos-gratuitos/juegos-de-puzzles/puzzles-vuelta-al-cole</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idx="1" type="subTitle"/>
          </p:nvPr>
        </p:nvSpPr>
        <p:spPr>
          <a:xfrm>
            <a:off x="3378275" y="636225"/>
            <a:ext cx="5343900" cy="3332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Por otro lado el ingreso de docentes y directivos de la institución  son registrados de manera manual en una planilla de manera autónoma a medida que va llegando aunque se tiene estipulado un horario laboral, no hay garantía de que el ingreso se realice a la hora que es, además con lo que respecta a la salida de estudiantes muchas veces  los docentes se encuentran ocupados por lo cual no hay personal que esté atento y presente para garantizar que la salida del plantel se realice de la mejor manera y que no haya inconvenientes. </a:t>
            </a:r>
            <a:endParaRPr sz="1800">
              <a:latin typeface="Times New Roman"/>
              <a:ea typeface="Times New Roman"/>
              <a:cs typeface="Times New Roman"/>
              <a:sym typeface="Times New Roman"/>
            </a:endParaRPr>
          </a:p>
        </p:txBody>
      </p:sp>
      <p:pic>
        <p:nvPicPr>
          <p:cNvPr id="178" name="Google Shape;178;p18"/>
          <p:cNvPicPr preferRelativeResize="0"/>
          <p:nvPr/>
        </p:nvPicPr>
        <p:blipFill rotWithShape="1">
          <a:blip r:embed="rId3">
            <a:alphaModFix/>
          </a:blip>
          <a:srcRect b="0" l="0" r="0" t="0"/>
          <a:stretch/>
        </p:blipFill>
        <p:spPr>
          <a:xfrm>
            <a:off x="366300" y="2037575"/>
            <a:ext cx="2697849" cy="2122725"/>
          </a:xfrm>
          <a:prstGeom prst="rect">
            <a:avLst/>
          </a:prstGeom>
          <a:noFill/>
          <a:ln>
            <a:noFill/>
          </a:ln>
        </p:spPr>
      </p:pic>
      <p:sp>
        <p:nvSpPr>
          <p:cNvPr id="179" name="Google Shape;179;p18"/>
          <p:cNvSpPr txBox="1"/>
          <p:nvPr/>
        </p:nvSpPr>
        <p:spPr>
          <a:xfrm>
            <a:off x="215225" y="41107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https://www.taleoi.com/vida-hoy/escolares-colegios-privados-todo-pais-inician-hoy-ano-escolar-201903-20792</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4294967295" type="subTitle"/>
          </p:nvPr>
        </p:nvSpPr>
        <p:spPr>
          <a:xfrm>
            <a:off x="2831625" y="764575"/>
            <a:ext cx="6043500" cy="3913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Este proyecto busca mejorar la seguridad y el control a la hora de ingresar a la institución. Este proyecto se centra en poner un torniquete con lector QR  en cada punto de entrada de la institución a su vez una cámara de reconocimiento facial como segundo filtro registrando la hora  en la que los estudiantes y administrativos ingresan.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100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El tema nos surge como una inquietud ante la inseguridad que se ha podido evidenciar y ante la posibilidad de ingreso de estudiantes no pertenecientes a la institución,debido a esto nace la idea de diseñar este sistema.</a:t>
            </a:r>
            <a:r>
              <a:rPr b="0" i="0" lang="es" sz="2400" u="none" cap="none" strike="noStrike">
                <a:solidFill>
                  <a:schemeClr val="lt1"/>
                </a:solidFill>
                <a:latin typeface="Times New Roman"/>
                <a:ea typeface="Times New Roman"/>
                <a:cs typeface="Times New Roman"/>
                <a:sym typeface="Times New Roman"/>
              </a:rPr>
              <a:t> </a:t>
            </a:r>
            <a:r>
              <a:rPr b="0" i="0" lang="es" sz="3802" u="none" cap="none" strike="noStrike">
                <a:solidFill>
                  <a:schemeClr val="lt1"/>
                </a:solidFill>
                <a:latin typeface="Times New Roman"/>
                <a:ea typeface="Times New Roman"/>
                <a:cs typeface="Times New Roman"/>
                <a:sym typeface="Times New Roman"/>
              </a:rPr>
              <a:t> </a:t>
            </a:r>
            <a:endParaRPr b="0" i="0" sz="1300" u="none" cap="none" strike="noStrike">
              <a:solidFill>
                <a:schemeClr val="lt1"/>
              </a:solidFill>
              <a:latin typeface="Lato"/>
              <a:ea typeface="Lato"/>
              <a:cs typeface="Lato"/>
              <a:sym typeface="Lato"/>
            </a:endParaRPr>
          </a:p>
        </p:txBody>
      </p:sp>
      <p:pic>
        <p:nvPicPr>
          <p:cNvPr id="185" name="Google Shape;185;p19"/>
          <p:cNvPicPr preferRelativeResize="0"/>
          <p:nvPr/>
        </p:nvPicPr>
        <p:blipFill rotWithShape="1">
          <a:blip r:embed="rId3">
            <a:alphaModFix/>
          </a:blip>
          <a:srcRect b="0" l="0" r="0" t="0"/>
          <a:stretch/>
        </p:blipFill>
        <p:spPr>
          <a:xfrm>
            <a:off x="93587" y="1570393"/>
            <a:ext cx="2602875" cy="2302157"/>
          </a:xfrm>
          <a:prstGeom prst="rect">
            <a:avLst/>
          </a:prstGeom>
          <a:noFill/>
          <a:ln>
            <a:noFill/>
          </a:ln>
        </p:spPr>
      </p:pic>
      <p:sp>
        <p:nvSpPr>
          <p:cNvPr id="186" name="Google Shape;186;p19"/>
          <p:cNvSpPr txBox="1"/>
          <p:nvPr/>
        </p:nvSpPr>
        <p:spPr>
          <a:xfrm>
            <a:off x="93575" y="4429275"/>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accent1"/>
                </a:solidFill>
                <a:latin typeface="Arial"/>
                <a:ea typeface="Arial"/>
                <a:cs typeface="Arial"/>
                <a:sym typeface="Arial"/>
              </a:rPr>
              <a:t>(ANÓNIMO,2019)</a:t>
            </a:r>
            <a:endParaRPr b="0" i="0" sz="11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idx="1" type="subTitle"/>
          </p:nvPr>
        </p:nvSpPr>
        <p:spPr>
          <a:xfrm>
            <a:off x="4177375" y="724450"/>
            <a:ext cx="4681200" cy="35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s" sz="2600">
                <a:solidFill>
                  <a:srgbClr val="FFFFFF"/>
                </a:solidFill>
              </a:rPr>
              <a:t> </a:t>
            </a:r>
            <a:r>
              <a:rPr lang="es" sz="2500">
                <a:solidFill>
                  <a:srgbClr val="FFFFFF"/>
                </a:solidFill>
                <a:latin typeface="Times New Roman"/>
                <a:ea typeface="Times New Roman"/>
                <a:cs typeface="Times New Roman"/>
                <a:sym typeface="Times New Roman"/>
              </a:rPr>
              <a:t> </a:t>
            </a:r>
            <a:r>
              <a:rPr lang="es" sz="2900">
                <a:solidFill>
                  <a:srgbClr val="FFFFFF"/>
                </a:solidFill>
                <a:latin typeface="Times New Roman"/>
                <a:ea typeface="Times New Roman"/>
                <a:cs typeface="Times New Roman"/>
                <a:sym typeface="Times New Roman"/>
              </a:rPr>
              <a:t>PREGUNTA PROBLEMA</a:t>
            </a:r>
            <a:r>
              <a:rPr lang="es" sz="2500">
                <a:solidFill>
                  <a:srgbClr val="FFFFFF"/>
                </a:solidFill>
                <a:latin typeface="Times New Roman"/>
                <a:ea typeface="Times New Roman"/>
                <a:cs typeface="Times New Roman"/>
                <a:sym typeface="Times New Roman"/>
              </a:rPr>
              <a:t> </a:t>
            </a:r>
            <a:endParaRPr sz="2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b="1" i="1" sz="2600">
              <a:solidFill>
                <a:srgbClr val="FFFFFF"/>
              </a:solidFill>
            </a:endParaRPr>
          </a:p>
          <a:p>
            <a:pPr indent="0" lvl="0" marL="0" rtl="0" algn="l">
              <a:lnSpc>
                <a:spcPct val="115000"/>
              </a:lnSpc>
              <a:spcBef>
                <a:spcPts val="0"/>
              </a:spcBef>
              <a:spcAft>
                <a:spcPts val="0"/>
              </a:spcAft>
              <a:buSzPts val="1300"/>
              <a:buNone/>
            </a:pPr>
            <a:r>
              <a:t/>
            </a:r>
            <a:endParaRPr b="1" i="1" sz="1100">
              <a:solidFill>
                <a:srgbClr val="FFFFFF"/>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2000">
                <a:solidFill>
                  <a:srgbClr val="FFFFFF"/>
                </a:solidFill>
                <a:latin typeface="Times New Roman"/>
                <a:ea typeface="Times New Roman"/>
                <a:cs typeface="Times New Roman"/>
                <a:sym typeface="Times New Roman"/>
              </a:rPr>
              <a:t>¿Cómo controlar el acceso seguro y eficiente de estudiantes y directivos de la I.E.D Juana Escobar?</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300"/>
              <a:buNone/>
            </a:pPr>
            <a:r>
              <a:t/>
            </a:r>
            <a:endParaRPr b="1" i="1" sz="2600">
              <a:solidFill>
                <a:srgbClr val="000000"/>
              </a:solidFill>
              <a:latin typeface="Arial"/>
              <a:ea typeface="Arial"/>
              <a:cs typeface="Arial"/>
              <a:sym typeface="Arial"/>
            </a:endParaRPr>
          </a:p>
        </p:txBody>
      </p:sp>
      <p:pic>
        <p:nvPicPr>
          <p:cNvPr id="192" name="Google Shape;192;p20"/>
          <p:cNvPicPr preferRelativeResize="0"/>
          <p:nvPr/>
        </p:nvPicPr>
        <p:blipFill rotWithShape="1">
          <a:blip r:embed="rId3">
            <a:alphaModFix amt="58999"/>
          </a:blip>
          <a:srcRect b="1300" l="0" r="61681" t="-1300"/>
          <a:stretch/>
        </p:blipFill>
        <p:spPr>
          <a:xfrm>
            <a:off x="1060875" y="1221275"/>
            <a:ext cx="2094100" cy="26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2027925" y="629500"/>
            <a:ext cx="7038900" cy="731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t>                    </a:t>
            </a:r>
            <a:r>
              <a:rPr b="1" lang="es">
                <a:latin typeface="Times New Roman"/>
                <a:ea typeface="Times New Roman"/>
                <a:cs typeface="Times New Roman"/>
                <a:sym typeface="Times New Roman"/>
              </a:rPr>
              <a:t> </a:t>
            </a:r>
            <a:r>
              <a:rPr b="1" lang="es" sz="2500">
                <a:latin typeface="Times New Roman"/>
                <a:ea typeface="Times New Roman"/>
                <a:cs typeface="Times New Roman"/>
                <a:sym typeface="Times New Roman"/>
              </a:rPr>
              <a:t>JUSTIFICACIÓN</a:t>
            </a:r>
            <a:r>
              <a:rPr lang="es"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p:txBody>
      </p:sp>
      <p:sp>
        <p:nvSpPr>
          <p:cNvPr id="198" name="Google Shape;198;p21"/>
          <p:cNvSpPr txBox="1"/>
          <p:nvPr>
            <p:ph idx="1" type="body"/>
          </p:nvPr>
        </p:nvSpPr>
        <p:spPr>
          <a:xfrm>
            <a:off x="2105100" y="1694125"/>
            <a:ext cx="7038900" cy="32811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para qué es importante</a:t>
            </a:r>
            <a:r>
              <a:rPr lang="es" sz="2300">
                <a:solidFill>
                  <a:srgbClr val="FFFFFF"/>
                </a:solidFill>
                <a:latin typeface="Times New Roman"/>
                <a:ea typeface="Times New Roman"/>
                <a:cs typeface="Times New Roman"/>
                <a:sym typeface="Times New Roman"/>
              </a:rPr>
              <a:t>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latin typeface="Times New Roman"/>
                <a:ea typeface="Times New Roman"/>
                <a:cs typeface="Times New Roman"/>
                <a:sym typeface="Times New Roman"/>
              </a:rPr>
              <a:t>en pro de un avance y mejora en la seguridad y exclusividad del ingreso a la institución, nuestro proyecto busca mejorar y garantizar la seguridad de la misma.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qué problemática resuelve  </a:t>
            </a:r>
            <a:endParaRPr sz="23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latin typeface="Times New Roman"/>
                <a:ea typeface="Times New Roman"/>
                <a:cs typeface="Times New Roman"/>
                <a:sym typeface="Times New Roman"/>
              </a:rPr>
              <a:t>Los sistemas y estrategias utilizadas por el sistema escolar, no son muy seguros para lo que se requiere en la actualidad pues el ingreso masivo de estudiantes es un espacio que aunque es vigilado por personal de seguridad (vigilante)y un docente de turno existe la posibilidad de la entrada de jóvenes no pertenecientes a la institución en medio de la multitud </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que se va a realizar </a:t>
            </a:r>
            <a:endParaRPr sz="23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rgbClr val="FFFFFF"/>
                </a:solidFill>
                <a:latin typeface="Times New Roman"/>
                <a:ea typeface="Times New Roman"/>
                <a:cs typeface="Times New Roman"/>
                <a:sym typeface="Times New Roman"/>
              </a:rPr>
              <a:t>se implementará un sistema de información de ingreso seguro y controlado a la institución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que aporta </a:t>
            </a:r>
            <a:endParaRPr sz="23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rgbClr val="FFFFFF"/>
                </a:solidFill>
                <a:latin typeface="Times New Roman"/>
                <a:ea typeface="Times New Roman"/>
                <a:cs typeface="Times New Roman"/>
                <a:sym typeface="Times New Roman"/>
              </a:rPr>
              <a:t>garantizar los factores anteriormente mencionados (control y seguridad )respaldado en una base de datos con la cual el sistema trabaja constantemente. </a:t>
            </a:r>
            <a:endParaRPr b="1" i="1" sz="2300"/>
          </a:p>
        </p:txBody>
      </p:sp>
      <p:pic>
        <p:nvPicPr>
          <p:cNvPr id="199" name="Google Shape;199;p21"/>
          <p:cNvPicPr preferRelativeResize="0"/>
          <p:nvPr/>
        </p:nvPicPr>
        <p:blipFill rotWithShape="1">
          <a:blip r:embed="rId3">
            <a:alphaModFix amt="71000"/>
          </a:blip>
          <a:srcRect b="0" l="0" r="0" t="0"/>
          <a:stretch/>
        </p:blipFill>
        <p:spPr>
          <a:xfrm>
            <a:off x="463498" y="1896897"/>
            <a:ext cx="1383450" cy="2101925"/>
          </a:xfrm>
          <a:prstGeom prst="rect">
            <a:avLst/>
          </a:prstGeom>
          <a:noFill/>
          <a:ln>
            <a:noFill/>
          </a:ln>
        </p:spPr>
      </p:pic>
      <p:sp>
        <p:nvSpPr>
          <p:cNvPr id="200" name="Google Shape;200;p21"/>
          <p:cNvSpPr txBox="1"/>
          <p:nvPr/>
        </p:nvSpPr>
        <p:spPr>
          <a:xfrm>
            <a:off x="41800" y="3998825"/>
            <a:ext cx="2155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 sz="700" u="sng" cap="none" strike="noStrike">
                <a:solidFill>
                  <a:schemeClr val="hlink"/>
                </a:solidFill>
                <a:latin typeface="Lato"/>
                <a:ea typeface="Lato"/>
                <a:cs typeface="Lato"/>
                <a:sym typeface="Lato"/>
                <a:hlinkClick r:id="rId4"/>
              </a:rPr>
              <a:t>https://images.app.goo.gl/WJoa4rYkFnyGTjgQ6</a:t>
            </a:r>
            <a:r>
              <a:rPr b="0" i="0" lang="es" sz="700" u="none" cap="none" strike="noStrike">
                <a:solidFill>
                  <a:srgbClr val="000000"/>
                </a:solidFill>
                <a:latin typeface="Lato"/>
                <a:ea typeface="Lato"/>
                <a:cs typeface="Lato"/>
                <a:sym typeface="Lato"/>
              </a:rPr>
              <a:t> </a:t>
            </a:r>
            <a:endParaRPr b="0" i="0" sz="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