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Roboto"/>
      <p:regular r:id="rId68"/>
      <p:bold r:id="rId69"/>
      <p:italic r:id="rId70"/>
      <p:boldItalic r:id="rId71"/>
    </p:embeddedFont>
    <p:embeddedFont>
      <p:font typeface="Montserrat"/>
      <p:regular r:id="rId72"/>
      <p:bold r:id="rId73"/>
      <p:italic r:id="rId74"/>
      <p:boldItalic r:id="rId75"/>
    </p:embeddedFont>
    <p:embeddedFont>
      <p:font typeface="Lat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0" roundtripDataSignature="AMtx7mhm22LoAaptHBGAqTglqQfMp/2W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419E50-4DF6-431D-9188-33AABD4C333B}">
  <a:tblStyle styleId="{2E419E50-4DF6-431D-9188-33AABD4C333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5.xml"/><Relationship Id="rId75" Type="http://schemas.openxmlformats.org/officeDocument/2006/relationships/font" Target="fonts/Montserrat-boldItalic.fntdata"/><Relationship Id="rId30" Type="http://schemas.openxmlformats.org/officeDocument/2006/relationships/slide" Target="slides/slide24.xml"/><Relationship Id="rId74" Type="http://schemas.openxmlformats.org/officeDocument/2006/relationships/font" Target="fonts/Montserrat-italic.fntdata"/><Relationship Id="rId33" Type="http://schemas.openxmlformats.org/officeDocument/2006/relationships/slide" Target="slides/slide27.xml"/><Relationship Id="rId77" Type="http://schemas.openxmlformats.org/officeDocument/2006/relationships/font" Target="fonts/Lato-bold.fntdata"/><Relationship Id="rId32" Type="http://schemas.openxmlformats.org/officeDocument/2006/relationships/slide" Target="slides/slide26.xml"/><Relationship Id="rId76" Type="http://schemas.openxmlformats.org/officeDocument/2006/relationships/font" Target="fonts/Lato-regular.fntdata"/><Relationship Id="rId35" Type="http://schemas.openxmlformats.org/officeDocument/2006/relationships/slide" Target="slides/slide29.xml"/><Relationship Id="rId79" Type="http://schemas.openxmlformats.org/officeDocument/2006/relationships/font" Target="fonts/Lato-boldItalic.fntdata"/><Relationship Id="rId34" Type="http://schemas.openxmlformats.org/officeDocument/2006/relationships/slide" Target="slides/slide28.xml"/><Relationship Id="rId78" Type="http://schemas.openxmlformats.org/officeDocument/2006/relationships/font" Target="fonts/Lato-italic.fntdata"/><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4a66d0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4a66d0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3bbed38f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3bbed38f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2af25a2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2af25a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2af25a2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2af25a2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4ae8fa47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4ae8fa47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4ae8fa47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4ae8fa47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4ae8fa47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4ae8fa47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4ae8fa47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4ae8fa47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4ae8fa47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4ae8fa47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c4a66d07d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c4a66d07d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c30b38210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c30b38210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c30b382103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c30b382103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c4ae8fa47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c4ae8fa47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7"/>
          <p:cNvSpPr/>
          <p:nvPr/>
        </p:nvSpPr>
        <p:spPr>
          <a:xfrm rot="5400000">
            <a:off x="7500300" y="505"/>
            <a:ext cx="1643700" cy="1643700"/>
          </a:xfrm>
          <a:prstGeom prst="diagStripe">
            <a:avLst>
              <a:gd fmla="val 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57"/>
          <p:cNvGrpSpPr/>
          <p:nvPr/>
        </p:nvGrpSpPr>
        <p:grpSpPr>
          <a:xfrm>
            <a:off x="0" y="490"/>
            <a:ext cx="5153705" cy="5134399"/>
            <a:chOff x="0" y="75"/>
            <a:chExt cx="5153705" cy="5152950"/>
          </a:xfrm>
        </p:grpSpPr>
        <p:sp>
          <p:nvSpPr>
            <p:cNvPr id="12" name="Google Shape;12;p57"/>
            <p:cNvSpPr/>
            <p:nvPr/>
          </p:nvSpPr>
          <p:spPr>
            <a:xfrm rot="-5400000">
              <a:off x="455" y="-225"/>
              <a:ext cx="5152800" cy="5153700"/>
            </a:xfrm>
            <a:prstGeom prst="diagStripe">
              <a:avLst>
                <a:gd fmla="val 5000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7"/>
            <p:cNvSpPr/>
            <p:nvPr/>
          </p:nvSpPr>
          <p:spPr>
            <a:xfrm rot="-5400000">
              <a:off x="150" y="1145825"/>
              <a:ext cx="3996600" cy="3996900"/>
            </a:xfrm>
            <a:prstGeom prst="diagStripe">
              <a:avLst>
                <a:gd fmla="val 58774"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7"/>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7"/>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57"/>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17" name="Google Shape;17;p5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18" name="Google Shape;1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66"/>
          <p:cNvGrpSpPr/>
          <p:nvPr/>
        </p:nvGrpSpPr>
        <p:grpSpPr>
          <a:xfrm>
            <a:off x="4406400" y="0"/>
            <a:ext cx="4737600" cy="5143065"/>
            <a:chOff x="4406400" y="0"/>
            <a:chExt cx="4737600" cy="5143065"/>
          </a:xfrm>
        </p:grpSpPr>
        <p:sp>
          <p:nvSpPr>
            <p:cNvPr id="107" name="Google Shape;107;p66"/>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6"/>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6"/>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6"/>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6"/>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6"/>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6"/>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6"/>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6"/>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6"/>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6"/>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6"/>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6"/>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6"/>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6"/>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6"/>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6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8000"/>
              <a:buNone/>
              <a:defRPr sz="8000"/>
            </a:lvl1pPr>
            <a:lvl2pPr lvl="1" rtl="0" algn="l">
              <a:lnSpc>
                <a:spcPct val="100000"/>
              </a:lnSpc>
              <a:spcBef>
                <a:spcPts val="0"/>
              </a:spcBef>
              <a:spcAft>
                <a:spcPts val="0"/>
              </a:spcAft>
              <a:buSzPts val="8000"/>
              <a:buNone/>
              <a:defRPr sz="8000"/>
            </a:lvl2pPr>
            <a:lvl3pPr lvl="2" rtl="0" algn="l">
              <a:lnSpc>
                <a:spcPct val="100000"/>
              </a:lnSpc>
              <a:spcBef>
                <a:spcPts val="0"/>
              </a:spcBef>
              <a:spcAft>
                <a:spcPts val="0"/>
              </a:spcAft>
              <a:buSzPts val="8000"/>
              <a:buNone/>
              <a:defRPr sz="8000"/>
            </a:lvl3pPr>
            <a:lvl4pPr lvl="3" rtl="0" algn="l">
              <a:lnSpc>
                <a:spcPct val="100000"/>
              </a:lnSpc>
              <a:spcBef>
                <a:spcPts val="0"/>
              </a:spcBef>
              <a:spcAft>
                <a:spcPts val="0"/>
              </a:spcAft>
              <a:buSzPts val="8000"/>
              <a:buNone/>
              <a:defRPr sz="8000"/>
            </a:lvl4pPr>
            <a:lvl5pPr lvl="4" rtl="0" algn="l">
              <a:lnSpc>
                <a:spcPct val="100000"/>
              </a:lnSpc>
              <a:spcBef>
                <a:spcPts val="0"/>
              </a:spcBef>
              <a:spcAft>
                <a:spcPts val="0"/>
              </a:spcAft>
              <a:buSzPts val="8000"/>
              <a:buNone/>
              <a:defRPr sz="8000"/>
            </a:lvl5pPr>
            <a:lvl6pPr lvl="5" rtl="0" algn="l">
              <a:lnSpc>
                <a:spcPct val="100000"/>
              </a:lnSpc>
              <a:spcBef>
                <a:spcPts val="0"/>
              </a:spcBef>
              <a:spcAft>
                <a:spcPts val="0"/>
              </a:spcAft>
              <a:buSzPts val="8000"/>
              <a:buNone/>
              <a:defRPr sz="8000"/>
            </a:lvl6pPr>
            <a:lvl7pPr lvl="6" rtl="0" algn="l">
              <a:lnSpc>
                <a:spcPct val="100000"/>
              </a:lnSpc>
              <a:spcBef>
                <a:spcPts val="0"/>
              </a:spcBef>
              <a:spcAft>
                <a:spcPts val="0"/>
              </a:spcAft>
              <a:buSzPts val="8000"/>
              <a:buNone/>
              <a:defRPr sz="8000"/>
            </a:lvl7pPr>
            <a:lvl8pPr lvl="7" rtl="0" algn="l">
              <a:lnSpc>
                <a:spcPct val="100000"/>
              </a:lnSpc>
              <a:spcBef>
                <a:spcPts val="0"/>
              </a:spcBef>
              <a:spcAft>
                <a:spcPts val="0"/>
              </a:spcAft>
              <a:buSzPts val="8000"/>
              <a:buNone/>
              <a:defRPr sz="8000"/>
            </a:lvl8pPr>
            <a:lvl9pPr lvl="8" rtl="0" algn="l">
              <a:lnSpc>
                <a:spcPct val="100000"/>
              </a:lnSpc>
              <a:spcBef>
                <a:spcPts val="0"/>
              </a:spcBef>
              <a:spcAft>
                <a:spcPts val="0"/>
              </a:spcAft>
              <a:buSzPts val="8000"/>
              <a:buNone/>
              <a:defRPr sz="8000"/>
            </a:lvl9pPr>
          </a:lstStyle>
          <a:p>
            <a:r>
              <a:t>xx%</a:t>
            </a:r>
          </a:p>
        </p:txBody>
      </p:sp>
      <p:sp>
        <p:nvSpPr>
          <p:cNvPr id="126" name="Google Shape;126;p6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27" name="Google Shape;12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58"/>
          <p:cNvGrpSpPr/>
          <p:nvPr/>
        </p:nvGrpSpPr>
        <p:grpSpPr>
          <a:xfrm>
            <a:off x="0" y="381001"/>
            <a:ext cx="1037850" cy="1016288"/>
            <a:chOff x="0" y="381001"/>
            <a:chExt cx="1037850" cy="1016288"/>
          </a:xfrm>
        </p:grpSpPr>
        <p:sp>
          <p:nvSpPr>
            <p:cNvPr id="21" name="Google Shape;21;p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5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4" name="Google Shape;24;p5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25" name="Google Shape;2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59"/>
          <p:cNvGrpSpPr/>
          <p:nvPr/>
        </p:nvGrpSpPr>
        <p:grpSpPr>
          <a:xfrm>
            <a:off x="4406400" y="0"/>
            <a:ext cx="4737600" cy="5143065"/>
            <a:chOff x="4406400" y="0"/>
            <a:chExt cx="4737600" cy="5143065"/>
          </a:xfrm>
        </p:grpSpPr>
        <p:sp>
          <p:nvSpPr>
            <p:cNvPr id="28" name="Google Shape;28;p59"/>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9"/>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9"/>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9"/>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9"/>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9"/>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9"/>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9"/>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9"/>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9"/>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9"/>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9"/>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9"/>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9"/>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9"/>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9"/>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5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7" name="Google Shape;4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60"/>
          <p:cNvGrpSpPr/>
          <p:nvPr/>
        </p:nvGrpSpPr>
        <p:grpSpPr>
          <a:xfrm>
            <a:off x="0" y="381001"/>
            <a:ext cx="1037850" cy="1016288"/>
            <a:chOff x="0" y="381001"/>
            <a:chExt cx="1037850" cy="1016288"/>
          </a:xfrm>
        </p:grpSpPr>
        <p:sp>
          <p:nvSpPr>
            <p:cNvPr id="50" name="Google Shape;50;p6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3" name="Google Shape;53;p6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54" name="Google Shape;54;p6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55" name="Google Shape;5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1"/>
          <p:cNvGrpSpPr/>
          <p:nvPr/>
        </p:nvGrpSpPr>
        <p:grpSpPr>
          <a:xfrm>
            <a:off x="0" y="381001"/>
            <a:ext cx="1037850" cy="1016288"/>
            <a:chOff x="0" y="381001"/>
            <a:chExt cx="1037850" cy="1016288"/>
          </a:xfrm>
        </p:grpSpPr>
        <p:sp>
          <p:nvSpPr>
            <p:cNvPr id="58" name="Google Shape;58;p6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61" name="Google Shape;6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62"/>
          <p:cNvGrpSpPr/>
          <p:nvPr/>
        </p:nvGrpSpPr>
        <p:grpSpPr>
          <a:xfrm>
            <a:off x="0" y="381001"/>
            <a:ext cx="1037850" cy="1016288"/>
            <a:chOff x="0" y="381001"/>
            <a:chExt cx="1037850" cy="1016288"/>
          </a:xfrm>
        </p:grpSpPr>
        <p:sp>
          <p:nvSpPr>
            <p:cNvPr id="64" name="Google Shape;64;p6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62"/>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67" name="Google Shape;67;p62"/>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68" name="Google Shape;6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63"/>
          <p:cNvGrpSpPr/>
          <p:nvPr/>
        </p:nvGrpSpPr>
        <p:grpSpPr>
          <a:xfrm>
            <a:off x="4406400" y="0"/>
            <a:ext cx="4737600" cy="5143500"/>
            <a:chOff x="4406400" y="0"/>
            <a:chExt cx="4737600" cy="5143500"/>
          </a:xfrm>
        </p:grpSpPr>
        <p:sp>
          <p:nvSpPr>
            <p:cNvPr id="71" name="Google Shape;71;p63"/>
            <p:cNvSpPr/>
            <p:nvPr/>
          </p:nvSpPr>
          <p:spPr>
            <a:xfrm rot="5400000">
              <a:off x="4407900" y="-1500"/>
              <a:ext cx="47346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3"/>
            <p:cNvSpPr/>
            <p:nvPr/>
          </p:nvSpPr>
          <p:spPr>
            <a:xfrm rot="5400000">
              <a:off x="4840825" y="6000"/>
              <a:ext cx="42987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3"/>
            <p:cNvSpPr/>
            <p:nvPr/>
          </p:nvSpPr>
          <p:spPr>
            <a:xfrm rot="-5400000">
              <a:off x="5618399" y="123664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3"/>
            <p:cNvSpPr/>
            <p:nvPr/>
          </p:nvSpPr>
          <p:spPr>
            <a:xfrm flipH="1">
              <a:off x="5849857" y="144407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3"/>
            <p:cNvSpPr/>
            <p:nvPr/>
          </p:nvSpPr>
          <p:spPr>
            <a:xfrm rot="-5400000">
              <a:off x="5987081" y="246974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3"/>
            <p:cNvSpPr/>
            <p:nvPr/>
          </p:nvSpPr>
          <p:spPr>
            <a:xfrm flipH="1">
              <a:off x="6222115" y="2677179"/>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3"/>
            <p:cNvSpPr/>
            <p:nvPr/>
          </p:nvSpPr>
          <p:spPr>
            <a:xfrm rot="-5400000">
              <a:off x="6675341" y="186224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3"/>
            <p:cNvSpPr/>
            <p:nvPr/>
          </p:nvSpPr>
          <p:spPr>
            <a:xfrm rot="-5400000">
              <a:off x="6861141" y="247808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3"/>
            <p:cNvSpPr/>
            <p:nvPr/>
          </p:nvSpPr>
          <p:spPr>
            <a:xfrm flipH="1">
              <a:off x="7965266" y="269319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3"/>
            <p:cNvSpPr/>
            <p:nvPr/>
          </p:nvSpPr>
          <p:spPr>
            <a:xfrm flipH="1">
              <a:off x="8145082" y="330903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3"/>
            <p:cNvSpPr/>
            <p:nvPr/>
          </p:nvSpPr>
          <p:spPr>
            <a:xfrm rot="-5400000">
              <a:off x="7047599" y="309534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3"/>
            <p:cNvSpPr/>
            <p:nvPr/>
          </p:nvSpPr>
          <p:spPr>
            <a:xfrm flipH="1">
              <a:off x="7276649" y="330278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3"/>
            <p:cNvSpPr/>
            <p:nvPr/>
          </p:nvSpPr>
          <p:spPr>
            <a:xfrm flipH="1">
              <a:off x="7462448" y="391862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3"/>
            <p:cNvSpPr/>
            <p:nvPr/>
          </p:nvSpPr>
          <p:spPr>
            <a:xfrm rot="-5400000">
              <a:off x="8102491" y="37188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3"/>
            <p:cNvSpPr/>
            <p:nvPr/>
          </p:nvSpPr>
          <p:spPr>
            <a:xfrm flipH="1">
              <a:off x="8334533" y="392629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3"/>
            <p:cNvSpPr/>
            <p:nvPr/>
          </p:nvSpPr>
          <p:spPr>
            <a:xfrm rot="-5400000">
              <a:off x="8288290" y="433470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6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0" name="Google Shape;9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64"/>
          <p:cNvGrpSpPr/>
          <p:nvPr/>
        </p:nvGrpSpPr>
        <p:grpSpPr>
          <a:xfrm>
            <a:off x="0" y="381001"/>
            <a:ext cx="1037850" cy="1016288"/>
            <a:chOff x="0" y="381001"/>
            <a:chExt cx="1037850" cy="1016288"/>
          </a:xfrm>
        </p:grpSpPr>
        <p:sp>
          <p:nvSpPr>
            <p:cNvPr id="93" name="Google Shape;93;p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64"/>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6" name="Google Shape;96;p64"/>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97" name="Google Shape;97;p64"/>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98" name="Google Shape;98;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65"/>
          <p:cNvGrpSpPr/>
          <p:nvPr/>
        </p:nvGrpSpPr>
        <p:grpSpPr>
          <a:xfrm>
            <a:off x="0" y="4128572"/>
            <a:ext cx="698925" cy="684657"/>
            <a:chOff x="0" y="3785672"/>
            <a:chExt cx="698925" cy="684657"/>
          </a:xfrm>
        </p:grpSpPr>
        <p:sp>
          <p:nvSpPr>
            <p:cNvPr id="101" name="Google Shape;101;p65"/>
            <p:cNvSpPr/>
            <p:nvPr/>
          </p:nvSpPr>
          <p:spPr>
            <a:xfrm rot="-5400000">
              <a:off x="0" y="3785672"/>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5"/>
            <p:cNvSpPr/>
            <p:nvPr/>
          </p:nvSpPr>
          <p:spPr>
            <a:xfrm flipH="1">
              <a:off x="154125" y="3925529"/>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104" name="Google Shape;104;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hyperlink" Target="https://btpinformatica2014.wordpress.com/author/elizabethkrt/" TargetMode="External"/><Relationship Id="rId5" Type="http://schemas.openxmlformats.org/officeDocument/2006/relationships/hyperlink" Target="https://btpinformatica2014.wordpress.com/2014/11/28/1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hyperlink" Target="https://images.app.goo.gl/2Aq6swHGW1cgCB9f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s://images.app.goo.gl/wheEo2NLFzM6TTgJ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hyperlink" Target="https://images.app.goo.gl/JqjjPkQ2x33CdUtX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hyperlink" Target="https://das6sa3.wordpress.com/author/jeimmycan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hyperlink" Target="https://images.app.goo.gl/zch95D7Gi9G7r3Zw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app.goo.gl/MRzLpGoKr6Q3aevC9" TargetMode="Externa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hyperlink" Target="http://es.hellokids.com/r_1703/juegos-gratuitos/juegos-de-puzzles/puzzles-vuelta-al-col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s://www.ionos.es/digitalguide/paginas-web/desarrollo-web/uml-lenguaje-unificado-de-modelado-orientado-a-objeto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lucid.app/lucidchart/invitations/accept/6f36c99a-704c-4282-b062-5a7b056992ba" TargetMode="External"/><Relationship Id="rId4" Type="http://schemas.openxmlformats.org/officeDocument/2006/relationships/image" Target="../media/image19.png"/><Relationship Id="rId5"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btpinformatica2014.wordpress.com/author/elizabethkrt/" TargetMode="External"/><Relationship Id="rId4" Type="http://schemas.openxmlformats.org/officeDocument/2006/relationships/hyperlink" Target="https://btpinformatica2014.wordpress.com/2014/11/28/16/" TargetMode="External"/><Relationship Id="rId9" Type="http://schemas.openxmlformats.org/officeDocument/2006/relationships/hyperlink" Target="https://www.ionos.es/digitalguide/paginas-web/desarrollo-web/diagrama-de-casos-de-uso/#:~:text=El%20diagrama%20de%20casos%20de,de%20programaci%C3%B3n%20orientada%20a%20objetos" TargetMode="External"/><Relationship Id="rId5" Type="http://schemas.openxmlformats.org/officeDocument/2006/relationships/hyperlink" Target="https://btpinformatica2014.wordpress.com/2014/11/28/16/" TargetMode="External"/><Relationship Id="rId6" Type="http://schemas.openxmlformats.org/officeDocument/2006/relationships/hyperlink" Target="https://nextech.pe/que-es-bpmn-y-para-que-sirve/#:~:text=Entonces%20Business%20Process%20Model%20and,participantes%20de%20las%20diferentes%20actividades" TargetMode="External"/><Relationship Id="rId7" Type="http://schemas.openxmlformats.org/officeDocument/2006/relationships/hyperlink" Target="https://das6sa3.wordpress.com/author/jeimmycana/" TargetMode="External"/><Relationship Id="rId8" Type="http://schemas.openxmlformats.org/officeDocument/2006/relationships/hyperlink" Target="https://das6sa3.wordpress.com/2017/01/15/bizagi-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hyperlink" Target="https://www.taleoi.com/vida-hoy/escolares-colegios-privados-todo-pais-inician-hoy-ano-escolar-201903-20792"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hyperlink" Target="https://images.app.goo.gl/WJoa4rYkFnyGTjgQ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nvSpPr>
        <p:spPr>
          <a:xfrm>
            <a:off x="3729050" y="3671700"/>
            <a:ext cx="4587900" cy="116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Times New Roman"/>
                <a:ea typeface="Times New Roman"/>
                <a:cs typeface="Times New Roman"/>
                <a:sym typeface="Times New Roman"/>
              </a:rPr>
              <a:t> </a:t>
            </a:r>
            <a:r>
              <a:rPr b="0" i="0" lang="es" sz="2500" u="none" cap="none" strike="noStrike">
                <a:solidFill>
                  <a:srgbClr val="FFFFFF"/>
                </a:solidFill>
                <a:latin typeface="Times New Roman"/>
                <a:ea typeface="Times New Roman"/>
                <a:cs typeface="Times New Roman"/>
                <a:sym typeface="Times New Roman"/>
              </a:rPr>
              <a:t>- </a:t>
            </a:r>
            <a:r>
              <a:rPr lang="es" sz="2500">
                <a:solidFill>
                  <a:srgbClr val="FFFFFF"/>
                </a:solidFill>
                <a:latin typeface="Times New Roman"/>
                <a:ea typeface="Times New Roman"/>
                <a:cs typeface="Times New Roman"/>
                <a:sym typeface="Times New Roman"/>
              </a:rPr>
              <a:t>KATHERINE</a:t>
            </a:r>
            <a:r>
              <a:rPr b="0" i="0" lang="es" sz="2500" u="none" cap="none" strike="noStrike">
                <a:solidFill>
                  <a:srgbClr val="FFFFFF"/>
                </a:solidFill>
                <a:latin typeface="Times New Roman"/>
                <a:ea typeface="Times New Roman"/>
                <a:cs typeface="Times New Roman"/>
                <a:sym typeface="Times New Roman"/>
              </a:rPr>
              <a:t> PAEZ                   </a:t>
            </a:r>
            <a:endParaRPr b="0" i="0" sz="2500" u="none" cap="none" strike="noStrike">
              <a:solidFill>
                <a:srgbClr val="FFFFFF"/>
              </a:solidFill>
              <a:latin typeface="Times New Roman"/>
              <a:ea typeface="Times New Roman"/>
              <a:cs typeface="Times New Roman"/>
              <a:sym typeface="Times New Roman"/>
            </a:endParaRPr>
          </a:p>
        </p:txBody>
      </p:sp>
      <p:sp>
        <p:nvSpPr>
          <p:cNvPr id="135" name="Google Shape;135;p1"/>
          <p:cNvSpPr txBox="1"/>
          <p:nvPr/>
        </p:nvSpPr>
        <p:spPr>
          <a:xfrm>
            <a:off x="3820450" y="1313775"/>
            <a:ext cx="4359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500"/>
              <a:buFont typeface="Arial"/>
              <a:buNone/>
            </a:pPr>
            <a:r>
              <a:rPr b="1" lang="es" sz="2500">
                <a:solidFill>
                  <a:schemeClr val="lt1"/>
                </a:solidFill>
                <a:latin typeface="Times New Roman"/>
                <a:ea typeface="Times New Roman"/>
                <a:cs typeface="Times New Roman"/>
                <a:sym typeface="Times New Roman"/>
              </a:rPr>
              <a:t> -</a:t>
            </a:r>
            <a:r>
              <a:rPr lang="es" sz="2500">
                <a:solidFill>
                  <a:schemeClr val="lt1"/>
                </a:solidFill>
                <a:latin typeface="Times New Roman"/>
                <a:ea typeface="Times New Roman"/>
                <a:cs typeface="Times New Roman"/>
                <a:sym typeface="Times New Roman"/>
              </a:rPr>
              <a:t>JOHANNA BUSTOS </a:t>
            </a:r>
            <a:endParaRPr>
              <a:latin typeface="Lato"/>
              <a:ea typeface="Lato"/>
              <a:cs typeface="Lato"/>
              <a:sym typeface="Lato"/>
            </a:endParaRPr>
          </a:p>
        </p:txBody>
      </p:sp>
      <p:pic>
        <p:nvPicPr>
          <p:cNvPr id="136" name="Google Shape;136;p1"/>
          <p:cNvPicPr preferRelativeResize="0"/>
          <p:nvPr/>
        </p:nvPicPr>
        <p:blipFill>
          <a:blip r:embed="rId3">
            <a:alphaModFix/>
          </a:blip>
          <a:stretch>
            <a:fillRect/>
          </a:stretch>
        </p:blipFill>
        <p:spPr>
          <a:xfrm>
            <a:off x="642075" y="1388975"/>
            <a:ext cx="2875400" cy="2875400"/>
          </a:xfrm>
          <a:prstGeom prst="rect">
            <a:avLst/>
          </a:prstGeom>
          <a:noFill/>
          <a:ln>
            <a:noFill/>
          </a:ln>
        </p:spPr>
      </p:pic>
      <p:sp>
        <p:nvSpPr>
          <p:cNvPr id="137" name="Google Shape;137;p1"/>
          <p:cNvSpPr txBox="1"/>
          <p:nvPr/>
        </p:nvSpPr>
        <p:spPr>
          <a:xfrm>
            <a:off x="642075" y="4086625"/>
            <a:ext cx="3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FFFFFF"/>
                </a:solidFill>
                <a:uFill>
                  <a:noFill/>
                </a:uFill>
                <a:latin typeface="Times New Roman"/>
                <a:ea typeface="Times New Roman"/>
                <a:cs typeface="Times New Roman"/>
                <a:sym typeface="Times New Roman"/>
                <a:hlinkClick r:id="rId4">
                  <a:extLst>
                    <a:ext uri="{A12FA001-AC4F-418D-AE19-62706E023703}">
                      <ahyp:hlinkClr val="tx"/>
                    </a:ext>
                  </a:extLst>
                </a:hlinkClick>
              </a:rPr>
              <a:t>elizabethkrt</a:t>
            </a:r>
            <a:r>
              <a:rPr lang="es" sz="1200">
                <a:solidFill>
                  <a:srgbClr val="FFFFFF"/>
                </a:solidFill>
                <a:latin typeface="Times New Roman"/>
                <a:ea typeface="Times New Roman"/>
                <a:cs typeface="Times New Roman"/>
                <a:sym typeface="Times New Roman"/>
              </a:rPr>
              <a:t> ( </a:t>
            </a:r>
            <a:r>
              <a:rPr b="1" lang="es" sz="1200">
                <a:solidFill>
                  <a:srgbClr val="FFFFFF"/>
                </a:solidFill>
                <a:uFill>
                  <a:noFill/>
                </a:uFill>
                <a:latin typeface="Times New Roman"/>
                <a:ea typeface="Times New Roman"/>
                <a:cs typeface="Times New Roman"/>
                <a:sym typeface="Times New Roman"/>
                <a:hlinkClick r:id="rId5">
                  <a:extLst>
                    <a:ext uri="{A12FA001-AC4F-418D-AE19-62706E023703}">
                      <ahyp:hlinkClr val="tx"/>
                    </a:ext>
                  </a:extLst>
                </a:hlinkClick>
              </a:rPr>
              <a:t>28 noviembre, 2014</a:t>
            </a:r>
            <a:r>
              <a:rPr lang="es" sz="1200">
                <a:solidFill>
                  <a:srgbClr val="FFFFFF"/>
                </a:solidFill>
                <a:latin typeface="Times New Roman"/>
                <a:ea typeface="Times New Roman"/>
                <a:cs typeface="Times New Roman"/>
                <a:sym typeface="Times New Roman"/>
              </a:rPr>
              <a:t>)</a:t>
            </a:r>
            <a:endParaRPr sz="1200">
              <a:solidFill>
                <a:srgbClr val="FFFFFF"/>
              </a:solidFill>
              <a:latin typeface="Times New Roman"/>
              <a:ea typeface="Times New Roman"/>
              <a:cs typeface="Times New Roman"/>
              <a:sym typeface="Times New Roman"/>
            </a:endParaRPr>
          </a:p>
        </p:txBody>
      </p:sp>
      <p:sp>
        <p:nvSpPr>
          <p:cNvPr id="138" name="Google Shape;138;p1"/>
          <p:cNvSpPr txBox="1"/>
          <p:nvPr/>
        </p:nvSpPr>
        <p:spPr>
          <a:xfrm>
            <a:off x="2739075" y="347025"/>
            <a:ext cx="3842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400"/>
              <a:buFont typeface="Arial"/>
              <a:buNone/>
            </a:pPr>
            <a:r>
              <a:rPr b="1" lang="es" sz="3000">
                <a:solidFill>
                  <a:schemeClr val="lt1"/>
                </a:solidFill>
                <a:latin typeface="Times New Roman"/>
                <a:ea typeface="Times New Roman"/>
                <a:cs typeface="Times New Roman"/>
                <a:sym typeface="Times New Roman"/>
              </a:rPr>
              <a:t>INTEGRANTES</a:t>
            </a:r>
            <a:r>
              <a:rPr lang="es">
                <a:solidFill>
                  <a:schemeClr val="lt1"/>
                </a:solidFill>
                <a:latin typeface="Times New Roman"/>
                <a:ea typeface="Times New Roman"/>
                <a:cs typeface="Times New Roman"/>
                <a:sym typeface="Times New Roman"/>
              </a:rPr>
              <a:t> </a:t>
            </a:r>
            <a:endParaRPr>
              <a:latin typeface="Lato"/>
              <a:ea typeface="Lato"/>
              <a:cs typeface="Lato"/>
              <a:sym typeface="Lato"/>
            </a:endParaRPr>
          </a:p>
        </p:txBody>
      </p:sp>
      <p:sp>
        <p:nvSpPr>
          <p:cNvPr id="139" name="Google Shape;139;p1"/>
          <p:cNvSpPr txBox="1"/>
          <p:nvPr/>
        </p:nvSpPr>
        <p:spPr>
          <a:xfrm>
            <a:off x="4510150" y="1883175"/>
            <a:ext cx="3713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500"/>
              <a:buFont typeface="Arial"/>
              <a:buNone/>
            </a:pPr>
            <a:r>
              <a:rPr lang="es" sz="2500">
                <a:solidFill>
                  <a:schemeClr val="lt1"/>
                </a:solidFill>
                <a:latin typeface="Times New Roman"/>
                <a:ea typeface="Times New Roman"/>
                <a:cs typeface="Times New Roman"/>
                <a:sym typeface="Times New Roman"/>
              </a:rPr>
              <a:t>-ANDRES GONZALEZ</a:t>
            </a:r>
            <a:endParaRPr>
              <a:latin typeface="Lato"/>
              <a:ea typeface="Lato"/>
              <a:cs typeface="Lato"/>
              <a:sym typeface="Lato"/>
            </a:endParaRPr>
          </a:p>
        </p:txBody>
      </p:sp>
      <p:sp>
        <p:nvSpPr>
          <p:cNvPr id="140" name="Google Shape;140;p1"/>
          <p:cNvSpPr txBox="1"/>
          <p:nvPr/>
        </p:nvSpPr>
        <p:spPr>
          <a:xfrm>
            <a:off x="4177775" y="2532900"/>
            <a:ext cx="4045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500"/>
              <a:buFont typeface="Arial"/>
              <a:buNone/>
            </a:pPr>
            <a:r>
              <a:rPr lang="es" sz="2500">
                <a:solidFill>
                  <a:schemeClr val="lt1"/>
                </a:solidFill>
                <a:latin typeface="Times New Roman"/>
                <a:ea typeface="Times New Roman"/>
                <a:cs typeface="Times New Roman"/>
                <a:sym typeface="Times New Roman"/>
              </a:rPr>
              <a:t>- KATALINA BURGOS </a:t>
            </a:r>
            <a:endParaRPr>
              <a:latin typeface="Lato"/>
              <a:ea typeface="Lato"/>
              <a:cs typeface="Lato"/>
              <a:sym typeface="Lato"/>
            </a:endParaRPr>
          </a:p>
        </p:txBody>
      </p:sp>
      <p:sp>
        <p:nvSpPr>
          <p:cNvPr id="141" name="Google Shape;141;p1"/>
          <p:cNvSpPr txBox="1"/>
          <p:nvPr/>
        </p:nvSpPr>
        <p:spPr>
          <a:xfrm>
            <a:off x="3914175" y="3102300"/>
            <a:ext cx="4197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500"/>
              <a:buFont typeface="Arial"/>
              <a:buNone/>
            </a:pPr>
            <a:r>
              <a:rPr lang="es" sz="2500">
                <a:solidFill>
                  <a:schemeClr val="lt1"/>
                </a:solidFill>
                <a:latin typeface="Times New Roman"/>
                <a:ea typeface="Times New Roman"/>
                <a:cs typeface="Times New Roman"/>
                <a:sym typeface="Times New Roman"/>
              </a:rPr>
              <a:t>-  JOSEP BARRERO</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idx="1" type="subTitle"/>
          </p:nvPr>
        </p:nvSpPr>
        <p:spPr>
          <a:xfrm>
            <a:off x="3172725" y="200025"/>
            <a:ext cx="5548500" cy="411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5"/>
              <a:buNone/>
            </a:pPr>
            <a:r>
              <a:rPr lang="es"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405"/>
              <a:buNone/>
            </a:pPr>
            <a:r>
              <a:rPr b="1" i="1" lang="es" sz="2100">
                <a:solidFill>
                  <a:srgbClr val="FFFFFF"/>
                </a:solidFill>
                <a:latin typeface="Arial"/>
                <a:ea typeface="Arial"/>
                <a:cs typeface="Arial"/>
                <a:sym typeface="Arial"/>
              </a:rPr>
              <a:t>   </a:t>
            </a:r>
            <a:r>
              <a:rPr b="1" lang="es" sz="2991">
                <a:solidFill>
                  <a:srgbClr val="FFFFFF"/>
                </a:solidFill>
                <a:latin typeface="Times New Roman"/>
                <a:ea typeface="Times New Roman"/>
                <a:cs typeface="Times New Roman"/>
                <a:sym typeface="Times New Roman"/>
              </a:rPr>
              <a:t>           OBJETIVO</a:t>
            </a:r>
            <a:r>
              <a:rPr b="1" lang="es" sz="2491">
                <a:solidFill>
                  <a:srgbClr val="FFFFFF"/>
                </a:solidFill>
                <a:latin typeface="Times New Roman"/>
                <a:ea typeface="Times New Roman"/>
                <a:cs typeface="Times New Roman"/>
                <a:sym typeface="Times New Roman"/>
              </a:rPr>
              <a:t> </a:t>
            </a:r>
            <a:endParaRPr b="1" sz="2491">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405"/>
              <a:buNone/>
            </a:pPr>
            <a:r>
              <a:rPr lang="es" sz="2491">
                <a:solidFill>
                  <a:srgbClr val="FFFFFF"/>
                </a:solidFill>
                <a:latin typeface="Times New Roman"/>
                <a:ea typeface="Times New Roman"/>
                <a:cs typeface="Times New Roman"/>
                <a:sym typeface="Times New Roman"/>
              </a:rPr>
              <a:t> </a:t>
            </a:r>
            <a:r>
              <a:rPr lang="es" sz="1800">
                <a:solidFill>
                  <a:srgbClr val="FFFFFF"/>
                </a:solidFill>
                <a:latin typeface="Times New Roman"/>
                <a:ea typeface="Times New Roman"/>
                <a:cs typeface="Times New Roman"/>
                <a:sym typeface="Times New Roman"/>
              </a:rPr>
              <a:t>Este proyecto busca MEJORAR  la seguridad de la institución para lo que respecta en el ingreso al plantel educativo, dando control en la entrada de </a:t>
            </a:r>
            <a:r>
              <a:rPr lang="es" sz="1800">
                <a:latin typeface="Times New Roman"/>
                <a:ea typeface="Times New Roman"/>
                <a:cs typeface="Times New Roman"/>
                <a:sym typeface="Times New Roman"/>
              </a:rPr>
              <a:t>directivos </a:t>
            </a:r>
            <a:r>
              <a:rPr lang="es" sz="1800">
                <a:solidFill>
                  <a:srgbClr val="FFFFFF"/>
                </a:solidFill>
                <a:latin typeface="Times New Roman"/>
                <a:ea typeface="Times New Roman"/>
                <a:cs typeface="Times New Roman"/>
                <a:sym typeface="Times New Roman"/>
              </a:rPr>
              <a:t>y a su vez en el ingreso masivo de estudiantes  con eficiencia y respaldo de datos gráficos. Por ende, registrando en horarios de atención en secretaría, el ingreso de acudientes o personas ajenas a la institución.</a:t>
            </a:r>
            <a:endParaRPr b="1" i="1" sz="1800"/>
          </a:p>
          <a:p>
            <a:pPr indent="0" lvl="0" marL="0" rtl="0" algn="l">
              <a:lnSpc>
                <a:spcPct val="100000"/>
              </a:lnSpc>
              <a:spcBef>
                <a:spcPts val="0"/>
              </a:spcBef>
              <a:spcAft>
                <a:spcPts val="0"/>
              </a:spcAft>
              <a:buSzPts val="1405"/>
              <a:buNone/>
            </a:pPr>
            <a:r>
              <a:rPr lang="es"/>
              <a:t> </a:t>
            </a:r>
            <a:endParaRPr/>
          </a:p>
        </p:txBody>
      </p:sp>
      <p:pic>
        <p:nvPicPr>
          <p:cNvPr id="205" name="Google Shape;205;p10"/>
          <p:cNvPicPr preferRelativeResize="0"/>
          <p:nvPr/>
        </p:nvPicPr>
        <p:blipFill rotWithShape="1">
          <a:blip r:embed="rId3">
            <a:alphaModFix amt="51000"/>
          </a:blip>
          <a:srcRect b="0" l="0" r="0" t="0"/>
          <a:stretch/>
        </p:blipFill>
        <p:spPr>
          <a:xfrm>
            <a:off x="659413" y="1923510"/>
            <a:ext cx="2061074" cy="2544482"/>
          </a:xfrm>
          <a:prstGeom prst="rect">
            <a:avLst/>
          </a:prstGeom>
          <a:noFill/>
          <a:ln>
            <a:noFill/>
          </a:ln>
        </p:spPr>
      </p:pic>
      <p:sp>
        <p:nvSpPr>
          <p:cNvPr id="206" name="Google Shape;206;p10"/>
          <p:cNvSpPr txBox="1"/>
          <p:nvPr/>
        </p:nvSpPr>
        <p:spPr>
          <a:xfrm>
            <a:off x="207200" y="4579550"/>
            <a:ext cx="2965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https://images.app.goo.gl/2Aq6swHGW1cgCB9fA</a:t>
            </a:r>
            <a:r>
              <a:rPr b="0" i="0" lang="es" sz="1000" u="none" cap="none" strike="noStrike">
                <a:solidFill>
                  <a:srgbClr val="000000"/>
                </a:solidFill>
                <a:latin typeface="Lato"/>
                <a:ea typeface="Lato"/>
                <a:cs typeface="Lato"/>
                <a:sym typeface="Lato"/>
              </a:rPr>
              <a:t> </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1566375" y="0"/>
            <a:ext cx="4599300" cy="104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sz="2500">
                <a:latin typeface="Times New Roman"/>
                <a:ea typeface="Times New Roman"/>
                <a:cs typeface="Times New Roman"/>
                <a:sym typeface="Times New Roman"/>
              </a:rPr>
              <a:t>ALCANCE </a:t>
            </a:r>
            <a:endParaRPr b="1" sz="2500">
              <a:latin typeface="Times New Roman"/>
              <a:ea typeface="Times New Roman"/>
              <a:cs typeface="Times New Roman"/>
              <a:sym typeface="Times New Roman"/>
            </a:endParaRPr>
          </a:p>
        </p:txBody>
      </p:sp>
      <p:sp>
        <p:nvSpPr>
          <p:cNvPr id="212" name="Google Shape;212;p11"/>
          <p:cNvSpPr txBox="1"/>
          <p:nvPr>
            <p:ph idx="4294967295" type="subTitle"/>
          </p:nvPr>
        </p:nvSpPr>
        <p:spPr>
          <a:xfrm>
            <a:off x="380475" y="852250"/>
            <a:ext cx="6395400" cy="4007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Este proyecto se determinará y enfocará en la seguridad y registro del ingreso a la institución, tanto como para</a:t>
            </a:r>
            <a:r>
              <a:rPr lang="es" sz="1800">
                <a:latin typeface="Times New Roman"/>
                <a:ea typeface="Times New Roman"/>
                <a:cs typeface="Times New Roman"/>
                <a:sym typeface="Times New Roman"/>
              </a:rPr>
              <a:t> </a:t>
            </a:r>
            <a:r>
              <a:rPr b="0" i="0" lang="es" sz="1800" u="none" cap="none" strike="noStrike">
                <a:solidFill>
                  <a:schemeClr val="lt1"/>
                </a:solidFill>
                <a:latin typeface="Times New Roman"/>
                <a:ea typeface="Times New Roman"/>
                <a:cs typeface="Times New Roman"/>
                <a:sym typeface="Times New Roman"/>
              </a:rPr>
              <a:t>estudiantes </a:t>
            </a:r>
            <a:r>
              <a:rPr lang="es" sz="1800">
                <a:latin typeface="Times New Roman"/>
                <a:ea typeface="Times New Roman"/>
                <a:cs typeface="Times New Roman"/>
                <a:sym typeface="Times New Roman"/>
              </a:rPr>
              <a:t>y</a:t>
            </a:r>
            <a:r>
              <a:rPr b="0" i="0" lang="es" sz="1800" u="none" cap="none" strike="noStrike">
                <a:solidFill>
                  <a:schemeClr val="lt1"/>
                </a:solidFill>
                <a:latin typeface="Times New Roman"/>
                <a:ea typeface="Times New Roman"/>
                <a:cs typeface="Times New Roman"/>
                <a:sym typeface="Times New Roman"/>
              </a:rPr>
              <a:t> directivos, a su vez creará un archivo distinto para el registro de ingreso de acudientes o personas ajenas a la institución cuyo fin de ingreso sea el dirigirse a secretaría para trámites o documentos o coordinación. se implementará por medio de un torniquete de lector QR y una cámara de reconocimiento facial enlazad</a:t>
            </a:r>
            <a:r>
              <a:rPr lang="es" sz="1800">
                <a:latin typeface="Times New Roman"/>
                <a:ea typeface="Times New Roman"/>
                <a:cs typeface="Times New Roman"/>
                <a:sym typeface="Times New Roman"/>
              </a:rPr>
              <a:t>os</a:t>
            </a:r>
            <a:r>
              <a:rPr b="0" i="0" lang="es" sz="1800" u="none" cap="none" strike="noStrike">
                <a:solidFill>
                  <a:schemeClr val="lt1"/>
                </a:solidFill>
                <a:latin typeface="Times New Roman"/>
                <a:ea typeface="Times New Roman"/>
                <a:cs typeface="Times New Roman"/>
                <a:sym typeface="Times New Roman"/>
              </a:rPr>
              <a:t> a una base de datos la cual contendrá en el caso de los estudiantes la información implementada en  el carnet estudiantil y a los directivos con la información interna con la que cuente el plantel a la hora de incorporar personal a la institución (hoja de vida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377650" y="694100"/>
            <a:ext cx="6017700" cy="1877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2800"/>
              <a:buNone/>
            </a:pPr>
            <a:r>
              <a:rPr lang="es" sz="1800">
                <a:latin typeface="Times New Roman"/>
                <a:ea typeface="Times New Roman"/>
                <a:cs typeface="Times New Roman"/>
                <a:sym typeface="Times New Roman"/>
              </a:rPr>
              <a:t>En el caso de directivos el sistema solo revelará información que no comprometa la privacidad del el individuo enfocado únicamente en nombre, foto facial, estatura, EPS, y su estado en la institución el cual se representa de dos manera (ACTIVO o INACTIVO)  </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2278500" y="131950"/>
            <a:ext cx="4587000" cy="1148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a:latin typeface="Times New Roman"/>
                <a:ea typeface="Times New Roman"/>
                <a:cs typeface="Times New Roman"/>
                <a:sym typeface="Times New Roman"/>
              </a:rPr>
              <a:t>LIMITACIÓN</a:t>
            </a:r>
            <a:r>
              <a:rPr b="1" lang="es"/>
              <a:t> </a:t>
            </a:r>
            <a:endParaRPr b="1"/>
          </a:p>
        </p:txBody>
      </p:sp>
      <p:sp>
        <p:nvSpPr>
          <p:cNvPr id="223" name="Google Shape;223;p13"/>
          <p:cNvSpPr txBox="1"/>
          <p:nvPr/>
        </p:nvSpPr>
        <p:spPr>
          <a:xfrm>
            <a:off x="1632225" y="1517250"/>
            <a:ext cx="6197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El sistema identificará al individuo y lo clasificara entre las variables (docentes, estudiantes, personal de servicios generales y celaduria) una vez el sistema determine la variable a la que pertenece tomará una captura del individuo la cual almacenará y registrará la hora de ingreso y el cumplimiento de normas (esto únicamente en el caso de estudiantes) después de ello el proceso finalizará y continuará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type="ctrTitle"/>
          </p:nvPr>
        </p:nvSpPr>
        <p:spPr>
          <a:xfrm>
            <a:off x="2924950" y="413350"/>
            <a:ext cx="6062700" cy="640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7777"/>
              <a:buNone/>
            </a:pPr>
            <a:r>
              <a:rPr lang="es" sz="2500">
                <a:latin typeface="Times New Roman"/>
                <a:ea typeface="Times New Roman"/>
                <a:cs typeface="Times New Roman"/>
                <a:sym typeface="Times New Roman"/>
              </a:rPr>
              <a:t>TECNICAS DE RECOLECCION DE DATOS </a:t>
            </a:r>
            <a:endParaRPr sz="2500">
              <a:latin typeface="Times New Roman"/>
              <a:ea typeface="Times New Roman"/>
              <a:cs typeface="Times New Roman"/>
              <a:sym typeface="Times New Roman"/>
            </a:endParaRPr>
          </a:p>
        </p:txBody>
      </p:sp>
      <p:sp>
        <p:nvSpPr>
          <p:cNvPr id="229" name="Google Shape;229;p14"/>
          <p:cNvSpPr txBox="1"/>
          <p:nvPr>
            <p:ph idx="1" type="subTitle"/>
          </p:nvPr>
        </p:nvSpPr>
        <p:spPr>
          <a:xfrm>
            <a:off x="3234825" y="1053550"/>
            <a:ext cx="4725000" cy="1354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rPr lang="es" sz="1900">
                <a:latin typeface="Times New Roman"/>
                <a:ea typeface="Times New Roman"/>
                <a:cs typeface="Times New Roman"/>
                <a:sym typeface="Times New Roman"/>
              </a:rPr>
              <a:t>La encuesta ha sido la técnica de recolección de datos escogida de manera inicial para recolectar información de fuente primaria. Hemos definido </a:t>
            </a:r>
            <a:r>
              <a:rPr lang="es" sz="1900">
                <a:latin typeface="Times New Roman"/>
                <a:ea typeface="Times New Roman"/>
                <a:cs typeface="Times New Roman"/>
                <a:sym typeface="Times New Roman"/>
              </a:rPr>
              <a:t>encuestar</a:t>
            </a:r>
            <a:r>
              <a:rPr lang="es" sz="1900">
                <a:latin typeface="Times New Roman"/>
                <a:ea typeface="Times New Roman"/>
                <a:cs typeface="Times New Roman"/>
                <a:sym typeface="Times New Roman"/>
              </a:rPr>
              <a:t> al coordinador  de forma inicial </a:t>
            </a:r>
            <a:endParaRPr sz="1900">
              <a:latin typeface="Times New Roman"/>
              <a:ea typeface="Times New Roman"/>
              <a:cs typeface="Times New Roman"/>
              <a:sym typeface="Times New Roman"/>
            </a:endParaRPr>
          </a:p>
        </p:txBody>
      </p:sp>
      <p:sp>
        <p:nvSpPr>
          <p:cNvPr id="230" name="Google Shape;230;p14"/>
          <p:cNvSpPr txBox="1"/>
          <p:nvPr/>
        </p:nvSpPr>
        <p:spPr>
          <a:xfrm>
            <a:off x="334625" y="3135700"/>
            <a:ext cx="56640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s" sz="1900" u="none" cap="none" strike="noStrike">
                <a:solidFill>
                  <a:srgbClr val="FFFFFF"/>
                </a:solidFill>
                <a:latin typeface="Times New Roman"/>
                <a:ea typeface="Times New Roman"/>
                <a:cs typeface="Times New Roman"/>
                <a:sym typeface="Times New Roman"/>
              </a:rPr>
              <a:t>Encuesta: consiste en recopilar información sobre un  tema específico con preguntas estructuradas y en su gran mayoría de carácter cerradas.  </a:t>
            </a:r>
            <a:endParaRPr b="0" i="0" sz="19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Times New Roman"/>
              <a:ea typeface="Times New Roman"/>
              <a:cs typeface="Times New Roman"/>
              <a:sym typeface="Times New Roman"/>
            </a:endParaRPr>
          </a:p>
        </p:txBody>
      </p:sp>
      <p:pic>
        <p:nvPicPr>
          <p:cNvPr id="231" name="Google Shape;231;p14"/>
          <p:cNvPicPr preferRelativeResize="0"/>
          <p:nvPr/>
        </p:nvPicPr>
        <p:blipFill rotWithShape="1">
          <a:blip r:embed="rId3">
            <a:alphaModFix/>
          </a:blip>
          <a:srcRect b="0" l="0" r="0" t="0"/>
          <a:stretch/>
        </p:blipFill>
        <p:spPr>
          <a:xfrm>
            <a:off x="6314227" y="1884490"/>
            <a:ext cx="2673400" cy="2448924"/>
          </a:xfrm>
          <a:prstGeom prst="rect">
            <a:avLst/>
          </a:prstGeom>
          <a:noFill/>
          <a:ln>
            <a:noFill/>
          </a:ln>
        </p:spPr>
      </p:pic>
      <p:sp>
        <p:nvSpPr>
          <p:cNvPr id="232" name="Google Shape;232;p14"/>
          <p:cNvSpPr txBox="1"/>
          <p:nvPr/>
        </p:nvSpPr>
        <p:spPr>
          <a:xfrm>
            <a:off x="6524175" y="4010325"/>
            <a:ext cx="2673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Lato"/>
                <a:ea typeface="Lato"/>
                <a:cs typeface="Lato"/>
                <a:sym typeface="Lato"/>
                <a:hlinkClick r:id="rId4"/>
              </a:rPr>
              <a:t>https://images.app.goo.gl/wheEo2NLFzM6TTgJ6</a:t>
            </a:r>
            <a:r>
              <a:rPr b="0" i="0" lang="es" sz="900" u="none" cap="none" strike="noStrike">
                <a:solidFill>
                  <a:srgbClr val="000000"/>
                </a:solidFill>
                <a:latin typeface="Lato"/>
                <a:ea typeface="Lato"/>
                <a:cs typeface="Lato"/>
                <a:sym typeface="Lato"/>
              </a:rPr>
              <a:t>  </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idx="1" type="subTitle"/>
          </p:nvPr>
        </p:nvSpPr>
        <p:spPr>
          <a:xfrm>
            <a:off x="1083800" y="64750"/>
            <a:ext cx="2783100" cy="76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a:t>          </a:t>
            </a:r>
            <a:r>
              <a:rPr lang="es" sz="3000"/>
              <a:t>ENCUESTA</a:t>
            </a:r>
            <a:r>
              <a:rPr lang="es"/>
              <a:t> </a:t>
            </a:r>
            <a:endParaRPr/>
          </a:p>
        </p:txBody>
      </p:sp>
      <p:sp>
        <p:nvSpPr>
          <p:cNvPr id="238" name="Google Shape;238;p15"/>
          <p:cNvSpPr txBox="1"/>
          <p:nvPr>
            <p:ph type="ctrTitle"/>
          </p:nvPr>
        </p:nvSpPr>
        <p:spPr>
          <a:xfrm>
            <a:off x="3318550" y="831550"/>
            <a:ext cx="5695500" cy="3359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ts val="4000"/>
              <a:buNone/>
            </a:pPr>
            <a:r>
              <a:t/>
            </a:r>
            <a:endParaRPr sz="938">
              <a:solidFill>
                <a:srgbClr val="000000"/>
              </a:solidFill>
              <a:highlight>
                <a:srgbClr val="FFFFFF"/>
              </a:highlight>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s" sz="2000">
                <a:solidFill>
                  <a:srgbClr val="FFFFFF"/>
                </a:solidFill>
                <a:latin typeface="Times New Roman"/>
                <a:ea typeface="Times New Roman"/>
                <a:cs typeface="Times New Roman"/>
                <a:sym typeface="Times New Roman"/>
              </a:rPr>
              <a:t>1.       ¿Con cuántos estudiantes cuenta el plantel educativo en cada una de sus sedes?</a:t>
            </a:r>
            <a:endParaRPr sz="2000">
              <a:solidFill>
                <a:srgbClr val="FFFFFF"/>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s" sz="2000">
                <a:solidFill>
                  <a:srgbClr val="FFFFFF"/>
                </a:solidFill>
                <a:latin typeface="Times New Roman"/>
                <a:ea typeface="Times New Roman"/>
                <a:cs typeface="Times New Roman"/>
                <a:sym typeface="Times New Roman"/>
              </a:rPr>
              <a:t>2.       ¿Cómo es el proceso de selección de los docentes para supervisión de la entrada de los estudiantes?</a:t>
            </a:r>
            <a:endParaRPr sz="2000">
              <a:solidFill>
                <a:srgbClr val="FFFFFF"/>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s" sz="2000">
                <a:solidFill>
                  <a:srgbClr val="FFFFFF"/>
                </a:solidFill>
                <a:latin typeface="Times New Roman"/>
                <a:ea typeface="Times New Roman"/>
                <a:cs typeface="Times New Roman"/>
                <a:sym typeface="Times New Roman"/>
              </a:rPr>
              <a:t>3.       3. ¿Qué sucede o como es el proceso con los estudiantes que llegan después del horario estipulado para la entrada (tarde), para darles ingreso a la institución?</a:t>
            </a:r>
            <a:endParaRPr sz="2000">
              <a:solidFill>
                <a:srgbClr val="FFFFFF"/>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s" sz="2000">
                <a:solidFill>
                  <a:srgbClr val="FFFFFF"/>
                </a:solidFill>
                <a:latin typeface="Times New Roman"/>
                <a:ea typeface="Times New Roman"/>
                <a:cs typeface="Times New Roman"/>
                <a:sym typeface="Times New Roman"/>
              </a:rPr>
              <a:t>4.       ¿Quién supervisa el manejo de control de la hora de llegada de docentes y administrativos de la institución?</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211640"/>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ct val="211640"/>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ct val="382811"/>
              <a:buNone/>
            </a:pPr>
            <a:r>
              <a:t/>
            </a:r>
            <a:endParaRPr sz="1161">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02020"/>
              <a:buNone/>
            </a:pPr>
            <a:r>
              <a:t/>
            </a:r>
            <a:endParaRPr i="1" sz="2200"/>
          </a:p>
        </p:txBody>
      </p:sp>
      <p:pic>
        <p:nvPicPr>
          <p:cNvPr id="239" name="Google Shape;239;p15"/>
          <p:cNvPicPr preferRelativeResize="0"/>
          <p:nvPr/>
        </p:nvPicPr>
        <p:blipFill rotWithShape="1">
          <a:blip r:embed="rId3">
            <a:alphaModFix amt="67000"/>
          </a:blip>
          <a:srcRect b="0" l="0" r="0" t="0"/>
          <a:stretch/>
        </p:blipFill>
        <p:spPr>
          <a:xfrm>
            <a:off x="475625" y="1567525"/>
            <a:ext cx="1943650" cy="2571750"/>
          </a:xfrm>
          <a:prstGeom prst="rect">
            <a:avLst/>
          </a:prstGeom>
          <a:noFill/>
          <a:ln>
            <a:noFill/>
          </a:ln>
        </p:spPr>
      </p:pic>
      <p:sp>
        <p:nvSpPr>
          <p:cNvPr id="240" name="Google Shape;240;p15"/>
          <p:cNvSpPr txBox="1"/>
          <p:nvPr/>
        </p:nvSpPr>
        <p:spPr>
          <a:xfrm>
            <a:off x="145850" y="4139275"/>
            <a:ext cx="2829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https://images.app.goo.gl/JqjjPkQ2x33CdUtX8</a:t>
            </a:r>
            <a:r>
              <a:rPr b="0" i="0" lang="es" sz="1000" u="none" cap="none" strike="noStrike">
                <a:solidFill>
                  <a:srgbClr val="000000"/>
                </a:solidFill>
                <a:latin typeface="Lato"/>
                <a:ea typeface="Lato"/>
                <a:cs typeface="Lato"/>
                <a:sym typeface="Lato"/>
              </a:rPr>
              <a:t> </a:t>
            </a:r>
            <a:endParaRPr b="0" i="0" sz="6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idx="1" type="body"/>
          </p:nvPr>
        </p:nvSpPr>
        <p:spPr>
          <a:xfrm>
            <a:off x="1489750" y="310300"/>
            <a:ext cx="7105200" cy="483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t/>
            </a:r>
            <a:endParaRPr sz="1900">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5.¿Qué procedimiento se debe realizar cuando entra una persona externa no autorizada a la institución?</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6.  ¿Cómo se controla el acceso de las personas que ingresan a la institución a realizar papeleo y trámites en secretaría?</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7.  ¿Cuántas sedes tiene el plantel?</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8.  ¿Cuántos accesos tiene cada plantel?</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9.¿Las entradas mencionadas anteriormente sirven tanto para entrada y salida?</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10.¿Alguna vez se ha infiltrado alguien a la institución en el ingreso de estudiantes?</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19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idx="1" type="body"/>
          </p:nvPr>
        </p:nvSpPr>
        <p:spPr>
          <a:xfrm>
            <a:off x="1333100" y="731700"/>
            <a:ext cx="6879300" cy="3489900"/>
          </a:xfrm>
          <a:prstGeom prst="rect">
            <a:avLst/>
          </a:prstGeom>
          <a:noFill/>
          <a:ln>
            <a:noFill/>
          </a:ln>
        </p:spPr>
        <p:txBody>
          <a:bodyPr anchorCtr="0" anchor="t" bIns="91425" lIns="91425" spcFirstLastPara="1" rIns="91425" wrap="square" tIns="91425">
            <a:noAutofit/>
          </a:bodyPr>
          <a:lstStyle/>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11.</a:t>
            </a:r>
            <a:r>
              <a:rPr lang="es" sz="1800">
                <a:solidFill>
                  <a:srgbClr val="FFFFFF"/>
                </a:solidFill>
                <a:latin typeface="Times New Roman"/>
                <a:ea typeface="Times New Roman"/>
                <a:cs typeface="Times New Roman"/>
                <a:sym typeface="Times New Roman"/>
              </a:rPr>
              <a:t>¿Cómo se considera la seguridad del sector en que se encuentra la institución?         </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1.De 1 a 10 donde 1 es malo y 10 es excelente, ¿en cuanto califica la seguridad de la institución con lo que respecta al ingreso y salida de estudiantes?        </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13.¿En alguna ocasión ha tenido alguna clase de accidente a la hora de entrar o salir de los estudiantes a la institución, por la aglomeración?</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14.¿Qué opina usted cómo integrante de esta institución sobre la implementación de un software que ofrezca seguridad y respaldo de datos a todo lo que respecta a la entrada de la institución?</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1900">
              <a:latin typeface="Times New Roman"/>
              <a:ea typeface="Times New Roman"/>
              <a:cs typeface="Times New Roman"/>
              <a:sym typeface="Times New Roman"/>
            </a:endParaRPr>
          </a:p>
        </p:txBody>
      </p:sp>
      <p:sp>
        <p:nvSpPr>
          <p:cNvPr id="251" name="Google Shape;251;p17"/>
          <p:cNvSpPr txBox="1"/>
          <p:nvPr/>
        </p:nvSpPr>
        <p:spPr>
          <a:xfrm>
            <a:off x="1333100" y="4515700"/>
            <a:ext cx="6637500" cy="52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FFFFFF"/>
                </a:solidFill>
                <a:latin typeface="Lato"/>
                <a:ea typeface="Lato"/>
                <a:cs typeface="Lato"/>
                <a:sym typeface="Lato"/>
              </a:rPr>
              <a:t>https://docs.google.com/forms/d/e/1FAIpQLSfNtbtUm9yJtwByUGcB0djnNcTUj1BhSXIjWS6GlKpmpMBwJg/viewform?usp=sf_link</a:t>
            </a:r>
            <a:endParaRPr sz="1100">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c4a66d07d3_0_0"/>
          <p:cNvSpPr txBox="1"/>
          <p:nvPr>
            <p:ph type="title"/>
          </p:nvPr>
        </p:nvSpPr>
        <p:spPr>
          <a:xfrm>
            <a:off x="1478825" y="4796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t>MAPAS DE PROCESO BPMN</a:t>
            </a:r>
            <a:r>
              <a:rPr lang="es"/>
              <a:t> </a:t>
            </a:r>
            <a:endParaRPr/>
          </a:p>
        </p:txBody>
      </p:sp>
      <p:sp>
        <p:nvSpPr>
          <p:cNvPr id="257" name="Google Shape;257;gc4a66d07d3_0_0"/>
          <p:cNvSpPr txBox="1"/>
          <p:nvPr>
            <p:ph idx="1" type="body"/>
          </p:nvPr>
        </p:nvSpPr>
        <p:spPr>
          <a:xfrm>
            <a:off x="585375" y="1324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solidFill>
                  <a:srgbClr val="FFFFFF"/>
                </a:solidFill>
                <a:latin typeface="Times New Roman"/>
                <a:ea typeface="Times New Roman"/>
                <a:cs typeface="Times New Roman"/>
                <a:sym typeface="Times New Roman"/>
              </a:rPr>
              <a:t>Es una notación gráfica que describe la lógica de los pasos de un proceso de Negocio. Esta notación ha sido especialmente diseñada para coordinar la secuencia de los procesos y los mensajes que fluyen entre los participantes de las diferentes actividades. BPMN proporciona un lenguaje común para que las partes involucradas puedan comunicar los procesos de forma clara, completa y eficiente.</a:t>
            </a:r>
            <a:r>
              <a:rPr lang="es" sz="1500">
                <a:solidFill>
                  <a:srgbClr val="FFFFFF"/>
                </a:solidFill>
                <a:latin typeface="Times New Roman"/>
                <a:ea typeface="Times New Roman"/>
                <a:cs typeface="Times New Roman"/>
                <a:sym typeface="Times New Roman"/>
              </a:rPr>
              <a:t>(</a:t>
            </a:r>
            <a:r>
              <a:rPr lang="es" sz="1500">
                <a:solidFill>
                  <a:srgbClr val="FFFFFF"/>
                </a:solidFill>
                <a:latin typeface="Times New Roman"/>
                <a:ea typeface="Times New Roman"/>
                <a:cs typeface="Times New Roman"/>
                <a:sym typeface="Times New Roman"/>
              </a:rPr>
              <a:t>Anónimo</a:t>
            </a:r>
            <a:r>
              <a:rPr lang="es" sz="1500">
                <a:solidFill>
                  <a:srgbClr val="FFFFFF"/>
                </a:solidFill>
                <a:latin typeface="Times New Roman"/>
                <a:ea typeface="Times New Roman"/>
                <a:cs typeface="Times New Roman"/>
                <a:sym typeface="Times New Roman"/>
              </a:rPr>
              <a:t>,2020)</a:t>
            </a:r>
            <a:endParaRPr sz="1500">
              <a:solidFill>
                <a:srgbClr val="FFFFFF"/>
              </a:solidFill>
              <a:latin typeface="Times New Roman"/>
              <a:ea typeface="Times New Roman"/>
              <a:cs typeface="Times New Roman"/>
              <a:sym typeface="Times New Roman"/>
            </a:endParaRPr>
          </a:p>
        </p:txBody>
      </p:sp>
      <p:pic>
        <p:nvPicPr>
          <p:cNvPr id="258" name="Google Shape;258;gc4a66d07d3_0_0"/>
          <p:cNvPicPr preferRelativeResize="0"/>
          <p:nvPr/>
        </p:nvPicPr>
        <p:blipFill>
          <a:blip r:embed="rId3">
            <a:alphaModFix/>
          </a:blip>
          <a:stretch>
            <a:fillRect/>
          </a:stretch>
        </p:blipFill>
        <p:spPr>
          <a:xfrm>
            <a:off x="5660225" y="3122475"/>
            <a:ext cx="2857500" cy="1657350"/>
          </a:xfrm>
          <a:prstGeom prst="rect">
            <a:avLst/>
          </a:prstGeom>
          <a:noFill/>
          <a:ln>
            <a:noFill/>
          </a:ln>
        </p:spPr>
      </p:pic>
      <p:sp>
        <p:nvSpPr>
          <p:cNvPr id="259" name="Google Shape;259;gc4a66d07d3_0_0"/>
          <p:cNvSpPr txBox="1"/>
          <p:nvPr/>
        </p:nvSpPr>
        <p:spPr>
          <a:xfrm>
            <a:off x="5998675" y="4779825"/>
            <a:ext cx="23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u="sng">
                <a:solidFill>
                  <a:srgbClr val="4A86E8"/>
                </a:solidFill>
                <a:hlinkClick r:id="rId4">
                  <a:extLst>
                    <a:ext uri="{A12FA001-AC4F-418D-AE19-62706E023703}">
                      <ahyp:hlinkClr val="tx"/>
                    </a:ext>
                  </a:extLst>
                </a:hlinkClick>
              </a:rPr>
              <a:t>JeimmyCaña</a:t>
            </a:r>
            <a:r>
              <a:rPr lang="es">
                <a:solidFill>
                  <a:srgbClr val="4A86E8"/>
                </a:solidFill>
                <a:latin typeface="Lato"/>
                <a:ea typeface="Lato"/>
                <a:cs typeface="Lato"/>
                <a:sym typeface="Lato"/>
              </a:rPr>
              <a:t> (ene15,2017)</a:t>
            </a:r>
            <a:endParaRPr>
              <a:solidFill>
                <a:srgbClr val="4A86E8"/>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c3bbed38f4_0_32"/>
          <p:cNvSpPr txBox="1"/>
          <p:nvPr>
            <p:ph type="ctrTitle"/>
          </p:nvPr>
        </p:nvSpPr>
        <p:spPr>
          <a:xfrm>
            <a:off x="3549550" y="1906950"/>
            <a:ext cx="5017500" cy="6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Times New Roman"/>
                <a:ea typeface="Times New Roman"/>
                <a:cs typeface="Times New Roman"/>
                <a:sym typeface="Times New Roman"/>
              </a:rPr>
              <a:t>BPMN Actual </a:t>
            </a:r>
            <a:endParaRPr b="1">
              <a:latin typeface="Times New Roman"/>
              <a:ea typeface="Times New Roman"/>
              <a:cs typeface="Times New Roman"/>
              <a:sym typeface="Times New Roman"/>
            </a:endParaRPr>
          </a:p>
        </p:txBody>
      </p:sp>
      <p:sp>
        <p:nvSpPr>
          <p:cNvPr id="265" name="Google Shape;265;gc3bbed38f4_0_32"/>
          <p:cNvSpPr txBox="1"/>
          <p:nvPr>
            <p:ph idx="1" type="subTitle"/>
          </p:nvPr>
        </p:nvSpPr>
        <p:spPr>
          <a:xfrm>
            <a:off x="4572000" y="2430225"/>
            <a:ext cx="34707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ctrTitle"/>
          </p:nvPr>
        </p:nvSpPr>
        <p:spPr>
          <a:xfrm>
            <a:off x="3247225" y="1082650"/>
            <a:ext cx="5307300" cy="157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48148"/>
              <a:buNone/>
            </a:pPr>
            <a:r>
              <a:rPr b="1" lang="es">
                <a:latin typeface="Times New Roman"/>
                <a:ea typeface="Times New Roman"/>
                <a:cs typeface="Times New Roman"/>
                <a:sym typeface="Times New Roman"/>
              </a:rPr>
              <a:t>CONTROL Y SEGURIDAD        INSTITUCIONAL</a:t>
            </a:r>
            <a:endParaRPr sz="3000">
              <a:latin typeface="Times New Roman"/>
              <a:ea typeface="Times New Roman"/>
              <a:cs typeface="Times New Roman"/>
              <a:sym typeface="Times New Roman"/>
            </a:endParaRPr>
          </a:p>
        </p:txBody>
      </p:sp>
      <p:sp>
        <p:nvSpPr>
          <p:cNvPr id="147" name="Google Shape;147;p2"/>
          <p:cNvSpPr txBox="1"/>
          <p:nvPr>
            <p:ph idx="1" type="subTitle"/>
          </p:nvPr>
        </p:nvSpPr>
        <p:spPr>
          <a:xfrm>
            <a:off x="5083825" y="2883825"/>
            <a:ext cx="3470700" cy="506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300"/>
              <a:buNone/>
            </a:pPr>
            <a:r>
              <a:rPr lang="es"/>
              <a:t>Proyecto Sena </a:t>
            </a:r>
            <a:endParaRPr/>
          </a:p>
        </p:txBody>
      </p:sp>
      <p:pic>
        <p:nvPicPr>
          <p:cNvPr id="148" name="Google Shape;148;p2"/>
          <p:cNvPicPr preferRelativeResize="0"/>
          <p:nvPr/>
        </p:nvPicPr>
        <p:blipFill rotWithShape="1">
          <a:blip r:embed="rId3">
            <a:alphaModFix amt="36000"/>
          </a:blip>
          <a:srcRect b="0" l="0" r="0" t="0"/>
          <a:stretch/>
        </p:blipFill>
        <p:spPr>
          <a:xfrm>
            <a:off x="111525" y="2999350"/>
            <a:ext cx="3522189" cy="1799725"/>
          </a:xfrm>
          <a:prstGeom prst="rect">
            <a:avLst/>
          </a:prstGeom>
          <a:noFill/>
          <a:ln>
            <a:noFill/>
          </a:ln>
        </p:spPr>
      </p:pic>
      <p:sp>
        <p:nvSpPr>
          <p:cNvPr id="149" name="Google Shape;149;p2"/>
          <p:cNvSpPr txBox="1"/>
          <p:nvPr/>
        </p:nvSpPr>
        <p:spPr>
          <a:xfrm>
            <a:off x="111525" y="4799075"/>
            <a:ext cx="452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4372AC"/>
                </a:solidFill>
                <a:latin typeface="Arial"/>
                <a:ea typeface="Arial"/>
                <a:cs typeface="Arial"/>
                <a:sym typeface="Arial"/>
              </a:rPr>
              <a:t>https://images.app.goo.gl/EJEGgnJA7GjM5Em8A</a:t>
            </a:r>
            <a:endParaRPr b="0" i="0" sz="1400" u="none" cap="none" strike="noStrike">
              <a:solidFill>
                <a:srgbClr val="4372A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18"/>
          <p:cNvPicPr preferRelativeResize="0"/>
          <p:nvPr/>
        </p:nvPicPr>
        <p:blipFill>
          <a:blip r:embed="rId3">
            <a:alphaModFix/>
          </a:blip>
          <a:stretch>
            <a:fillRect/>
          </a:stretch>
        </p:blipFill>
        <p:spPr>
          <a:xfrm>
            <a:off x="0" y="-13450"/>
            <a:ext cx="9144000" cy="5143500"/>
          </a:xfrm>
          <a:prstGeom prst="rect">
            <a:avLst/>
          </a:prstGeom>
          <a:noFill/>
          <a:ln>
            <a:noFill/>
          </a:ln>
        </p:spPr>
      </p:pic>
      <p:sp>
        <p:nvSpPr>
          <p:cNvPr id="271" name="Google Shape;271;p18"/>
          <p:cNvSpPr txBox="1"/>
          <p:nvPr/>
        </p:nvSpPr>
        <p:spPr>
          <a:xfrm>
            <a:off x="5118700" y="4610550"/>
            <a:ext cx="1896300" cy="2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c2af25a25a_0_0"/>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Times New Roman"/>
                <a:ea typeface="Times New Roman"/>
                <a:cs typeface="Times New Roman"/>
                <a:sym typeface="Times New Roman"/>
              </a:rPr>
              <a:t>BPMN proyecto</a:t>
            </a:r>
            <a:endParaRPr b="1">
              <a:latin typeface="Times New Roman"/>
              <a:ea typeface="Times New Roman"/>
              <a:cs typeface="Times New Roman"/>
              <a:sym typeface="Times New Roman"/>
            </a:endParaRPr>
          </a:p>
        </p:txBody>
      </p:sp>
      <p:sp>
        <p:nvSpPr>
          <p:cNvPr id="277" name="Google Shape;277;gc2af25a25a_0_0"/>
          <p:cNvSpPr txBox="1"/>
          <p:nvPr>
            <p:ph idx="1" type="subTitle"/>
          </p:nvPr>
        </p:nvSpPr>
        <p:spPr>
          <a:xfrm>
            <a:off x="4439475" y="23187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gc2af25a25a_0_5"/>
          <p:cNvPicPr preferRelativeResize="0"/>
          <p:nvPr/>
        </p:nvPicPr>
        <p:blipFill>
          <a:blip r:embed="rId3">
            <a:alphaModFix/>
          </a:blip>
          <a:stretch>
            <a:fillRect/>
          </a:stretch>
        </p:blipFill>
        <p:spPr>
          <a:xfrm>
            <a:off x="1974250" y="152400"/>
            <a:ext cx="5195499"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ph type="title"/>
          </p:nvPr>
        </p:nvSpPr>
        <p:spPr>
          <a:xfrm>
            <a:off x="1818425" y="487300"/>
            <a:ext cx="5774100" cy="666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700">
                <a:latin typeface="Times New Roman"/>
                <a:ea typeface="Times New Roman"/>
                <a:cs typeface="Times New Roman"/>
                <a:sym typeface="Times New Roman"/>
              </a:rPr>
              <a:t>REQUERIMIENTOS DE SOFTWARE</a:t>
            </a:r>
            <a:endParaRPr sz="2100"/>
          </a:p>
        </p:txBody>
      </p:sp>
      <p:sp>
        <p:nvSpPr>
          <p:cNvPr id="288" name="Google Shape;288;p19"/>
          <p:cNvSpPr txBox="1"/>
          <p:nvPr>
            <p:ph idx="1" type="body"/>
          </p:nvPr>
        </p:nvSpPr>
        <p:spPr>
          <a:xfrm>
            <a:off x="1252075" y="1102500"/>
            <a:ext cx="7038900" cy="2073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FFFF"/>
                </a:solidFill>
                <a:latin typeface="Times New Roman"/>
                <a:ea typeface="Times New Roman"/>
                <a:cs typeface="Times New Roman"/>
                <a:sym typeface="Times New Roman"/>
              </a:rPr>
              <a:t>Los requerimientos de software pueden dividirse en 2 categorías: requerimientos funcionales y requerimientos no funcionales.</a:t>
            </a:r>
            <a:r>
              <a:rPr lang="es" sz="1000"/>
              <a:t>(LOAIZA,2012)</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p:txBody>
      </p:sp>
      <p:sp>
        <p:nvSpPr>
          <p:cNvPr id="289" name="Google Shape;289;p19"/>
          <p:cNvSpPr txBox="1"/>
          <p:nvPr/>
        </p:nvSpPr>
        <p:spPr>
          <a:xfrm>
            <a:off x="642450" y="3057725"/>
            <a:ext cx="816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Lato"/>
              <a:ea typeface="Lato"/>
              <a:cs typeface="Lato"/>
              <a:sym typeface="Lato"/>
            </a:endParaRPr>
          </a:p>
        </p:txBody>
      </p:sp>
      <p:sp>
        <p:nvSpPr>
          <p:cNvPr id="290" name="Google Shape;290;p19"/>
          <p:cNvSpPr txBox="1"/>
          <p:nvPr/>
        </p:nvSpPr>
        <p:spPr>
          <a:xfrm>
            <a:off x="5646525" y="4373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91" name="Google Shape;291;p19"/>
          <p:cNvPicPr preferRelativeResize="0"/>
          <p:nvPr/>
        </p:nvPicPr>
        <p:blipFill>
          <a:blip r:embed="rId3">
            <a:alphaModFix/>
          </a:blip>
          <a:stretch>
            <a:fillRect/>
          </a:stretch>
        </p:blipFill>
        <p:spPr>
          <a:xfrm>
            <a:off x="2523850" y="1880250"/>
            <a:ext cx="3314000" cy="2433200"/>
          </a:xfrm>
          <a:prstGeom prst="rect">
            <a:avLst/>
          </a:prstGeom>
          <a:noFill/>
          <a:ln>
            <a:noFill/>
          </a:ln>
        </p:spPr>
      </p:pic>
      <p:sp>
        <p:nvSpPr>
          <p:cNvPr id="292" name="Google Shape;292;p19"/>
          <p:cNvSpPr txBox="1"/>
          <p:nvPr/>
        </p:nvSpPr>
        <p:spPr>
          <a:xfrm>
            <a:off x="2423850" y="43277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FFFFFF"/>
                </a:solidFill>
              </a:rPr>
              <a:t>(</a:t>
            </a:r>
            <a:r>
              <a:rPr lang="es" sz="1000">
                <a:solidFill>
                  <a:srgbClr val="FFFFFF"/>
                </a:solidFill>
              </a:rPr>
              <a:t>Simões G, </a:t>
            </a:r>
            <a:r>
              <a:rPr lang="es" sz="1000">
                <a:solidFill>
                  <a:srgbClr val="FFFFFF"/>
                </a:solidFill>
              </a:rPr>
              <a:t>Vázquez</a:t>
            </a:r>
            <a:r>
              <a:rPr lang="es" sz="1000">
                <a:solidFill>
                  <a:srgbClr val="FFFFFF"/>
                </a:solidFill>
              </a:rPr>
              <a:t> E(2016)</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c4ae8fa473_2_1"/>
          <p:cNvSpPr txBox="1"/>
          <p:nvPr>
            <p:ph type="ctrTitle"/>
          </p:nvPr>
        </p:nvSpPr>
        <p:spPr>
          <a:xfrm>
            <a:off x="2922450" y="217075"/>
            <a:ext cx="5916300" cy="86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latin typeface="Times New Roman"/>
                <a:ea typeface="Times New Roman"/>
                <a:cs typeface="Times New Roman"/>
                <a:sym typeface="Times New Roman"/>
              </a:rPr>
              <a:t>REQUERIMIENTOS FUNCIONALES </a:t>
            </a:r>
            <a:endParaRPr/>
          </a:p>
        </p:txBody>
      </p:sp>
      <p:sp>
        <p:nvSpPr>
          <p:cNvPr id="298" name="Google Shape;298;gc4ae8fa473_2_1"/>
          <p:cNvSpPr txBox="1"/>
          <p:nvPr>
            <p:ph idx="1" type="subTitle"/>
          </p:nvPr>
        </p:nvSpPr>
        <p:spPr>
          <a:xfrm>
            <a:off x="2922450" y="1369238"/>
            <a:ext cx="5790000" cy="2528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sz="1800">
                <a:latin typeface="Times New Roman"/>
                <a:ea typeface="Times New Roman"/>
                <a:cs typeface="Times New Roman"/>
                <a:sym typeface="Times New Roman"/>
              </a:rPr>
              <a:t>Los requerimientos funcionales son los que definen las funciones que el sistema será capaz de realizar, describen las transformaciones que el sistema realiza sobre las entradas para producir salidas. Es importante que se describa el ¿Qué? y no el ¿Cómo? se deben hacer esas transformaciones.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99" name="Google Shape;299;gc4ae8fa473_2_1"/>
          <p:cNvSpPr txBox="1"/>
          <p:nvPr/>
        </p:nvSpPr>
        <p:spPr>
          <a:xfrm>
            <a:off x="7269125" y="3036875"/>
            <a:ext cx="124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FFFFFF"/>
                </a:solidFill>
                <a:latin typeface="Lato"/>
                <a:ea typeface="Lato"/>
                <a:cs typeface="Lato"/>
                <a:sym typeface="Lato"/>
              </a:rPr>
              <a:t>(LOAIZA,2012)</a:t>
            </a:r>
            <a:endParaRPr sz="1000">
              <a:solidFill>
                <a:srgbClr val="FFFFFF"/>
              </a:solidFill>
              <a:latin typeface="Lato"/>
              <a:ea typeface="Lato"/>
              <a:cs typeface="Lato"/>
              <a:sym typeface="Lato"/>
            </a:endParaRPr>
          </a:p>
        </p:txBody>
      </p:sp>
      <p:pic>
        <p:nvPicPr>
          <p:cNvPr id="300" name="Google Shape;300;gc4ae8fa473_2_1"/>
          <p:cNvPicPr preferRelativeResize="0"/>
          <p:nvPr/>
        </p:nvPicPr>
        <p:blipFill>
          <a:blip r:embed="rId3">
            <a:alphaModFix/>
          </a:blip>
          <a:stretch>
            <a:fillRect/>
          </a:stretch>
        </p:blipFill>
        <p:spPr>
          <a:xfrm>
            <a:off x="263000" y="2386625"/>
            <a:ext cx="2566750" cy="2265525"/>
          </a:xfrm>
          <a:prstGeom prst="rect">
            <a:avLst/>
          </a:prstGeom>
          <a:noFill/>
          <a:ln>
            <a:noFill/>
          </a:ln>
        </p:spPr>
      </p:pic>
      <p:sp>
        <p:nvSpPr>
          <p:cNvPr id="301" name="Google Shape;301;gc4ae8fa473_2_1"/>
          <p:cNvSpPr txBox="1"/>
          <p:nvPr/>
        </p:nvSpPr>
        <p:spPr>
          <a:xfrm>
            <a:off x="263000" y="4652150"/>
            <a:ext cx="237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lt1"/>
                </a:solidFill>
              </a:rPr>
              <a:t>(Simões G, Vázquez E(2016)</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aphicFrame>
        <p:nvGraphicFramePr>
          <p:cNvPr id="306" name="Google Shape;306;p20"/>
          <p:cNvGraphicFramePr/>
          <p:nvPr/>
        </p:nvGraphicFramePr>
        <p:xfrm>
          <a:off x="1237550" y="1020200"/>
          <a:ext cx="3000000" cy="3000000"/>
        </p:xfrm>
        <a:graphic>
          <a:graphicData uri="http://schemas.openxmlformats.org/drawingml/2006/table">
            <a:tbl>
              <a:tblPr>
                <a:noFill/>
                <a:tableStyleId>{2E419E50-4DF6-431D-9188-33AABD4C333B}</a:tableStyleId>
              </a:tblPr>
              <a:tblGrid>
                <a:gridCol w="1564100"/>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Logear rol 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Permite al </a:t>
                      </a:r>
                      <a:r>
                        <a:rPr lang="es">
                          <a:solidFill>
                            <a:schemeClr val="lt1"/>
                          </a:solidFill>
                          <a:latin typeface="Times New Roman"/>
                          <a:ea typeface="Times New Roman"/>
                          <a:cs typeface="Times New Roman"/>
                          <a:sym typeface="Times New Roman"/>
                        </a:rPr>
                        <a:t>coordinador</a:t>
                      </a:r>
                      <a:r>
                        <a:rPr lang="es" sz="1400" u="none" cap="none" strike="noStrike">
                          <a:solidFill>
                            <a:schemeClr val="lt1"/>
                          </a:solidFill>
                          <a:latin typeface="Times New Roman"/>
                          <a:ea typeface="Times New Roman"/>
                          <a:cs typeface="Times New Roman"/>
                          <a:sym typeface="Times New Roman"/>
                        </a:rPr>
                        <a:t> registrarse para acceder a la plataforma.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permitirá que </a:t>
                      </a:r>
                      <a:r>
                        <a:rPr lang="es">
                          <a:solidFill>
                            <a:schemeClr val="lt1"/>
                          </a:solidFill>
                          <a:latin typeface="Times New Roman"/>
                          <a:ea typeface="Times New Roman"/>
                          <a:cs typeface="Times New Roman"/>
                          <a:sym typeface="Times New Roman"/>
                        </a:rPr>
                        <a:t>el coordinador</a:t>
                      </a:r>
                      <a:r>
                        <a:rPr lang="es" sz="1400" u="none" cap="none" strike="noStrike">
                          <a:solidFill>
                            <a:schemeClr val="lt1"/>
                          </a:solidFill>
                          <a:latin typeface="Times New Roman"/>
                          <a:ea typeface="Times New Roman"/>
                          <a:cs typeface="Times New Roman"/>
                          <a:sym typeface="Times New Roman"/>
                        </a:rPr>
                        <a:t> creen un  usuario para acceder a </a:t>
                      </a:r>
                      <a:r>
                        <a:rPr lang="es">
                          <a:solidFill>
                            <a:schemeClr val="lt1"/>
                          </a:solidFill>
                          <a:latin typeface="Times New Roman"/>
                          <a:ea typeface="Times New Roman"/>
                          <a:cs typeface="Times New Roman"/>
                          <a:sym typeface="Times New Roman"/>
                        </a:rPr>
                        <a:t>la plataforma</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RNF01, RNF03, RNF04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aphicFrame>
        <p:nvGraphicFramePr>
          <p:cNvPr id="311" name="Google Shape;311;gc4ae8fa473_1_1"/>
          <p:cNvGraphicFramePr/>
          <p:nvPr/>
        </p:nvGraphicFramePr>
        <p:xfrm>
          <a:off x="1237550" y="1020200"/>
          <a:ext cx="3000000" cy="3000000"/>
        </p:xfrm>
        <a:graphic>
          <a:graphicData uri="http://schemas.openxmlformats.org/drawingml/2006/table">
            <a:tbl>
              <a:tblPr>
                <a:noFill/>
                <a:tableStyleId>{2E419E50-4DF6-431D-9188-33AABD4C333B}</a:tableStyleId>
              </a:tblPr>
              <a:tblGrid>
                <a:gridCol w="1564100"/>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a:t>
                      </a:r>
                      <a:r>
                        <a:rPr lang="es">
                          <a:solidFill>
                            <a:schemeClr val="lt1"/>
                          </a:solidFill>
                          <a:latin typeface="Times New Roman"/>
                          <a:ea typeface="Times New Roman"/>
                          <a:cs typeface="Times New Roman"/>
                          <a:sym typeface="Times New Roman"/>
                        </a:rPr>
                        <a:t>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Registro de usuario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Permite al</a:t>
                      </a:r>
                      <a:r>
                        <a:rPr lang="es">
                          <a:solidFill>
                            <a:schemeClr val="lt1"/>
                          </a:solidFill>
                          <a:latin typeface="Times New Roman"/>
                          <a:ea typeface="Times New Roman"/>
                          <a:cs typeface="Times New Roman"/>
                          <a:sym typeface="Times New Roman"/>
                        </a:rPr>
                        <a:t> personal administrativo de la institución  </a:t>
                      </a:r>
                      <a:r>
                        <a:rPr lang="es" sz="1400" u="none" cap="none" strike="noStrike">
                          <a:solidFill>
                            <a:schemeClr val="lt1"/>
                          </a:solidFill>
                          <a:latin typeface="Times New Roman"/>
                          <a:ea typeface="Times New Roman"/>
                          <a:cs typeface="Times New Roman"/>
                          <a:sym typeface="Times New Roman"/>
                        </a:rPr>
                        <a:t>registrarse para acceder a la plataforma.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permitirá que los docentes</a:t>
                      </a:r>
                      <a:r>
                        <a:rPr lang="es">
                          <a:solidFill>
                            <a:schemeClr val="lt1"/>
                          </a:solidFill>
                          <a:latin typeface="Times New Roman"/>
                          <a:ea typeface="Times New Roman"/>
                          <a:cs typeface="Times New Roman"/>
                          <a:sym typeface="Times New Roman"/>
                        </a:rPr>
                        <a:t>,personal de servicios generales y vigilantes </a:t>
                      </a:r>
                      <a:r>
                        <a:rPr lang="es" sz="1400" u="none" cap="none" strike="noStrike">
                          <a:solidFill>
                            <a:schemeClr val="lt1"/>
                          </a:solidFill>
                          <a:latin typeface="Times New Roman"/>
                          <a:ea typeface="Times New Roman"/>
                          <a:cs typeface="Times New Roman"/>
                          <a:sym typeface="Times New Roman"/>
                        </a:rPr>
                        <a:t>creen un  usuario para acceder a</a:t>
                      </a:r>
                      <a:r>
                        <a:rPr lang="es">
                          <a:solidFill>
                            <a:schemeClr val="lt1"/>
                          </a:solidFill>
                          <a:latin typeface="Times New Roman"/>
                          <a:ea typeface="Times New Roman"/>
                          <a:cs typeface="Times New Roman"/>
                          <a:sym typeface="Times New Roman"/>
                        </a:rPr>
                        <a:t> la plataforma </a:t>
                      </a:r>
                      <a:r>
                        <a:rPr lang="es" sz="1400" u="none" cap="none" strike="noStrike">
                          <a:solidFill>
                            <a:schemeClr val="lt1"/>
                          </a:solidFill>
                          <a:latin typeface="Times New Roman"/>
                          <a:ea typeface="Times New Roman"/>
                          <a:cs typeface="Times New Roman"/>
                          <a:sym typeface="Times New Roman"/>
                        </a:rPr>
                        <a:t>.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aphicFrame>
        <p:nvGraphicFramePr>
          <p:cNvPr id="316" name="Google Shape;316;p21"/>
          <p:cNvGraphicFramePr/>
          <p:nvPr/>
        </p:nvGraphicFramePr>
        <p:xfrm>
          <a:off x="1076575" y="1142850"/>
          <a:ext cx="3000000" cy="3000000"/>
        </p:xfrm>
        <a:graphic>
          <a:graphicData uri="http://schemas.openxmlformats.org/drawingml/2006/table">
            <a:tbl>
              <a:tblPr>
                <a:noFill/>
                <a:tableStyleId>{2E419E50-4DF6-431D-9188-33AABD4C333B}</a:tableStyleId>
              </a:tblPr>
              <a:tblGrid>
                <a:gridCol w="2086500"/>
                <a:gridCol w="5152500"/>
              </a:tblGrid>
              <a:tr h="632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requerimiento:c</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a:t>
                      </a:r>
                      <a:r>
                        <a:rPr lang="es">
                          <a:solidFill>
                            <a:schemeClr val="lt1"/>
                          </a:solidFill>
                          <a:latin typeface="Times New Roman"/>
                          <a:ea typeface="Times New Roman"/>
                          <a:cs typeface="Times New Roman"/>
                          <a:sym typeface="Times New Roman"/>
                        </a:rPr>
                        <a:t>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Recuperar contraseña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Restablece la contraseña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Le permite al usuarios restablecer su contraseña en caso de olvidarla por medio de indicaciones a seguir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RNF 14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aphicFrame>
        <p:nvGraphicFramePr>
          <p:cNvPr id="321" name="Google Shape;321;p24"/>
          <p:cNvGraphicFramePr/>
          <p:nvPr/>
        </p:nvGraphicFramePr>
        <p:xfrm>
          <a:off x="1187975" y="547763"/>
          <a:ext cx="3000000" cy="3000000"/>
        </p:xfrm>
        <a:graphic>
          <a:graphicData uri="http://schemas.openxmlformats.org/drawingml/2006/table">
            <a:tbl>
              <a:tblPr>
                <a:noFill/>
                <a:tableStyleId>{2E419E50-4DF6-431D-9188-33AABD4C333B}</a:tableStyleId>
              </a:tblPr>
              <a:tblGrid>
                <a:gridCol w="1613675"/>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a:t>
                      </a:r>
                      <a:r>
                        <a:rPr lang="es">
                          <a:solidFill>
                            <a:schemeClr val="lt1"/>
                          </a:solidFill>
                          <a:latin typeface="Times New Roman"/>
                          <a:ea typeface="Times New Roman"/>
                          <a:cs typeface="Times New Roman"/>
                          <a:sym typeface="Times New Roman"/>
                        </a:rPr>
                        <a:t>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Toda actividad, alerta, cambio o ajuste se deberá realizar exclusivamente desde el usuario </a:t>
                      </a:r>
                      <a:r>
                        <a:rPr lang="es">
                          <a:solidFill>
                            <a:schemeClr val="lt1"/>
                          </a:solidFill>
                          <a:latin typeface="Times New Roman"/>
                          <a:ea typeface="Times New Roman"/>
                          <a:cs typeface="Times New Roman"/>
                          <a:sym typeface="Times New Roman"/>
                        </a:rPr>
                        <a:t>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tendrá un líder el cual será denominado (usuario </a:t>
                      </a:r>
                      <a:r>
                        <a:rPr lang="es">
                          <a:solidFill>
                            <a:schemeClr val="lt1"/>
                          </a:solidFill>
                          <a:latin typeface="Times New Roman"/>
                          <a:ea typeface="Times New Roman"/>
                          <a:cs typeface="Times New Roman"/>
                          <a:sym typeface="Times New Roman"/>
                        </a:rPr>
                        <a:t>administrador</a:t>
                      </a:r>
                      <a:r>
                        <a:rPr lang="es" sz="1400" u="none" cap="none" strike="noStrike">
                          <a:solidFill>
                            <a:schemeClr val="lt1"/>
                          </a:solidFill>
                          <a:latin typeface="Times New Roman"/>
                          <a:ea typeface="Times New Roman"/>
                          <a:cs typeface="Times New Roman"/>
                          <a:sym typeface="Times New Roman"/>
                        </a:rPr>
                        <a:t>) que deberá ser manipulado por el coordinador o bajo su criterio de tal forma todo ajuste cambio o modificación del horario o de alguna tarea dentro de la plataforma sólo se podrá hacer desde el usuario  coordinador  o en excepción y delegación por el docente de turno.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RNF06</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aphicFrame>
        <p:nvGraphicFramePr>
          <p:cNvPr id="326" name="Google Shape;326;p41"/>
          <p:cNvGraphicFramePr/>
          <p:nvPr/>
        </p:nvGraphicFramePr>
        <p:xfrm>
          <a:off x="1150825" y="1030675"/>
          <a:ext cx="3000000" cy="3000000"/>
        </p:xfrm>
        <a:graphic>
          <a:graphicData uri="http://schemas.openxmlformats.org/drawingml/2006/table">
            <a:tbl>
              <a:tblPr>
                <a:noFill/>
                <a:tableStyleId>{2E419E50-4DF6-431D-9188-33AABD4C333B}</a:tableStyleId>
              </a:tblPr>
              <a:tblGrid>
                <a:gridCol w="1797600"/>
                <a:gridCol w="54414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 05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Registrar  ingreso</a:t>
                      </a:r>
                      <a:r>
                        <a:rPr lang="es" sz="1400" u="none" cap="none" strike="noStrike">
                          <a:solidFill>
                            <a:schemeClr val="lt1"/>
                          </a:solidFill>
                          <a:latin typeface="Times New Roman"/>
                          <a:ea typeface="Times New Roman"/>
                          <a:cs typeface="Times New Roman"/>
                          <a:sym typeface="Times New Roman"/>
                        </a:rPr>
                        <a:t> </a:t>
                      </a:r>
                      <a:r>
                        <a:rPr lang="es">
                          <a:solidFill>
                            <a:schemeClr val="lt1"/>
                          </a:solidFill>
                          <a:latin typeface="Times New Roman"/>
                          <a:ea typeface="Times New Roman"/>
                          <a:cs typeface="Times New Roman"/>
                          <a:sym typeface="Times New Roman"/>
                        </a:rPr>
                        <a:t>y </a:t>
                      </a:r>
                      <a:r>
                        <a:rPr lang="es" sz="1400" u="none" cap="none" strike="noStrike">
                          <a:solidFill>
                            <a:schemeClr val="lt1"/>
                          </a:solidFill>
                          <a:latin typeface="Times New Roman"/>
                          <a:ea typeface="Times New Roman"/>
                          <a:cs typeface="Times New Roman"/>
                          <a:sym typeface="Times New Roman"/>
                        </a:rPr>
                        <a:t>salida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registra y guarda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registrará mediante un dispositivo móvil con uso exclusivo para registro de ingreso y salida de directivos, este proceso contará de dos fases la primera de lector de huella y la segunda en reconocimiento facial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06</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idx="1" type="body"/>
          </p:nvPr>
        </p:nvSpPr>
        <p:spPr>
          <a:xfrm>
            <a:off x="538200" y="143775"/>
            <a:ext cx="8067600" cy="4825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4000"/>
              <a:buNone/>
            </a:pPr>
            <a:r>
              <a:rPr b="1" i="1" lang="es" sz="5000"/>
              <a:t>  </a:t>
            </a:r>
            <a:r>
              <a:rPr b="1" i="1" lang="es" sz="12012"/>
              <a:t> </a:t>
            </a:r>
            <a:r>
              <a:rPr lang="es" sz="12012">
                <a:solidFill>
                  <a:srgbClr val="FFFFFF"/>
                </a:solidFill>
                <a:latin typeface="Arial"/>
                <a:ea typeface="Arial"/>
                <a:cs typeface="Arial"/>
                <a:sym typeface="Arial"/>
              </a:rPr>
              <a:t>                          </a:t>
            </a:r>
            <a:r>
              <a:rPr lang="es" sz="12412">
                <a:solidFill>
                  <a:srgbClr val="FFFFFF"/>
                </a:solidFill>
                <a:latin typeface="Times New Roman"/>
                <a:ea typeface="Times New Roman"/>
                <a:cs typeface="Times New Roman"/>
                <a:sym typeface="Times New Roman"/>
              </a:rPr>
              <a:t>   </a:t>
            </a:r>
            <a:r>
              <a:rPr b="1" lang="es" sz="12600">
                <a:solidFill>
                  <a:srgbClr val="FFFFFF"/>
                </a:solidFill>
                <a:latin typeface="Times New Roman"/>
                <a:ea typeface="Times New Roman"/>
                <a:cs typeface="Times New Roman"/>
                <a:sym typeface="Times New Roman"/>
              </a:rPr>
              <a:t>Contenido</a:t>
            </a:r>
            <a:r>
              <a:rPr lang="es" sz="12412">
                <a:solidFill>
                  <a:srgbClr val="FFFFFF"/>
                </a:solidFill>
                <a:latin typeface="Times New Roman"/>
                <a:ea typeface="Times New Roman"/>
                <a:cs typeface="Times New Roman"/>
                <a:sym typeface="Times New Roman"/>
              </a:rPr>
              <a:t> </a:t>
            </a:r>
            <a:endParaRPr sz="12412">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t/>
            </a:r>
            <a:endParaRPr sz="7200">
              <a:solidFill>
                <a:srgbClr val="FFFFFF"/>
              </a:solidFill>
              <a:latin typeface="Arial"/>
              <a:ea typeface="Arial"/>
              <a:cs typeface="Arial"/>
              <a:sym typeface="Arial"/>
            </a:endParaRPr>
          </a:p>
          <a:p>
            <a:pPr indent="0" lvl="0" marL="0" rtl="0" algn="l">
              <a:lnSpc>
                <a:spcPct val="115000"/>
              </a:lnSpc>
              <a:spcBef>
                <a:spcPts val="1200"/>
              </a:spcBef>
              <a:spcAft>
                <a:spcPts val="0"/>
              </a:spcAft>
              <a:buSzPct val="72222"/>
              <a:buNone/>
            </a:pPr>
            <a:r>
              <a:rPr lang="es" sz="7200">
                <a:latin typeface="Times New Roman"/>
                <a:ea typeface="Times New Roman"/>
                <a:cs typeface="Times New Roman"/>
                <a:sym typeface="Times New Roman"/>
              </a:rPr>
              <a:t>      -Integrantes del proyecto</a:t>
            </a:r>
            <a:endParaRPr sz="7200">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latin typeface="Times New Roman"/>
                <a:ea typeface="Times New Roman"/>
                <a:cs typeface="Times New Roman"/>
                <a:sym typeface="Times New Roman"/>
              </a:rPr>
              <a:t>      -introducción                                                                           </a:t>
            </a:r>
            <a:endParaRPr sz="7200">
              <a:solidFill>
                <a:srgbClr val="FFFFFF"/>
              </a:solidFill>
              <a:latin typeface="Arial"/>
              <a:ea typeface="Arial"/>
              <a:cs typeface="Arial"/>
              <a:sym typeface="Arial"/>
            </a:endParaRPr>
          </a:p>
          <a:p>
            <a:pPr indent="0" lvl="0" marL="0" rtl="0" algn="l">
              <a:lnSpc>
                <a:spcPct val="115000"/>
              </a:lnSpc>
              <a:spcBef>
                <a:spcPts val="1200"/>
              </a:spcBef>
              <a:spcAft>
                <a:spcPts val="0"/>
              </a:spcAft>
              <a:buSzPct val="72222"/>
              <a:buNone/>
            </a:pPr>
            <a:r>
              <a:rPr lang="es" sz="7200">
                <a:solidFill>
                  <a:srgbClr val="FFFFFF"/>
                </a:solidFill>
                <a:latin typeface="Arial"/>
                <a:ea typeface="Arial"/>
                <a:cs typeface="Arial"/>
                <a:sym typeface="Arial"/>
              </a:rPr>
              <a:t>     </a:t>
            </a:r>
            <a:r>
              <a:rPr lang="es" sz="7200">
                <a:solidFill>
                  <a:srgbClr val="FFFFFF"/>
                </a:solidFill>
                <a:latin typeface="Times New Roman"/>
                <a:ea typeface="Times New Roman"/>
                <a:cs typeface="Times New Roman"/>
                <a:sym typeface="Times New Roman"/>
              </a:rPr>
              <a:t>-Planteamiento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-Pregunta problema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-Justificación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-Los objetivos</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 Técnica de recolección de datos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-Encuesta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-BPM                                                    </a:t>
            </a:r>
            <a:r>
              <a:rPr lang="es" sz="6400">
                <a:solidFill>
                  <a:srgbClr val="FFFFFF"/>
                </a:solidFill>
                <a:latin typeface="Times New Roman"/>
                <a:ea typeface="Times New Roman"/>
                <a:cs typeface="Times New Roman"/>
                <a:sym typeface="Times New Roman"/>
              </a:rPr>
              <a:t>           </a:t>
            </a:r>
            <a:r>
              <a:rPr lang="es" sz="5600">
                <a:solidFill>
                  <a:srgbClr val="FFFFFF"/>
                </a:solidFill>
                <a:latin typeface="Times New Roman"/>
                <a:ea typeface="Times New Roman"/>
                <a:cs typeface="Times New Roman"/>
                <a:sym typeface="Times New Roman"/>
              </a:rPr>
              <a:t>  </a:t>
            </a:r>
            <a:r>
              <a:rPr lang="es" sz="7200">
                <a:solidFill>
                  <a:srgbClr val="FFFFFF"/>
                </a:solidFill>
                <a:latin typeface="Times New Roman"/>
                <a:ea typeface="Times New Roman"/>
                <a:cs typeface="Times New Roman"/>
                <a:sym typeface="Times New Roman"/>
              </a:rPr>
              <a:t>                                                                                                                  </a:t>
            </a:r>
            <a:endParaRPr sz="64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56448"/>
              <a:buNone/>
            </a:pPr>
            <a:r>
              <a:rPr lang="es" sz="9212">
                <a:solidFill>
                  <a:srgbClr val="FFFFFF"/>
                </a:solidFill>
                <a:latin typeface="Times New Roman"/>
                <a:ea typeface="Times New Roman"/>
                <a:cs typeface="Times New Roman"/>
                <a:sym typeface="Times New Roman"/>
              </a:rPr>
              <a:t>     </a:t>
            </a:r>
            <a:endParaRPr sz="9212">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95500"/>
              <a:buNone/>
            </a:pPr>
            <a:r>
              <a:t/>
            </a:r>
            <a:endParaRPr b="1" i="1" sz="5445">
              <a:latin typeface="Times New Roman"/>
              <a:ea typeface="Times New Roman"/>
              <a:cs typeface="Times New Roman"/>
              <a:sym typeface="Times New Roman"/>
            </a:endParaRPr>
          </a:p>
          <a:p>
            <a:pPr indent="0" lvl="0" marL="0" rtl="0" algn="l">
              <a:lnSpc>
                <a:spcPct val="115000"/>
              </a:lnSpc>
              <a:spcBef>
                <a:spcPts val="1200"/>
              </a:spcBef>
              <a:spcAft>
                <a:spcPts val="0"/>
              </a:spcAft>
              <a:buSzPct val="200000"/>
              <a:buNone/>
            </a:pPr>
            <a:r>
              <a:t/>
            </a:r>
            <a:endParaRPr b="1" i="1" sz="2600">
              <a:solidFill>
                <a:srgbClr val="FFFFFF"/>
              </a:solidFill>
              <a:latin typeface="Arial"/>
              <a:ea typeface="Arial"/>
              <a:cs typeface="Arial"/>
              <a:sym typeface="Arial"/>
            </a:endParaRPr>
          </a:p>
          <a:p>
            <a:pPr indent="0" lvl="0" marL="0" rtl="0" algn="l">
              <a:lnSpc>
                <a:spcPct val="115000"/>
              </a:lnSpc>
              <a:spcBef>
                <a:spcPts val="1200"/>
              </a:spcBef>
              <a:spcAft>
                <a:spcPts val="1200"/>
              </a:spcAft>
              <a:buSzPct val="104000"/>
              <a:buNone/>
            </a:pPr>
            <a:r>
              <a:t/>
            </a:r>
            <a:endParaRPr b="1" i="1" sz="5000"/>
          </a:p>
        </p:txBody>
      </p:sp>
      <p:pic>
        <p:nvPicPr>
          <p:cNvPr id="155" name="Google Shape;155;p3"/>
          <p:cNvPicPr preferRelativeResize="0"/>
          <p:nvPr/>
        </p:nvPicPr>
        <p:blipFill rotWithShape="1">
          <a:blip r:embed="rId3">
            <a:alphaModFix amt="52999"/>
          </a:blip>
          <a:srcRect b="-6149" l="-28420" r="28419" t="6149"/>
          <a:stretch/>
        </p:blipFill>
        <p:spPr>
          <a:xfrm>
            <a:off x="3989000" y="1141813"/>
            <a:ext cx="3707351" cy="2859875"/>
          </a:xfrm>
          <a:prstGeom prst="rect">
            <a:avLst/>
          </a:prstGeom>
          <a:noFill/>
          <a:ln>
            <a:noFill/>
          </a:ln>
        </p:spPr>
      </p:pic>
      <p:sp>
        <p:nvSpPr>
          <p:cNvPr id="156" name="Google Shape;156;p3"/>
          <p:cNvSpPr txBox="1"/>
          <p:nvPr/>
        </p:nvSpPr>
        <p:spPr>
          <a:xfrm>
            <a:off x="4851775" y="3104025"/>
            <a:ext cx="31605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6400"/>
              <a:buFont typeface="Arial"/>
              <a:buNone/>
            </a:pPr>
            <a:r>
              <a:rPr b="0" i="0" lang="es" sz="6400" u="none" cap="none" strike="noStrike">
                <a:solidFill>
                  <a:schemeClr val="lt1"/>
                </a:solidFill>
                <a:latin typeface="Times New Roman"/>
                <a:ea typeface="Times New Roman"/>
                <a:cs typeface="Times New Roman"/>
                <a:sym typeface="Times New Roman"/>
              </a:rPr>
              <a:t> </a:t>
            </a:r>
            <a:r>
              <a:rPr b="0" i="0" lang="es" sz="1000" u="sng" cap="none" strike="noStrike">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https://images.app.goo.gl/zch95D7Gi9G7r3Zw7</a:t>
            </a:r>
            <a:r>
              <a:rPr b="0" i="0" lang="es" sz="2200" u="none" cap="none" strike="noStrike">
                <a:solidFill>
                  <a:schemeClr val="lt1"/>
                </a:solidFill>
                <a:latin typeface="Times New Roman"/>
                <a:ea typeface="Times New Roman"/>
                <a:cs typeface="Times New Roman"/>
                <a:sym typeface="Times New Roman"/>
              </a:rPr>
              <a:t> </a:t>
            </a:r>
            <a:endParaRPr b="0" i="0" sz="1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graphicFrame>
        <p:nvGraphicFramePr>
          <p:cNvPr id="331" name="Google Shape;331;p25"/>
          <p:cNvGraphicFramePr/>
          <p:nvPr/>
        </p:nvGraphicFramePr>
        <p:xfrm>
          <a:off x="1212775" y="1056388"/>
          <a:ext cx="3000000" cy="3000000"/>
        </p:xfrm>
        <a:graphic>
          <a:graphicData uri="http://schemas.openxmlformats.org/drawingml/2006/table">
            <a:tbl>
              <a:tblPr>
                <a:noFill/>
                <a:tableStyleId>{2E419E50-4DF6-431D-9188-33AABD4C333B}</a:tableStyleId>
              </a:tblPr>
              <a:tblGrid>
                <a:gridCol w="2200275"/>
                <a:gridCol w="5038725"/>
              </a:tblGrid>
              <a:tr h="7143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RF06</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a:t>
                      </a:r>
                      <a:r>
                        <a:rPr lang="es" sz="1400" u="none" cap="none" strike="noStrike">
                          <a:solidFill>
                            <a:schemeClr val="lt1"/>
                          </a:solidFill>
                          <a:latin typeface="Times New Roman"/>
                          <a:ea typeface="Times New Roman"/>
                          <a:cs typeface="Times New Roman"/>
                          <a:sym typeface="Times New Roman"/>
                        </a:rPr>
                        <a:t>econocer rostro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Reconoce al individuo y lo clasifica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por medio de un software reconocerá los rasgos faciales comparandolos con la base de datos interna para poder reconocer al individuo y clasificarlo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 </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aphicFrame>
        <p:nvGraphicFramePr>
          <p:cNvPr id="336" name="Google Shape;336;p27"/>
          <p:cNvGraphicFramePr/>
          <p:nvPr/>
        </p:nvGraphicFramePr>
        <p:xfrm>
          <a:off x="1153925" y="1045913"/>
          <a:ext cx="3000000" cy="3000000"/>
        </p:xfrm>
        <a:graphic>
          <a:graphicData uri="http://schemas.openxmlformats.org/drawingml/2006/table">
            <a:tbl>
              <a:tblPr>
                <a:noFill/>
                <a:tableStyleId>{2E419E50-4DF6-431D-9188-33AABD4C333B}</a:tableStyleId>
              </a:tblPr>
              <a:tblGrid>
                <a:gridCol w="1724025"/>
                <a:gridCol w="5514975"/>
              </a:tblGrid>
              <a:tr h="6114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RF0</a:t>
                      </a:r>
                      <a:r>
                        <a:rPr lang="es">
                          <a:solidFill>
                            <a:srgbClr val="FFFFFF"/>
                          </a:solidFill>
                          <a:latin typeface="Times New Roman"/>
                          <a:ea typeface="Times New Roman"/>
                          <a:cs typeface="Times New Roman"/>
                          <a:sym typeface="Times New Roman"/>
                        </a:rPr>
                        <a:t>7</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Cargar data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Ingreso de información de usuario e integrantes del plantel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759575">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El sistema </a:t>
                      </a:r>
                      <a:r>
                        <a:rPr lang="es">
                          <a:solidFill>
                            <a:schemeClr val="lt1"/>
                          </a:solidFill>
                          <a:latin typeface="Times New Roman"/>
                          <a:ea typeface="Times New Roman"/>
                          <a:cs typeface="Times New Roman"/>
                          <a:sym typeface="Times New Roman"/>
                        </a:rPr>
                        <a:t>cargará</a:t>
                      </a:r>
                      <a:r>
                        <a:rPr lang="es">
                          <a:solidFill>
                            <a:schemeClr val="lt1"/>
                          </a:solidFill>
                          <a:latin typeface="Times New Roman"/>
                          <a:ea typeface="Times New Roman"/>
                          <a:cs typeface="Times New Roman"/>
                          <a:sym typeface="Times New Roman"/>
                        </a:rPr>
                        <a:t> </a:t>
                      </a:r>
                      <a:r>
                        <a:rPr lang="es">
                          <a:solidFill>
                            <a:schemeClr val="lt1"/>
                          </a:solidFill>
                          <a:latin typeface="Times New Roman"/>
                          <a:ea typeface="Times New Roman"/>
                          <a:cs typeface="Times New Roman"/>
                          <a:sym typeface="Times New Roman"/>
                        </a:rPr>
                        <a:t>guardará</a:t>
                      </a:r>
                      <a:r>
                        <a:rPr lang="es">
                          <a:solidFill>
                            <a:schemeClr val="lt1"/>
                          </a:solidFill>
                          <a:latin typeface="Times New Roman"/>
                          <a:ea typeface="Times New Roman"/>
                          <a:cs typeface="Times New Roman"/>
                          <a:sym typeface="Times New Roman"/>
                        </a:rPr>
                        <a:t> y </a:t>
                      </a:r>
                      <a:r>
                        <a:rPr lang="es">
                          <a:solidFill>
                            <a:schemeClr val="lt1"/>
                          </a:solidFill>
                          <a:latin typeface="Times New Roman"/>
                          <a:ea typeface="Times New Roman"/>
                          <a:cs typeface="Times New Roman"/>
                          <a:sym typeface="Times New Roman"/>
                        </a:rPr>
                        <a:t>clasifica</a:t>
                      </a:r>
                      <a:r>
                        <a:rPr lang="es">
                          <a:solidFill>
                            <a:schemeClr val="lt1"/>
                          </a:solidFill>
                          <a:latin typeface="Times New Roman"/>
                          <a:ea typeface="Times New Roman"/>
                          <a:cs typeface="Times New Roman"/>
                          <a:sym typeface="Times New Roman"/>
                        </a:rPr>
                        <a:t> información agregada por los usuarios y el 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437425">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02</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Alta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graphicFrame>
        <p:nvGraphicFramePr>
          <p:cNvPr id="341" name="Google Shape;341;p29"/>
          <p:cNvGraphicFramePr/>
          <p:nvPr/>
        </p:nvGraphicFramePr>
        <p:xfrm>
          <a:off x="1175575" y="1138400"/>
          <a:ext cx="3000000" cy="3000000"/>
        </p:xfrm>
        <a:graphic>
          <a:graphicData uri="http://schemas.openxmlformats.org/drawingml/2006/table">
            <a:tbl>
              <a:tblPr>
                <a:noFill/>
                <a:tableStyleId>{2E419E50-4DF6-431D-9188-33AABD4C333B}</a:tableStyleId>
              </a:tblPr>
              <a:tblGrid>
                <a:gridCol w="1828575"/>
                <a:gridCol w="5410425"/>
              </a:tblGrid>
              <a:tr h="89675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a:t>
                      </a:r>
                      <a:r>
                        <a:rPr lang="es">
                          <a:solidFill>
                            <a:schemeClr val="lt1"/>
                          </a:solidFill>
                          <a:latin typeface="Times New Roman"/>
                          <a:ea typeface="Times New Roman"/>
                          <a:cs typeface="Times New Roman"/>
                          <a:sym typeface="Times New Roman"/>
                        </a:rPr>
                        <a:t>8</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500975">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Actualizar</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Permite actualizar datos de los usuarios.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deberá dar una opción la cual permite que el usuario pueda actualizar la información del mismo.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07</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Media</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aphicFrame>
        <p:nvGraphicFramePr>
          <p:cNvPr id="346" name="Google Shape;346;p30"/>
          <p:cNvGraphicFramePr/>
          <p:nvPr/>
        </p:nvGraphicFramePr>
        <p:xfrm>
          <a:off x="1200375" y="1137363"/>
          <a:ext cx="3000000" cy="3000000"/>
        </p:xfrm>
        <a:graphic>
          <a:graphicData uri="http://schemas.openxmlformats.org/drawingml/2006/table">
            <a:tbl>
              <a:tblPr>
                <a:noFill/>
                <a:tableStyleId>{2E419E50-4DF6-431D-9188-33AABD4C333B}</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RF 0</a:t>
                      </a:r>
                      <a:r>
                        <a:rPr lang="es">
                          <a:solidFill>
                            <a:srgbClr val="FFFFFF"/>
                          </a:solidFill>
                          <a:latin typeface="Times New Roman"/>
                          <a:ea typeface="Times New Roman"/>
                          <a:cs typeface="Times New Roman"/>
                          <a:sym typeface="Times New Roman"/>
                        </a:rPr>
                        <a:t>9</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Notificar</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Permitirá notificar cualquier cambio o información nueva de la institución.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notificará a los usuarios sobre cualquier cambio o ajuste que se presente </a:t>
                      </a:r>
                      <a:r>
                        <a:rPr lang="es">
                          <a:solidFill>
                            <a:srgbClr val="FFFFFF"/>
                          </a:solidFill>
                          <a:latin typeface="Times New Roman"/>
                          <a:ea typeface="Times New Roman"/>
                          <a:cs typeface="Times New Roman"/>
                          <a:sym typeface="Times New Roman"/>
                        </a:rPr>
                        <a:t>y realice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1381" marR="0" rtl="0" algn="l">
                        <a:lnSpc>
                          <a:spcPct val="100000"/>
                        </a:lnSpc>
                        <a:spcBef>
                          <a:spcPts val="0"/>
                        </a:spcBef>
                        <a:spcAft>
                          <a:spcPts val="0"/>
                        </a:spcAft>
                        <a:buClr>
                          <a:srgbClr val="000000"/>
                        </a:buClr>
                        <a:buSzPts val="1400"/>
                        <a:buFont typeface="Arial"/>
                        <a:buNone/>
                      </a:pPr>
                      <a:r>
                        <a:rPr b="1" lang="es">
                          <a:solidFill>
                            <a:srgbClr val="FFFFFF"/>
                          </a:solidFill>
                          <a:latin typeface="Times New Roman"/>
                          <a:ea typeface="Times New Roman"/>
                          <a:cs typeface="Times New Roman"/>
                          <a:sym typeface="Times New Roman"/>
                        </a:rPr>
                        <a:t>RNF</a:t>
                      </a:r>
                      <a:endParaRPr b="1"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rtl="0" algn="l">
                        <a:spcBef>
                          <a:spcPts val="0"/>
                        </a:spcBef>
                        <a:spcAft>
                          <a:spcPts val="0"/>
                        </a:spcAft>
                        <a:buClr>
                          <a:srgbClr val="000000"/>
                        </a:buClr>
                        <a:buSzPts val="1400"/>
                        <a:buFont typeface="Arial"/>
                        <a:buNone/>
                      </a:pPr>
                      <a:r>
                        <a:rPr b="1" lang="es">
                          <a:solidFill>
                            <a:schemeClr val="lt1"/>
                          </a:solidFill>
                          <a:latin typeface="Times New Roman"/>
                          <a:ea typeface="Times New Roman"/>
                          <a:cs typeface="Times New Roman"/>
                          <a:sym typeface="Times New Roman"/>
                        </a:rPr>
                        <a:t>Prioridad de  </a:t>
                      </a:r>
                      <a:endParaRPr b="1">
                        <a:solidFill>
                          <a:schemeClr val="lt1"/>
                        </a:solidFill>
                        <a:latin typeface="Times New Roman"/>
                        <a:ea typeface="Times New Roman"/>
                        <a:cs typeface="Times New Roman"/>
                        <a:sym typeface="Times New Roman"/>
                      </a:endParaRPr>
                    </a:p>
                    <a:p>
                      <a:pPr indent="0" lvl="0" marL="81381" rtl="0" algn="l">
                        <a:spcBef>
                          <a:spcPts val="0"/>
                        </a:spcBef>
                        <a:spcAft>
                          <a:spcPts val="0"/>
                        </a:spcAft>
                        <a:buClr>
                          <a:srgbClr val="000000"/>
                        </a:buClr>
                        <a:buSzPts val="1400"/>
                        <a:buFont typeface="Arial"/>
                        <a:buNone/>
                      </a:pPr>
                      <a:r>
                        <a:rPr b="1" lang="es">
                          <a:solidFill>
                            <a:schemeClr val="lt1"/>
                          </a:solidFill>
                          <a:latin typeface="Times New Roman"/>
                          <a:ea typeface="Times New Roman"/>
                          <a:cs typeface="Times New Roman"/>
                          <a:sym typeface="Times New Roman"/>
                        </a:rPr>
                        <a:t>requerimiento:</a:t>
                      </a:r>
                      <a:endParaRPr b="1">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Medio</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aphicFrame>
        <p:nvGraphicFramePr>
          <p:cNvPr id="351" name="Google Shape;351;p32"/>
          <p:cNvGraphicFramePr/>
          <p:nvPr/>
        </p:nvGraphicFramePr>
        <p:xfrm>
          <a:off x="1168375" y="1092550"/>
          <a:ext cx="3000000" cy="3000000"/>
        </p:xfrm>
        <a:graphic>
          <a:graphicData uri="http://schemas.openxmlformats.org/drawingml/2006/table">
            <a:tbl>
              <a:tblPr>
                <a:noFill/>
                <a:tableStyleId>{2E419E50-4DF6-431D-9188-33AABD4C333B}</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RF1</a:t>
                      </a:r>
                      <a:r>
                        <a:rPr lang="es">
                          <a:solidFill>
                            <a:srgbClr val="FFFFFF"/>
                          </a:solidFill>
                          <a:latin typeface="Times New Roman"/>
                          <a:ea typeface="Times New Roman"/>
                          <a:cs typeface="Times New Roman"/>
                          <a:sym typeface="Times New Roman"/>
                        </a:rPr>
                        <a:t>0</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Informar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notifica y </a:t>
                      </a:r>
                      <a:r>
                        <a:rPr lang="es">
                          <a:solidFill>
                            <a:srgbClr val="FFFFFF"/>
                          </a:solidFill>
                          <a:latin typeface="Times New Roman"/>
                          <a:ea typeface="Times New Roman"/>
                          <a:cs typeface="Times New Roman"/>
                          <a:sym typeface="Times New Roman"/>
                        </a:rPr>
                        <a:t>específica</a:t>
                      </a:r>
                      <a:r>
                        <a:rPr lang="es">
                          <a:solidFill>
                            <a:srgbClr val="FFFFFF"/>
                          </a:solidFill>
                          <a:latin typeface="Times New Roman"/>
                          <a:ea typeface="Times New Roman"/>
                          <a:cs typeface="Times New Roman"/>
                          <a:sym typeface="Times New Roman"/>
                        </a:rPr>
                        <a:t>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El sistema notifica de manera </a:t>
                      </a:r>
                      <a:r>
                        <a:rPr lang="es">
                          <a:solidFill>
                            <a:schemeClr val="lt1"/>
                          </a:solidFill>
                          <a:latin typeface="Times New Roman"/>
                          <a:ea typeface="Times New Roman"/>
                          <a:cs typeface="Times New Roman"/>
                          <a:sym typeface="Times New Roman"/>
                        </a:rPr>
                        <a:t>específica</a:t>
                      </a:r>
                      <a:r>
                        <a:rPr lang="es">
                          <a:solidFill>
                            <a:schemeClr val="lt1"/>
                          </a:solidFill>
                          <a:latin typeface="Times New Roman"/>
                          <a:ea typeface="Times New Roman"/>
                          <a:cs typeface="Times New Roman"/>
                          <a:sym typeface="Times New Roman"/>
                        </a:rPr>
                        <a:t> las </a:t>
                      </a:r>
                      <a:r>
                        <a:rPr lang="es">
                          <a:solidFill>
                            <a:schemeClr val="lt1"/>
                          </a:solidFill>
                          <a:latin typeface="Times New Roman"/>
                          <a:ea typeface="Times New Roman"/>
                          <a:cs typeface="Times New Roman"/>
                          <a:sym typeface="Times New Roman"/>
                        </a:rPr>
                        <a:t>anomalías</a:t>
                      </a:r>
                      <a:r>
                        <a:rPr lang="es">
                          <a:solidFill>
                            <a:schemeClr val="lt1"/>
                          </a:solidFill>
                          <a:latin typeface="Times New Roman"/>
                          <a:ea typeface="Times New Roman"/>
                          <a:cs typeface="Times New Roman"/>
                          <a:sym typeface="Times New Roman"/>
                        </a:rPr>
                        <a:t> e irregularidades que </a:t>
                      </a:r>
                      <a:r>
                        <a:rPr lang="es">
                          <a:solidFill>
                            <a:schemeClr val="lt1"/>
                          </a:solidFill>
                          <a:latin typeface="Times New Roman"/>
                          <a:ea typeface="Times New Roman"/>
                          <a:cs typeface="Times New Roman"/>
                          <a:sym typeface="Times New Roman"/>
                        </a:rPr>
                        <a:t>recolecta</a:t>
                      </a:r>
                      <a:r>
                        <a:rPr lang="es">
                          <a:solidFill>
                            <a:schemeClr val="lt1"/>
                          </a:solidFill>
                          <a:latin typeface="Times New Roman"/>
                          <a:ea typeface="Times New Roman"/>
                          <a:cs typeface="Times New Roman"/>
                          <a:sym typeface="Times New Roman"/>
                        </a:rPr>
                        <a:t> el sistema de </a:t>
                      </a:r>
                      <a:r>
                        <a:rPr lang="es">
                          <a:solidFill>
                            <a:schemeClr val="lt1"/>
                          </a:solidFill>
                          <a:latin typeface="Times New Roman"/>
                          <a:ea typeface="Times New Roman"/>
                          <a:cs typeface="Times New Roman"/>
                          <a:sym typeface="Times New Roman"/>
                        </a:rPr>
                        <a:t>reconocimiento</a:t>
                      </a:r>
                      <a:r>
                        <a:rPr lang="es">
                          <a:solidFill>
                            <a:schemeClr val="lt1"/>
                          </a:solidFill>
                          <a:latin typeface="Times New Roman"/>
                          <a:ea typeface="Times New Roman"/>
                          <a:cs typeface="Times New Roman"/>
                          <a:sym typeface="Times New Roman"/>
                        </a:rPr>
                        <a:t> facial para lo que respecta al personal de la </a:t>
                      </a:r>
                      <a:r>
                        <a:rPr lang="es">
                          <a:solidFill>
                            <a:schemeClr val="lt1"/>
                          </a:solidFill>
                          <a:latin typeface="Times New Roman"/>
                          <a:ea typeface="Times New Roman"/>
                          <a:cs typeface="Times New Roman"/>
                          <a:sym typeface="Times New Roman"/>
                        </a:rPr>
                        <a:t>institución</a:t>
                      </a:r>
                      <a:r>
                        <a:rPr lang="es">
                          <a:solidFill>
                            <a:schemeClr val="lt1"/>
                          </a:solidFill>
                          <a:latin typeface="Times New Roman"/>
                          <a:ea typeface="Times New Roman"/>
                          <a:cs typeface="Times New Roman"/>
                          <a:sym typeface="Times New Roman"/>
                        </a:rPr>
                        <a:t> o uniforme </a:t>
                      </a:r>
                      <a:r>
                        <a:rPr lang="es">
                          <a:solidFill>
                            <a:schemeClr val="lt1"/>
                          </a:solidFill>
                          <a:latin typeface="Times New Roman"/>
                          <a:ea typeface="Times New Roman"/>
                          <a:cs typeface="Times New Roman"/>
                          <a:sym typeface="Times New Roman"/>
                        </a:rPr>
                        <a:t>según</a:t>
                      </a:r>
                      <a:r>
                        <a:rPr lang="es">
                          <a:solidFill>
                            <a:schemeClr val="lt1"/>
                          </a:solidFill>
                          <a:latin typeface="Times New Roman"/>
                          <a:ea typeface="Times New Roman"/>
                          <a:cs typeface="Times New Roman"/>
                          <a:sym typeface="Times New Roman"/>
                        </a:rPr>
                        <a:t> el manual de convivencia.</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02</a:t>
                      </a:r>
                      <a:endParaRPr>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Alto</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aphicFrame>
        <p:nvGraphicFramePr>
          <p:cNvPr id="356" name="Google Shape;356;p36"/>
          <p:cNvGraphicFramePr/>
          <p:nvPr/>
        </p:nvGraphicFramePr>
        <p:xfrm>
          <a:off x="1168375" y="1092550"/>
          <a:ext cx="3000000" cy="3000000"/>
        </p:xfrm>
        <a:graphic>
          <a:graphicData uri="http://schemas.openxmlformats.org/drawingml/2006/table">
            <a:tbl>
              <a:tblPr>
                <a:noFill/>
                <a:tableStyleId>{2E419E50-4DF6-431D-9188-33AABD4C333B}</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RF 1</a:t>
                      </a:r>
                      <a:r>
                        <a:rPr lang="es">
                          <a:solidFill>
                            <a:srgbClr val="FFFFFF"/>
                          </a:solidFill>
                          <a:latin typeface="Times New Roman"/>
                          <a:ea typeface="Times New Roman"/>
                          <a:cs typeface="Times New Roman"/>
                          <a:sym typeface="Times New Roman"/>
                        </a:rPr>
                        <a:t>1</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Descargar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Descarga al archivo local un estracto de información seleccionada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permitirá descargar un documento word con información seleccionada en caso de que se requiera como evidencia o soporte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
                          <a:solidFill>
                            <a:srgbClr val="FFFFFF"/>
                          </a:solidFill>
                          <a:latin typeface="Times New Roman"/>
                          <a:ea typeface="Times New Roman"/>
                          <a:cs typeface="Times New Roman"/>
                          <a:sym typeface="Times New Roman"/>
                        </a:rPr>
                        <a:t>RNF 09</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Alto</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aphicFrame>
        <p:nvGraphicFramePr>
          <p:cNvPr id="361" name="Google Shape;361;gc4ae8fa473_2_8"/>
          <p:cNvGraphicFramePr/>
          <p:nvPr/>
        </p:nvGraphicFramePr>
        <p:xfrm>
          <a:off x="1168375" y="1092550"/>
          <a:ext cx="3000000" cy="3000000"/>
        </p:xfrm>
        <a:graphic>
          <a:graphicData uri="http://schemas.openxmlformats.org/drawingml/2006/table">
            <a:tbl>
              <a:tblPr>
                <a:noFill/>
                <a:tableStyleId>{2E419E50-4DF6-431D-9188-33AABD4C333B}</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RF 1</a:t>
                      </a:r>
                      <a:r>
                        <a:rPr lang="es">
                          <a:solidFill>
                            <a:srgbClr val="FFFFFF"/>
                          </a:solidFill>
                          <a:latin typeface="Times New Roman"/>
                          <a:ea typeface="Times New Roman"/>
                          <a:cs typeface="Times New Roman"/>
                          <a:sym typeface="Times New Roman"/>
                        </a:rPr>
                        <a:t>2</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Registrar jornadas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ingresa , registra y clasifica los usuario o personas </a:t>
                      </a:r>
                      <a:r>
                        <a:rPr lang="es">
                          <a:solidFill>
                            <a:srgbClr val="FFFFFF"/>
                          </a:solidFill>
                          <a:latin typeface="Times New Roman"/>
                          <a:ea typeface="Times New Roman"/>
                          <a:cs typeface="Times New Roman"/>
                          <a:sym typeface="Times New Roman"/>
                        </a:rPr>
                        <a:t>pertenecientes</a:t>
                      </a:r>
                      <a:r>
                        <a:rPr lang="es">
                          <a:solidFill>
                            <a:srgbClr val="FFFFFF"/>
                          </a:solidFill>
                          <a:latin typeface="Times New Roman"/>
                          <a:ea typeface="Times New Roman"/>
                          <a:cs typeface="Times New Roman"/>
                          <a:sym typeface="Times New Roman"/>
                        </a:rPr>
                        <a:t> a cada jornada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El sistema </a:t>
                      </a:r>
                      <a:r>
                        <a:rPr lang="es">
                          <a:solidFill>
                            <a:srgbClr val="FFFFFF"/>
                          </a:solidFill>
                          <a:latin typeface="Times New Roman"/>
                          <a:ea typeface="Times New Roman"/>
                          <a:cs typeface="Times New Roman"/>
                          <a:sym typeface="Times New Roman"/>
                        </a:rPr>
                        <a:t>permitirá</a:t>
                      </a:r>
                      <a:r>
                        <a:rPr lang="es">
                          <a:solidFill>
                            <a:srgbClr val="FFFFFF"/>
                          </a:solidFill>
                          <a:latin typeface="Times New Roman"/>
                          <a:ea typeface="Times New Roman"/>
                          <a:cs typeface="Times New Roman"/>
                          <a:sym typeface="Times New Roman"/>
                        </a:rPr>
                        <a:t> clasificar la </a:t>
                      </a:r>
                      <a:r>
                        <a:rPr lang="es">
                          <a:solidFill>
                            <a:srgbClr val="FFFFFF"/>
                          </a:solidFill>
                          <a:latin typeface="Times New Roman"/>
                          <a:ea typeface="Times New Roman"/>
                          <a:cs typeface="Times New Roman"/>
                          <a:sym typeface="Times New Roman"/>
                        </a:rPr>
                        <a:t>información</a:t>
                      </a:r>
                      <a:r>
                        <a:rPr lang="es">
                          <a:solidFill>
                            <a:srgbClr val="FFFFFF"/>
                          </a:solidFill>
                          <a:latin typeface="Times New Roman"/>
                          <a:ea typeface="Times New Roman"/>
                          <a:cs typeface="Times New Roman"/>
                          <a:sym typeface="Times New Roman"/>
                        </a:rPr>
                        <a:t> de sus datos en jornadas de tal forma cada jornada trabajara de manera independiente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
                          <a:solidFill>
                            <a:srgbClr val="FFFFFF"/>
                          </a:solidFill>
                          <a:latin typeface="Times New Roman"/>
                          <a:ea typeface="Times New Roman"/>
                          <a:cs typeface="Times New Roman"/>
                          <a:sym typeface="Times New Roman"/>
                        </a:rPr>
                        <a:t>RNF 06</a:t>
                      </a:r>
                      <a:endParaRPr>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Alto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aphicFrame>
        <p:nvGraphicFramePr>
          <p:cNvPr id="366" name="Google Shape;366;gc4ae8fa473_4_0"/>
          <p:cNvGraphicFramePr/>
          <p:nvPr/>
        </p:nvGraphicFramePr>
        <p:xfrm>
          <a:off x="1201500" y="824838"/>
          <a:ext cx="3000000" cy="3000000"/>
        </p:xfrm>
        <a:graphic>
          <a:graphicData uri="http://schemas.openxmlformats.org/drawingml/2006/table">
            <a:tbl>
              <a:tblPr>
                <a:noFill/>
                <a:tableStyleId>{2E419E50-4DF6-431D-9188-33AABD4C333B}</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RF 1</a:t>
                      </a:r>
                      <a:r>
                        <a:rPr lang="es">
                          <a:solidFill>
                            <a:srgbClr val="FFFFFF"/>
                          </a:solidFill>
                          <a:latin typeface="Times New Roman"/>
                          <a:ea typeface="Times New Roman"/>
                          <a:cs typeface="Times New Roman"/>
                          <a:sym typeface="Times New Roman"/>
                        </a:rPr>
                        <a:t>3</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Sincronizar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EL sistema se enlaza </a:t>
                      </a:r>
                      <a:r>
                        <a:rPr lang="es">
                          <a:solidFill>
                            <a:srgbClr val="FFFFFF"/>
                          </a:solidFill>
                          <a:latin typeface="Times New Roman"/>
                          <a:ea typeface="Times New Roman"/>
                          <a:cs typeface="Times New Roman"/>
                          <a:sym typeface="Times New Roman"/>
                        </a:rPr>
                        <a:t>entre sí</a:t>
                      </a:r>
                      <a:r>
                        <a:rPr lang="es">
                          <a:solidFill>
                            <a:srgbClr val="FFFFFF"/>
                          </a:solidFill>
                          <a:latin typeface="Times New Roman"/>
                          <a:ea typeface="Times New Roman"/>
                          <a:cs typeface="Times New Roman"/>
                          <a:sym typeface="Times New Roman"/>
                        </a:rPr>
                        <a:t> en las dos herramientas implementadas (registradora y </a:t>
                      </a:r>
                      <a:r>
                        <a:rPr lang="es">
                          <a:solidFill>
                            <a:srgbClr val="FFFFFF"/>
                          </a:solidFill>
                          <a:latin typeface="Times New Roman"/>
                          <a:ea typeface="Times New Roman"/>
                          <a:cs typeface="Times New Roman"/>
                          <a:sym typeface="Times New Roman"/>
                        </a:rPr>
                        <a:t>cámara</a:t>
                      </a:r>
                      <a:r>
                        <a:rPr lang="es">
                          <a:solidFill>
                            <a:srgbClr val="FFFFFF"/>
                          </a:solidFill>
                          <a:latin typeface="Times New Roman"/>
                          <a:ea typeface="Times New Roman"/>
                          <a:cs typeface="Times New Roman"/>
                          <a:sym typeface="Times New Roman"/>
                        </a:rPr>
                        <a:t> de RF)</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El sistema de la registradora </a:t>
                      </a:r>
                      <a:r>
                        <a:rPr lang="es">
                          <a:solidFill>
                            <a:srgbClr val="FFFFFF"/>
                          </a:solidFill>
                          <a:latin typeface="Times New Roman"/>
                          <a:ea typeface="Times New Roman"/>
                          <a:cs typeface="Times New Roman"/>
                          <a:sym typeface="Times New Roman"/>
                        </a:rPr>
                        <a:t>deberá</a:t>
                      </a:r>
                      <a:r>
                        <a:rPr lang="es">
                          <a:solidFill>
                            <a:srgbClr val="FFFFFF"/>
                          </a:solidFill>
                          <a:latin typeface="Times New Roman"/>
                          <a:ea typeface="Times New Roman"/>
                          <a:cs typeface="Times New Roman"/>
                          <a:sym typeface="Times New Roman"/>
                        </a:rPr>
                        <a:t> estar </a:t>
                      </a:r>
                      <a:r>
                        <a:rPr lang="es">
                          <a:solidFill>
                            <a:srgbClr val="FFFFFF"/>
                          </a:solidFill>
                          <a:latin typeface="Times New Roman"/>
                          <a:ea typeface="Times New Roman"/>
                          <a:cs typeface="Times New Roman"/>
                          <a:sym typeface="Times New Roman"/>
                        </a:rPr>
                        <a:t>enlazado</a:t>
                      </a:r>
                      <a:r>
                        <a:rPr lang="es">
                          <a:solidFill>
                            <a:srgbClr val="FFFFFF"/>
                          </a:solidFill>
                          <a:latin typeface="Times New Roman"/>
                          <a:ea typeface="Times New Roman"/>
                          <a:cs typeface="Times New Roman"/>
                          <a:sym typeface="Times New Roman"/>
                        </a:rPr>
                        <a:t> y sincronizado con la </a:t>
                      </a:r>
                      <a:r>
                        <a:rPr lang="es">
                          <a:solidFill>
                            <a:srgbClr val="FFFFFF"/>
                          </a:solidFill>
                          <a:latin typeface="Times New Roman"/>
                          <a:ea typeface="Times New Roman"/>
                          <a:cs typeface="Times New Roman"/>
                          <a:sym typeface="Times New Roman"/>
                        </a:rPr>
                        <a:t>cámara</a:t>
                      </a:r>
                      <a:r>
                        <a:rPr lang="es">
                          <a:solidFill>
                            <a:srgbClr val="FFFFFF"/>
                          </a:solidFill>
                          <a:latin typeface="Times New Roman"/>
                          <a:ea typeface="Times New Roman"/>
                          <a:cs typeface="Times New Roman"/>
                          <a:sym typeface="Times New Roman"/>
                        </a:rPr>
                        <a:t> de reconocimiento facial de tal forma </a:t>
                      </a:r>
                      <a:r>
                        <a:rPr lang="es">
                          <a:solidFill>
                            <a:srgbClr val="FFFFFF"/>
                          </a:solidFill>
                          <a:latin typeface="Times New Roman"/>
                          <a:ea typeface="Times New Roman"/>
                          <a:cs typeface="Times New Roman"/>
                          <a:sym typeface="Times New Roman"/>
                        </a:rPr>
                        <a:t>podrá</a:t>
                      </a:r>
                      <a:r>
                        <a:rPr lang="es">
                          <a:solidFill>
                            <a:srgbClr val="FFFFFF"/>
                          </a:solidFill>
                          <a:latin typeface="Times New Roman"/>
                          <a:ea typeface="Times New Roman"/>
                          <a:cs typeface="Times New Roman"/>
                          <a:sym typeface="Times New Roman"/>
                        </a:rPr>
                        <a:t> el sistema registrar el ingreso del individuo sino a su vez verificar el uso correcto del uniforme esto en el caso de los estudiantes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Alto</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aphicFrame>
        <p:nvGraphicFramePr>
          <p:cNvPr id="371" name="Google Shape;371;gc4ae8fa473_2_18"/>
          <p:cNvGraphicFramePr/>
          <p:nvPr/>
        </p:nvGraphicFramePr>
        <p:xfrm>
          <a:off x="1168375" y="1092550"/>
          <a:ext cx="3000000" cy="3000000"/>
        </p:xfrm>
        <a:graphic>
          <a:graphicData uri="http://schemas.openxmlformats.org/drawingml/2006/table">
            <a:tbl>
              <a:tblPr>
                <a:noFill/>
                <a:tableStyleId>{2E419E50-4DF6-431D-9188-33AABD4C333B}</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RF 1</a:t>
                      </a:r>
                      <a:r>
                        <a:rPr lang="es">
                          <a:solidFill>
                            <a:srgbClr val="FFFFFF"/>
                          </a:solidFill>
                          <a:latin typeface="Times New Roman"/>
                          <a:ea typeface="Times New Roman"/>
                          <a:cs typeface="Times New Roman"/>
                          <a:sym typeface="Times New Roman"/>
                        </a:rPr>
                        <a:t>4</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Reiniciar sistema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guarda la información diaria y reinicia el sistema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El sistema </a:t>
                      </a:r>
                      <a:r>
                        <a:rPr lang="es">
                          <a:solidFill>
                            <a:srgbClr val="FFFFFF"/>
                          </a:solidFill>
                          <a:latin typeface="Times New Roman"/>
                          <a:ea typeface="Times New Roman"/>
                          <a:cs typeface="Times New Roman"/>
                          <a:sym typeface="Times New Roman"/>
                        </a:rPr>
                        <a:t>almacenará</a:t>
                      </a:r>
                      <a:r>
                        <a:rPr lang="es">
                          <a:solidFill>
                            <a:srgbClr val="FFFFFF"/>
                          </a:solidFill>
                          <a:latin typeface="Times New Roman"/>
                          <a:ea typeface="Times New Roman"/>
                          <a:cs typeface="Times New Roman"/>
                          <a:sym typeface="Times New Roman"/>
                        </a:rPr>
                        <a:t> al finalizar el </a:t>
                      </a:r>
                      <a:r>
                        <a:rPr lang="es">
                          <a:solidFill>
                            <a:srgbClr val="FFFFFF"/>
                          </a:solidFill>
                          <a:latin typeface="Times New Roman"/>
                          <a:ea typeface="Times New Roman"/>
                          <a:cs typeface="Times New Roman"/>
                          <a:sym typeface="Times New Roman"/>
                        </a:rPr>
                        <a:t>día</a:t>
                      </a:r>
                      <a:r>
                        <a:rPr lang="es">
                          <a:solidFill>
                            <a:srgbClr val="FFFFFF"/>
                          </a:solidFill>
                          <a:latin typeface="Times New Roman"/>
                          <a:ea typeface="Times New Roman"/>
                          <a:cs typeface="Times New Roman"/>
                          <a:sym typeface="Times New Roman"/>
                        </a:rPr>
                        <a:t> escolar la </a:t>
                      </a:r>
                      <a:r>
                        <a:rPr lang="es">
                          <a:solidFill>
                            <a:srgbClr val="FFFFFF"/>
                          </a:solidFill>
                          <a:latin typeface="Times New Roman"/>
                          <a:ea typeface="Times New Roman"/>
                          <a:cs typeface="Times New Roman"/>
                          <a:sym typeface="Times New Roman"/>
                        </a:rPr>
                        <a:t>información</a:t>
                      </a:r>
                      <a:r>
                        <a:rPr lang="es">
                          <a:solidFill>
                            <a:srgbClr val="FFFFFF"/>
                          </a:solidFill>
                          <a:latin typeface="Times New Roman"/>
                          <a:ea typeface="Times New Roman"/>
                          <a:cs typeface="Times New Roman"/>
                          <a:sym typeface="Times New Roman"/>
                        </a:rPr>
                        <a:t> </a:t>
                      </a:r>
                      <a:r>
                        <a:rPr lang="es">
                          <a:solidFill>
                            <a:srgbClr val="FFFFFF"/>
                          </a:solidFill>
                          <a:latin typeface="Times New Roman"/>
                          <a:ea typeface="Times New Roman"/>
                          <a:cs typeface="Times New Roman"/>
                          <a:sym typeface="Times New Roman"/>
                        </a:rPr>
                        <a:t>obtenida</a:t>
                      </a:r>
                      <a:r>
                        <a:rPr lang="es">
                          <a:solidFill>
                            <a:srgbClr val="FFFFFF"/>
                          </a:solidFill>
                          <a:latin typeface="Times New Roman"/>
                          <a:ea typeface="Times New Roman"/>
                          <a:cs typeface="Times New Roman"/>
                          <a:sym typeface="Times New Roman"/>
                        </a:rPr>
                        <a:t> en una variable denominada con la Fecha En tiempo real, con el fin de estar </a:t>
                      </a:r>
                      <a:r>
                        <a:rPr lang="es">
                          <a:solidFill>
                            <a:srgbClr val="FFFFFF"/>
                          </a:solidFill>
                          <a:latin typeface="Times New Roman"/>
                          <a:ea typeface="Times New Roman"/>
                          <a:cs typeface="Times New Roman"/>
                          <a:sym typeface="Times New Roman"/>
                        </a:rPr>
                        <a:t>limpia</a:t>
                      </a:r>
                      <a:r>
                        <a:rPr lang="es">
                          <a:solidFill>
                            <a:srgbClr val="FFFFFF"/>
                          </a:solidFill>
                          <a:latin typeface="Times New Roman"/>
                          <a:ea typeface="Times New Roman"/>
                          <a:cs typeface="Times New Roman"/>
                          <a:sym typeface="Times New Roman"/>
                        </a:rPr>
                        <a:t> y </a:t>
                      </a:r>
                      <a:r>
                        <a:rPr lang="es">
                          <a:solidFill>
                            <a:srgbClr val="FFFFFF"/>
                          </a:solidFill>
                          <a:latin typeface="Times New Roman"/>
                          <a:ea typeface="Times New Roman"/>
                          <a:cs typeface="Times New Roman"/>
                          <a:sym typeface="Times New Roman"/>
                        </a:rPr>
                        <a:t>vacía</a:t>
                      </a:r>
                      <a:r>
                        <a:rPr lang="es">
                          <a:solidFill>
                            <a:srgbClr val="FFFFFF"/>
                          </a:solidFill>
                          <a:latin typeface="Times New Roman"/>
                          <a:ea typeface="Times New Roman"/>
                          <a:cs typeface="Times New Roman"/>
                          <a:sym typeface="Times New Roman"/>
                        </a:rPr>
                        <a:t> para el dia siguiente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
                          <a:solidFill>
                            <a:srgbClr val="FFFFFF"/>
                          </a:solidFill>
                          <a:latin typeface="Times New Roman"/>
                          <a:ea typeface="Times New Roman"/>
                          <a:cs typeface="Times New Roman"/>
                          <a:sym typeface="Times New Roman"/>
                        </a:rPr>
                        <a:t>RNF 02</a:t>
                      </a:r>
                      <a:endParaRPr>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Alto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aphicFrame>
        <p:nvGraphicFramePr>
          <p:cNvPr id="376" name="Google Shape;376;p26"/>
          <p:cNvGraphicFramePr/>
          <p:nvPr/>
        </p:nvGraphicFramePr>
        <p:xfrm>
          <a:off x="1200375" y="987800"/>
          <a:ext cx="3000000" cy="3000000"/>
        </p:xfrm>
        <a:graphic>
          <a:graphicData uri="http://schemas.openxmlformats.org/drawingml/2006/table">
            <a:tbl>
              <a:tblPr>
                <a:noFill/>
                <a:tableStyleId>{2E419E50-4DF6-431D-9188-33AABD4C333B}</a:tableStyleId>
              </a:tblPr>
              <a:tblGrid>
                <a:gridCol w="2200275"/>
                <a:gridCol w="5038725"/>
              </a:tblGrid>
              <a:tr h="63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a:t>
                      </a:r>
                      <a:r>
                        <a:rPr lang="es">
                          <a:solidFill>
                            <a:schemeClr val="lt1"/>
                          </a:solidFill>
                          <a:latin typeface="Times New Roman"/>
                          <a:ea typeface="Times New Roman"/>
                          <a:cs typeface="Times New Roman"/>
                          <a:sym typeface="Times New Roman"/>
                        </a:rPr>
                        <a:t>F 15</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Ordenar data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Organización - clasificación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organizara la información de forma alfabética y clasificará los datos en variables denominadas (estudiantes, docentes, vigilancia, servicios generales, visitantes).</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06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media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bl>
          </a:graphicData>
        </a:graphic>
      </p:graphicFrame>
      <p:sp>
        <p:nvSpPr>
          <p:cNvPr id="377" name="Google Shape;377;p26"/>
          <p:cNvSpPr txBox="1"/>
          <p:nvPr/>
        </p:nvSpPr>
        <p:spPr>
          <a:xfrm>
            <a:off x="5486400" y="904875"/>
            <a:ext cx="5486400" cy="64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ctrTitle"/>
          </p:nvPr>
        </p:nvSpPr>
        <p:spPr>
          <a:xfrm>
            <a:off x="3145300" y="301550"/>
            <a:ext cx="5187300" cy="9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s" sz="3000"/>
              <a:t>     </a:t>
            </a:r>
            <a:r>
              <a:rPr lang="es" sz="3000">
                <a:latin typeface="Times New Roman"/>
                <a:ea typeface="Times New Roman"/>
                <a:cs typeface="Times New Roman"/>
                <a:sym typeface="Times New Roman"/>
              </a:rPr>
              <a:t> </a:t>
            </a:r>
            <a:r>
              <a:rPr b="1" lang="es" sz="3000">
                <a:latin typeface="Times New Roman"/>
                <a:ea typeface="Times New Roman"/>
                <a:cs typeface="Times New Roman"/>
                <a:sym typeface="Times New Roman"/>
              </a:rPr>
              <a:t>PLANTEAMIENTO</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SzPts val="4000"/>
              <a:buNone/>
            </a:pPr>
            <a:r>
              <a:rPr b="1" lang="es" sz="3000">
                <a:latin typeface="Times New Roman"/>
                <a:ea typeface="Times New Roman"/>
                <a:cs typeface="Times New Roman"/>
                <a:sym typeface="Times New Roman"/>
              </a:rPr>
              <a:t>      DEL PROBLEMA</a:t>
            </a:r>
            <a:r>
              <a:rPr lang="e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
        <p:nvSpPr>
          <p:cNvPr id="162" name="Google Shape;162;p4"/>
          <p:cNvSpPr txBox="1"/>
          <p:nvPr>
            <p:ph idx="1" type="subTitle"/>
          </p:nvPr>
        </p:nvSpPr>
        <p:spPr>
          <a:xfrm>
            <a:off x="3598200" y="1365475"/>
            <a:ext cx="5432100" cy="3197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s" sz="1800">
                <a:solidFill>
                  <a:srgbClr val="FFFFFF"/>
                </a:solidFill>
                <a:latin typeface="Times New Roman"/>
                <a:ea typeface="Times New Roman"/>
                <a:cs typeface="Times New Roman"/>
                <a:sym typeface="Times New Roman"/>
              </a:rPr>
              <a:t>Este proyecto está dirigido a la IED Juana Escobar institución   pública la cual cuenta con dos accesos en cada una de sus sedes, se encuentra dividida en 3 sedes las cuales están conformadas por sede A (Localidad san Rafael) cusa de 5°a 11°, sede B (Barrio libertadores) pre jardín a 2°, sede C (Barrio Canadá) de 3° a 4°. En las cuales el acceso para las dos jornadas es supervisado por el vigilante y un docente diferente cada día, el   cual es seleccionado de manera aleatoriamente en el transcurso   del paso de los días escolares. </a:t>
            </a:r>
            <a:endParaRPr sz="18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sz="1800">
              <a:solidFill>
                <a:srgbClr val="FFFFFF"/>
              </a:solidFill>
              <a:latin typeface="Times New Roman"/>
              <a:ea typeface="Times New Roman"/>
              <a:cs typeface="Times New Roman"/>
              <a:sym typeface="Times New Roman"/>
            </a:endParaRPr>
          </a:p>
        </p:txBody>
      </p:sp>
      <p:sp>
        <p:nvSpPr>
          <p:cNvPr id="163" name="Google Shape;163;p4"/>
          <p:cNvSpPr txBox="1"/>
          <p:nvPr/>
        </p:nvSpPr>
        <p:spPr>
          <a:xfrm>
            <a:off x="517450" y="4650900"/>
            <a:ext cx="2491200" cy="492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rgbClr val="000000"/>
              </a:buClr>
              <a:buSzPts val="1300"/>
              <a:buFont typeface="Arial"/>
              <a:buNone/>
            </a:pPr>
            <a:r>
              <a:rPr b="1" i="1" lang="es" sz="1000" u="sng">
                <a:solidFill>
                  <a:schemeClr val="accent5"/>
                </a:solidFill>
                <a:latin typeface="Lato"/>
                <a:ea typeface="Lato"/>
                <a:cs typeface="Lato"/>
                <a:sym typeface="Lato"/>
                <a:hlinkClick r:id="rId3">
                  <a:extLst>
                    <a:ext uri="{A12FA001-AC4F-418D-AE19-62706E023703}">
                      <ahyp:hlinkClr val="tx"/>
                    </a:ext>
                  </a:extLst>
                </a:hlinkClick>
              </a:rPr>
              <a:t>https://images.app.goo.gl/MRzLpGoKr6Q3aevC9</a:t>
            </a:r>
            <a:r>
              <a:rPr b="1" i="1" lang="es" sz="1000">
                <a:solidFill>
                  <a:schemeClr val="lt1"/>
                </a:solidFill>
                <a:latin typeface="Lato"/>
                <a:ea typeface="Lato"/>
                <a:cs typeface="Lato"/>
                <a:sym typeface="Lato"/>
              </a:rPr>
              <a:t> </a:t>
            </a:r>
            <a:endParaRPr>
              <a:latin typeface="Lato"/>
              <a:ea typeface="Lato"/>
              <a:cs typeface="Lato"/>
              <a:sym typeface="Lato"/>
            </a:endParaRPr>
          </a:p>
        </p:txBody>
      </p:sp>
      <p:pic>
        <p:nvPicPr>
          <p:cNvPr id="164" name="Google Shape;164;p4"/>
          <p:cNvPicPr preferRelativeResize="0"/>
          <p:nvPr/>
        </p:nvPicPr>
        <p:blipFill rotWithShape="1">
          <a:blip r:embed="rId4">
            <a:alphaModFix/>
          </a:blip>
          <a:srcRect b="0" l="0" r="0" t="0"/>
          <a:stretch/>
        </p:blipFill>
        <p:spPr>
          <a:xfrm>
            <a:off x="625013" y="2446550"/>
            <a:ext cx="2276075" cy="2204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aphicFrame>
        <p:nvGraphicFramePr>
          <p:cNvPr id="382" name="Google Shape;382;p52"/>
          <p:cNvGraphicFramePr/>
          <p:nvPr/>
        </p:nvGraphicFramePr>
        <p:xfrm>
          <a:off x="1187975" y="498825"/>
          <a:ext cx="3000000" cy="3000000"/>
        </p:xfrm>
        <a:graphic>
          <a:graphicData uri="http://schemas.openxmlformats.org/drawingml/2006/table">
            <a:tbl>
              <a:tblPr>
                <a:noFill/>
                <a:tableStyleId>{2E419E50-4DF6-431D-9188-33AABD4C333B}</a:tableStyleId>
              </a:tblPr>
              <a:tblGrid>
                <a:gridCol w="1797600"/>
                <a:gridCol w="5441400"/>
              </a:tblGrid>
              <a:tr h="7754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 16</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Horarios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especificación de horas de ingresos y salidas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se regirá en base al calendario y a los horarios allí estipulados de tal forma en que creará notificaciones para los usuarios docentes en caso de aproximación de fechas o eventos es decir:</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turno de control de entrada estudiantes</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reunión </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notificaciones de modificaciones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txBox="1"/>
          <p:nvPr>
            <p:ph type="ctrTitle"/>
          </p:nvPr>
        </p:nvSpPr>
        <p:spPr>
          <a:xfrm>
            <a:off x="2421575" y="585975"/>
            <a:ext cx="6562500" cy="1578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3000">
                <a:latin typeface="Times New Roman"/>
                <a:ea typeface="Times New Roman"/>
                <a:cs typeface="Times New Roman"/>
                <a:sym typeface="Times New Roman"/>
              </a:rPr>
              <a:t>REQUERIMIENTO NO FUNCIONAL </a:t>
            </a:r>
            <a:endParaRPr sz="3000">
              <a:latin typeface="Times New Roman"/>
              <a:ea typeface="Times New Roman"/>
              <a:cs typeface="Times New Roman"/>
              <a:sym typeface="Times New Roman"/>
            </a:endParaRPr>
          </a:p>
        </p:txBody>
      </p:sp>
      <p:sp>
        <p:nvSpPr>
          <p:cNvPr id="388" name="Google Shape;388;p35"/>
          <p:cNvSpPr txBox="1"/>
          <p:nvPr/>
        </p:nvSpPr>
        <p:spPr>
          <a:xfrm>
            <a:off x="3041850" y="2164875"/>
            <a:ext cx="58467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solidFill>
                  <a:schemeClr val="lt1"/>
                </a:solidFill>
                <a:latin typeface="Times New Roman"/>
                <a:ea typeface="Times New Roman"/>
                <a:cs typeface="Times New Roman"/>
                <a:sym typeface="Times New Roman"/>
              </a:rPr>
              <a:t>Los requerimientos no funcionales tienen que ver con características que de una u otra forma puedan limitar el sistema, como por ejemplo, el rendimiento (en tiempo y espacio), interfaces de usuario, fiabilidad (robustez del sistema, disponibilidad de equipo), mantenimiento, seguridad, portabilidad, estándares, etc. </a:t>
            </a:r>
            <a:r>
              <a:rPr lang="es" sz="1500">
                <a:solidFill>
                  <a:schemeClr val="lt1"/>
                </a:solidFill>
                <a:latin typeface="Times New Roman"/>
                <a:ea typeface="Times New Roman"/>
                <a:cs typeface="Times New Roman"/>
                <a:sym typeface="Times New Roman"/>
              </a:rPr>
              <a:t>(loaiza,2017)</a:t>
            </a:r>
            <a:endParaRPr>
              <a:latin typeface="Lato"/>
              <a:ea typeface="Lato"/>
              <a:cs typeface="Lato"/>
              <a:sym typeface="Lato"/>
            </a:endParaRPr>
          </a:p>
        </p:txBody>
      </p:sp>
      <p:pic>
        <p:nvPicPr>
          <p:cNvPr id="389" name="Google Shape;389;p35"/>
          <p:cNvPicPr preferRelativeResize="0"/>
          <p:nvPr/>
        </p:nvPicPr>
        <p:blipFill>
          <a:blip r:embed="rId3">
            <a:alphaModFix/>
          </a:blip>
          <a:stretch>
            <a:fillRect/>
          </a:stretch>
        </p:blipFill>
        <p:spPr>
          <a:xfrm>
            <a:off x="244400" y="1805750"/>
            <a:ext cx="2680000" cy="1447800"/>
          </a:xfrm>
          <a:prstGeom prst="rect">
            <a:avLst/>
          </a:prstGeom>
          <a:noFill/>
          <a:ln>
            <a:noFill/>
          </a:ln>
        </p:spPr>
      </p:pic>
      <p:sp>
        <p:nvSpPr>
          <p:cNvPr id="390" name="Google Shape;390;p35"/>
          <p:cNvSpPr txBox="1"/>
          <p:nvPr/>
        </p:nvSpPr>
        <p:spPr>
          <a:xfrm>
            <a:off x="244400" y="32535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FFFFFF"/>
                </a:solidFill>
                <a:highlight>
                  <a:schemeClr val="dk1"/>
                </a:highlight>
              </a:rPr>
              <a:t>(Siqueira  G,</a:t>
            </a:r>
            <a:r>
              <a:rPr lang="es" sz="1000">
                <a:solidFill>
                  <a:srgbClr val="FFFFFF"/>
                </a:solidFill>
                <a:highlight>
                  <a:schemeClr val="dk1"/>
                </a:highlight>
              </a:rPr>
              <a:t>Vázquez</a:t>
            </a:r>
            <a:r>
              <a:rPr lang="es" sz="1000">
                <a:solidFill>
                  <a:srgbClr val="FFFFFF"/>
                </a:solidFill>
                <a:highlight>
                  <a:schemeClr val="dk1"/>
                </a:highlight>
              </a:rPr>
              <a:t> C,2015)</a:t>
            </a:r>
            <a:endParaRPr>
              <a:solidFill>
                <a:srgbClr val="FFFFFF"/>
              </a:solidFill>
              <a:highlight>
                <a:schemeClr val="dk1"/>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aphicFrame>
        <p:nvGraphicFramePr>
          <p:cNvPr id="395" name="Google Shape;395;p39"/>
          <p:cNvGraphicFramePr/>
          <p:nvPr/>
        </p:nvGraphicFramePr>
        <p:xfrm>
          <a:off x="1190975" y="1090475"/>
          <a:ext cx="3000000" cy="3000000"/>
        </p:xfrm>
        <a:graphic>
          <a:graphicData uri="http://schemas.openxmlformats.org/drawingml/2006/table">
            <a:tbl>
              <a:tblPr>
                <a:noFill/>
                <a:tableStyleId>{2E419E50-4DF6-431D-9188-33AABD4C333B}</a:tableStyleId>
              </a:tblPr>
              <a:tblGrid>
                <a:gridCol w="2133600"/>
                <a:gridCol w="5105400"/>
              </a:tblGrid>
              <a:tr h="4667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a:t>
                      </a:r>
                      <a:r>
                        <a:rPr lang="es">
                          <a:solidFill>
                            <a:srgbClr val="FFFFFF"/>
                          </a:solidFill>
                          <a:latin typeface="Times New Roman"/>
                          <a:ea typeface="Times New Roman"/>
                          <a:cs typeface="Times New Roman"/>
                          <a:sym typeface="Times New Roman"/>
                        </a:rPr>
                        <a:t>1</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481925">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Usabilidad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5143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Claridad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5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La plataforma debe estructurarse de una manera clara y sencilla para que cualquier usuario que ingrese, la pueda comprender de una manera sencilla su estructura</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 Alta</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aphicFrame>
        <p:nvGraphicFramePr>
          <p:cNvPr id="400" name="Google Shape;400;p40"/>
          <p:cNvGraphicFramePr/>
          <p:nvPr/>
        </p:nvGraphicFramePr>
        <p:xfrm>
          <a:off x="1187975" y="1137363"/>
          <a:ext cx="3000000" cy="3000000"/>
        </p:xfrm>
        <a:graphic>
          <a:graphicData uri="http://schemas.openxmlformats.org/drawingml/2006/table">
            <a:tbl>
              <a:tblPr>
                <a:noFill/>
                <a:tableStyleId>{2E419E50-4DF6-431D-9188-33AABD4C333B}</a:tableStyleId>
              </a:tblPr>
              <a:tblGrid>
                <a:gridCol w="1919825"/>
                <a:gridCol w="5319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a:t>
                      </a:r>
                      <a:r>
                        <a:rPr lang="es">
                          <a:solidFill>
                            <a:schemeClr val="lt1"/>
                          </a:solidFill>
                          <a:latin typeface="Times New Roman"/>
                          <a:ea typeface="Times New Roman"/>
                          <a:cs typeface="Times New Roman"/>
                          <a:sym typeface="Times New Roman"/>
                        </a:rPr>
                        <a:t>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Portabilidad sistema operativo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  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Adapta y modifica su interfaz</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El sistema </a:t>
                      </a:r>
                      <a:r>
                        <a:rPr lang="es">
                          <a:solidFill>
                            <a:schemeClr val="lt1"/>
                          </a:solidFill>
                          <a:latin typeface="Times New Roman"/>
                          <a:ea typeface="Times New Roman"/>
                          <a:cs typeface="Times New Roman"/>
                          <a:sym typeface="Times New Roman"/>
                        </a:rPr>
                        <a:t>estará</a:t>
                      </a:r>
                      <a:r>
                        <a:rPr lang="es">
                          <a:solidFill>
                            <a:schemeClr val="lt1"/>
                          </a:solidFill>
                          <a:latin typeface="Times New Roman"/>
                          <a:ea typeface="Times New Roman"/>
                          <a:cs typeface="Times New Roman"/>
                          <a:sym typeface="Times New Roman"/>
                        </a:rPr>
                        <a:t> </a:t>
                      </a:r>
                      <a:r>
                        <a:rPr lang="es">
                          <a:solidFill>
                            <a:schemeClr val="lt1"/>
                          </a:solidFill>
                          <a:latin typeface="Times New Roman"/>
                          <a:ea typeface="Times New Roman"/>
                          <a:cs typeface="Times New Roman"/>
                          <a:sym typeface="Times New Roman"/>
                        </a:rPr>
                        <a:t>diseñado</a:t>
                      </a:r>
                      <a:r>
                        <a:rPr lang="es">
                          <a:solidFill>
                            <a:schemeClr val="lt1"/>
                          </a:solidFill>
                          <a:latin typeface="Times New Roman"/>
                          <a:ea typeface="Times New Roman"/>
                          <a:cs typeface="Times New Roman"/>
                          <a:sym typeface="Times New Roman"/>
                        </a:rPr>
                        <a:t> para </a:t>
                      </a:r>
                      <a:r>
                        <a:rPr lang="es">
                          <a:solidFill>
                            <a:schemeClr val="lt1"/>
                          </a:solidFill>
                          <a:latin typeface="Times New Roman"/>
                          <a:ea typeface="Times New Roman"/>
                          <a:cs typeface="Times New Roman"/>
                          <a:sym typeface="Times New Roman"/>
                        </a:rPr>
                        <a:t>acoplar</a:t>
                      </a:r>
                      <a:r>
                        <a:rPr lang="es">
                          <a:solidFill>
                            <a:schemeClr val="lt1"/>
                          </a:solidFill>
                          <a:latin typeface="Times New Roman"/>
                          <a:ea typeface="Times New Roman"/>
                          <a:cs typeface="Times New Roman"/>
                          <a:sym typeface="Times New Roman"/>
                        </a:rPr>
                        <a:t> su </a:t>
                      </a:r>
                      <a:r>
                        <a:rPr lang="es">
                          <a:solidFill>
                            <a:schemeClr val="lt1"/>
                          </a:solidFill>
                          <a:latin typeface="Times New Roman"/>
                          <a:ea typeface="Times New Roman"/>
                          <a:cs typeface="Times New Roman"/>
                          <a:sym typeface="Times New Roman"/>
                        </a:rPr>
                        <a:t>interfaz</a:t>
                      </a:r>
                      <a:r>
                        <a:rPr lang="es">
                          <a:solidFill>
                            <a:schemeClr val="lt1"/>
                          </a:solidFill>
                          <a:latin typeface="Times New Roman"/>
                          <a:ea typeface="Times New Roman"/>
                          <a:cs typeface="Times New Roman"/>
                          <a:sym typeface="Times New Roman"/>
                        </a:rPr>
                        <a:t> para </a:t>
                      </a:r>
                      <a:r>
                        <a:rPr lang="es">
                          <a:solidFill>
                            <a:schemeClr val="lt1"/>
                          </a:solidFill>
                          <a:latin typeface="Times New Roman"/>
                          <a:ea typeface="Times New Roman"/>
                          <a:cs typeface="Times New Roman"/>
                          <a:sym typeface="Times New Roman"/>
                        </a:rPr>
                        <a:t>funcionar</a:t>
                      </a:r>
                      <a:r>
                        <a:rPr lang="es">
                          <a:solidFill>
                            <a:schemeClr val="lt1"/>
                          </a:solidFill>
                          <a:latin typeface="Times New Roman"/>
                          <a:ea typeface="Times New Roman"/>
                          <a:cs typeface="Times New Roman"/>
                          <a:sym typeface="Times New Roman"/>
                        </a:rPr>
                        <a:t> con cualquier sistema operativo Incluyendo Android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graphicFrame>
        <p:nvGraphicFramePr>
          <p:cNvPr id="405" name="Google Shape;405;gc4a66d07d3_3_0"/>
          <p:cNvGraphicFramePr/>
          <p:nvPr/>
        </p:nvGraphicFramePr>
        <p:xfrm>
          <a:off x="1175600" y="1137350"/>
          <a:ext cx="3000000" cy="3000000"/>
        </p:xfrm>
        <a:graphic>
          <a:graphicData uri="http://schemas.openxmlformats.org/drawingml/2006/table">
            <a:tbl>
              <a:tblPr>
                <a:noFill/>
                <a:tableStyleId>{2E419E50-4DF6-431D-9188-33AABD4C333B}</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a:t>
                      </a:r>
                      <a:r>
                        <a:rPr lang="es">
                          <a:solidFill>
                            <a:srgbClr val="FFFFFF"/>
                          </a:solidFill>
                          <a:latin typeface="Times New Roman"/>
                          <a:ea typeface="Times New Roman"/>
                          <a:cs typeface="Times New Roman"/>
                          <a:sym typeface="Times New Roman"/>
                        </a:rPr>
                        <a:t> 03</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Diseño</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Visual</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La plataforma </a:t>
                      </a:r>
                      <a:r>
                        <a:rPr lang="es">
                          <a:solidFill>
                            <a:schemeClr val="lt1"/>
                          </a:solidFill>
                          <a:latin typeface="Times New Roman"/>
                          <a:ea typeface="Times New Roman"/>
                          <a:cs typeface="Times New Roman"/>
                          <a:sym typeface="Times New Roman"/>
                        </a:rPr>
                        <a:t>contará</a:t>
                      </a:r>
                      <a:r>
                        <a:rPr lang="es">
                          <a:solidFill>
                            <a:schemeClr val="lt1"/>
                          </a:solidFill>
                          <a:latin typeface="Times New Roman"/>
                          <a:ea typeface="Times New Roman"/>
                          <a:cs typeface="Times New Roman"/>
                          <a:sym typeface="Times New Roman"/>
                        </a:rPr>
                        <a:t> en todo momento con los colores </a:t>
                      </a:r>
                      <a:r>
                        <a:rPr lang="es">
                          <a:solidFill>
                            <a:schemeClr val="lt1"/>
                          </a:solidFill>
                          <a:latin typeface="Times New Roman"/>
                          <a:ea typeface="Times New Roman"/>
                          <a:cs typeface="Times New Roman"/>
                          <a:sym typeface="Times New Roman"/>
                        </a:rPr>
                        <a:t>característicos</a:t>
                      </a:r>
                      <a:r>
                        <a:rPr lang="es">
                          <a:solidFill>
                            <a:schemeClr val="lt1"/>
                          </a:solidFill>
                          <a:latin typeface="Times New Roman"/>
                          <a:ea typeface="Times New Roman"/>
                          <a:cs typeface="Times New Roman"/>
                          <a:sym typeface="Times New Roman"/>
                        </a:rPr>
                        <a:t> y </a:t>
                      </a:r>
                      <a:r>
                        <a:rPr lang="es">
                          <a:solidFill>
                            <a:schemeClr val="lt1"/>
                          </a:solidFill>
                          <a:latin typeface="Times New Roman"/>
                          <a:ea typeface="Times New Roman"/>
                          <a:cs typeface="Times New Roman"/>
                          <a:sym typeface="Times New Roman"/>
                        </a:rPr>
                        <a:t>emblemáticos</a:t>
                      </a:r>
                      <a:r>
                        <a:rPr lang="es">
                          <a:solidFill>
                            <a:schemeClr val="lt1"/>
                          </a:solidFill>
                          <a:latin typeface="Times New Roman"/>
                          <a:ea typeface="Times New Roman"/>
                          <a:cs typeface="Times New Roman"/>
                          <a:sym typeface="Times New Roman"/>
                        </a:rPr>
                        <a:t> de la institución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Bajo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aphicFrame>
        <p:nvGraphicFramePr>
          <p:cNvPr id="410" name="Google Shape;410;p23"/>
          <p:cNvGraphicFramePr/>
          <p:nvPr/>
        </p:nvGraphicFramePr>
        <p:xfrm>
          <a:off x="1207650" y="1045913"/>
          <a:ext cx="3000000" cy="3000000"/>
        </p:xfrm>
        <a:graphic>
          <a:graphicData uri="http://schemas.openxmlformats.org/drawingml/2006/table">
            <a:tbl>
              <a:tblPr>
                <a:noFill/>
                <a:tableStyleId>{2E419E50-4DF6-431D-9188-33AABD4C333B}</a:tableStyleId>
              </a:tblPr>
              <a:tblGrid>
                <a:gridCol w="1647825"/>
                <a:gridCol w="5591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a:t>
                      </a:r>
                      <a:r>
                        <a:rPr lang="es">
                          <a:solidFill>
                            <a:schemeClr val="lt1"/>
                          </a:solidFill>
                          <a:latin typeface="Times New Roman"/>
                          <a:ea typeface="Times New Roman"/>
                          <a:cs typeface="Times New Roman"/>
                          <a:sym typeface="Times New Roman"/>
                        </a:rPr>
                        <a:t>NF 04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lt1"/>
                          </a:solidFill>
                        </a:rPr>
                        <a:t>portabilidad navegador web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Lugar de plataforma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I</a:t>
                      </a:r>
                      <a:r>
                        <a:rPr lang="es">
                          <a:solidFill>
                            <a:srgbClr val="FFFFFF"/>
                          </a:solidFill>
                          <a:latin typeface="Times New Roman"/>
                          <a:ea typeface="Times New Roman"/>
                          <a:cs typeface="Times New Roman"/>
                          <a:sym typeface="Times New Roman"/>
                        </a:rPr>
                        <a:t>nterfaz</a:t>
                      </a:r>
                      <a:r>
                        <a:rPr lang="es">
                          <a:solidFill>
                            <a:srgbClr val="FFFFFF"/>
                          </a:solidFill>
                          <a:latin typeface="Times New Roman"/>
                          <a:ea typeface="Times New Roman"/>
                          <a:cs typeface="Times New Roman"/>
                          <a:sym typeface="Times New Roman"/>
                        </a:rPr>
                        <a:t> amigable y compatible para el uso de los navegadores web </a:t>
                      </a:r>
                      <a:r>
                        <a:rPr lang="es">
                          <a:solidFill>
                            <a:srgbClr val="FFFFFF"/>
                          </a:solidFill>
                          <a:latin typeface="Times New Roman"/>
                          <a:ea typeface="Times New Roman"/>
                          <a:cs typeface="Times New Roman"/>
                          <a:sym typeface="Times New Roman"/>
                        </a:rPr>
                        <a:t>más</a:t>
                      </a:r>
                      <a:r>
                        <a:rPr lang="es">
                          <a:solidFill>
                            <a:srgbClr val="FFFFFF"/>
                          </a:solidFill>
                          <a:latin typeface="Times New Roman"/>
                          <a:ea typeface="Times New Roman"/>
                          <a:cs typeface="Times New Roman"/>
                          <a:sym typeface="Times New Roman"/>
                        </a:rPr>
                        <a:t> utilizados como lo son (Google </a:t>
                      </a:r>
                      <a:r>
                        <a:rPr lang="es">
                          <a:solidFill>
                            <a:srgbClr val="FFFFFF"/>
                          </a:solidFill>
                          <a:latin typeface="Times New Roman"/>
                          <a:ea typeface="Times New Roman"/>
                          <a:cs typeface="Times New Roman"/>
                          <a:sym typeface="Times New Roman"/>
                        </a:rPr>
                        <a:t>Chrome, Mozilla Fox, Microsoft Edge</a:t>
                      </a:r>
                      <a:r>
                        <a:rPr lang="es">
                          <a:solidFill>
                            <a:srgbClr val="FFFFFF"/>
                          </a:solidFill>
                          <a:latin typeface="Times New Roman"/>
                          <a:ea typeface="Times New Roman"/>
                          <a:cs typeface="Times New Roman"/>
                          <a:sym typeface="Times New Roman"/>
                        </a:rPr>
                        <a:t> ) y de manera local .</a:t>
                      </a:r>
                      <a:endParaRPr sz="1400" u="none" cap="none" strike="noStrike">
                        <a:solidFill>
                          <a:srgbClr val="FFFFFF"/>
                        </a:solidFill>
                        <a:latin typeface="Times New Roman"/>
                        <a:ea typeface="Times New Roman"/>
                        <a:cs typeface="Times New Roman"/>
                        <a:sym typeface="Times New Roman"/>
                      </a:endParaRPr>
                    </a:p>
                  </a:txBody>
                  <a:tcPr marT="91425" marB="91425" marR="101350"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Alta</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graphicFrame>
        <p:nvGraphicFramePr>
          <p:cNvPr id="415" name="Google Shape;415;p45"/>
          <p:cNvGraphicFramePr/>
          <p:nvPr/>
        </p:nvGraphicFramePr>
        <p:xfrm>
          <a:off x="1163200" y="1137363"/>
          <a:ext cx="3000000" cy="3000000"/>
        </p:xfrm>
        <a:graphic>
          <a:graphicData uri="http://schemas.openxmlformats.org/drawingml/2006/table">
            <a:tbl>
              <a:tblPr>
                <a:noFill/>
                <a:tableStyleId>{2E419E50-4DF6-431D-9188-33AABD4C333B}</a:tableStyleId>
              </a:tblPr>
              <a:tblGrid>
                <a:gridCol w="1797600"/>
                <a:gridCol w="54414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a:t>
                      </a:r>
                      <a:r>
                        <a:rPr lang="es">
                          <a:solidFill>
                            <a:schemeClr val="lt1"/>
                          </a:solidFill>
                          <a:latin typeface="Times New Roman"/>
                          <a:ea typeface="Times New Roman"/>
                          <a:cs typeface="Times New Roman"/>
                          <a:sym typeface="Times New Roman"/>
                        </a:rPr>
                        <a:t>05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I</a:t>
                      </a:r>
                      <a:r>
                        <a:rPr lang="es">
                          <a:solidFill>
                            <a:schemeClr val="lt1"/>
                          </a:solidFill>
                          <a:latin typeface="Times New Roman"/>
                          <a:ea typeface="Times New Roman"/>
                          <a:cs typeface="Times New Roman"/>
                          <a:sym typeface="Times New Roman"/>
                        </a:rPr>
                        <a:t>nterfaz</a:t>
                      </a:r>
                      <a:r>
                        <a:rPr lang="es">
                          <a:solidFill>
                            <a:schemeClr val="lt1"/>
                          </a:solidFill>
                          <a:latin typeface="Times New Roman"/>
                          <a:ea typeface="Times New Roman"/>
                          <a:cs typeface="Times New Roman"/>
                          <a:sym typeface="Times New Roman"/>
                        </a:rPr>
                        <a:t> de  </a:t>
                      </a:r>
                      <a:r>
                        <a:rPr lang="es">
                          <a:solidFill>
                            <a:schemeClr val="lt1"/>
                          </a:solidFill>
                          <a:latin typeface="Times New Roman"/>
                          <a:ea typeface="Times New Roman"/>
                          <a:cs typeface="Times New Roman"/>
                          <a:sym typeface="Times New Roman"/>
                        </a:rPr>
                        <a:t>recuperación</a:t>
                      </a:r>
                      <a:r>
                        <a:rPr lang="es">
                          <a:solidFill>
                            <a:schemeClr val="lt1"/>
                          </a:solidFill>
                          <a:latin typeface="Times New Roman"/>
                          <a:ea typeface="Times New Roman"/>
                          <a:cs typeface="Times New Roman"/>
                          <a:sym typeface="Times New Roman"/>
                        </a:rPr>
                        <a:t> de </a:t>
                      </a:r>
                      <a:r>
                        <a:rPr lang="es">
                          <a:solidFill>
                            <a:schemeClr val="lt1"/>
                          </a:solidFill>
                          <a:latin typeface="Times New Roman"/>
                          <a:ea typeface="Times New Roman"/>
                          <a:cs typeface="Times New Roman"/>
                          <a:sym typeface="Times New Roman"/>
                        </a:rPr>
                        <a:t>contraseña</a:t>
                      </a:r>
                      <a:r>
                        <a:rPr lang="es">
                          <a:solidFill>
                            <a:schemeClr val="lt1"/>
                          </a:solidFill>
                          <a:latin typeface="Times New Roman"/>
                          <a:ea typeface="Times New Roman"/>
                          <a:cs typeface="Times New Roman"/>
                          <a:sym typeface="Times New Roman"/>
                        </a:rPr>
                        <a:t>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Clara y concreta</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L</a:t>
                      </a:r>
                      <a:r>
                        <a:rPr lang="es" sz="1400" u="none" cap="none" strike="noStrike">
                          <a:solidFill>
                            <a:schemeClr val="lt1"/>
                          </a:solidFill>
                          <a:latin typeface="Times New Roman"/>
                          <a:ea typeface="Times New Roman"/>
                          <a:cs typeface="Times New Roman"/>
                          <a:sym typeface="Times New Roman"/>
                        </a:rPr>
                        <a:t>a </a:t>
                      </a:r>
                      <a:r>
                        <a:rPr lang="es">
                          <a:solidFill>
                            <a:schemeClr val="lt1"/>
                          </a:solidFill>
                          <a:latin typeface="Times New Roman"/>
                          <a:ea typeface="Times New Roman"/>
                          <a:cs typeface="Times New Roman"/>
                          <a:sym typeface="Times New Roman"/>
                        </a:rPr>
                        <a:t>interfaz</a:t>
                      </a:r>
                      <a:r>
                        <a:rPr lang="es" sz="1400" u="none" cap="none" strike="noStrike">
                          <a:solidFill>
                            <a:schemeClr val="lt1"/>
                          </a:solidFill>
                          <a:latin typeface="Times New Roman"/>
                          <a:ea typeface="Times New Roman"/>
                          <a:cs typeface="Times New Roman"/>
                          <a:sym typeface="Times New Roman"/>
                        </a:rPr>
                        <a:t> determinada para l</a:t>
                      </a:r>
                      <a:r>
                        <a:rPr lang="es">
                          <a:solidFill>
                            <a:schemeClr val="lt1"/>
                          </a:solidFill>
                          <a:latin typeface="Times New Roman"/>
                          <a:ea typeface="Times New Roman"/>
                          <a:cs typeface="Times New Roman"/>
                          <a:sym typeface="Times New Roman"/>
                        </a:rPr>
                        <a:t>a </a:t>
                      </a:r>
                      <a:r>
                        <a:rPr lang="es">
                          <a:solidFill>
                            <a:schemeClr val="lt1"/>
                          </a:solidFill>
                          <a:latin typeface="Times New Roman"/>
                          <a:ea typeface="Times New Roman"/>
                          <a:cs typeface="Times New Roman"/>
                          <a:sym typeface="Times New Roman"/>
                        </a:rPr>
                        <a:t>recuperación</a:t>
                      </a:r>
                      <a:r>
                        <a:rPr lang="es">
                          <a:solidFill>
                            <a:schemeClr val="lt1"/>
                          </a:solidFill>
                          <a:latin typeface="Times New Roman"/>
                          <a:ea typeface="Times New Roman"/>
                          <a:cs typeface="Times New Roman"/>
                          <a:sym typeface="Times New Roman"/>
                        </a:rPr>
                        <a:t> </a:t>
                      </a:r>
                      <a:r>
                        <a:rPr lang="es">
                          <a:solidFill>
                            <a:schemeClr val="lt1"/>
                          </a:solidFill>
                          <a:latin typeface="Times New Roman"/>
                          <a:ea typeface="Times New Roman"/>
                          <a:cs typeface="Times New Roman"/>
                          <a:sym typeface="Times New Roman"/>
                        </a:rPr>
                        <a:t>será</a:t>
                      </a:r>
                      <a:r>
                        <a:rPr lang="es">
                          <a:solidFill>
                            <a:schemeClr val="lt1"/>
                          </a:solidFill>
                          <a:latin typeface="Times New Roman"/>
                          <a:ea typeface="Times New Roman"/>
                          <a:cs typeface="Times New Roman"/>
                          <a:sym typeface="Times New Roman"/>
                        </a:rPr>
                        <a:t> sencilla y </a:t>
                      </a:r>
                      <a:r>
                        <a:rPr lang="es">
                          <a:solidFill>
                            <a:schemeClr val="lt1"/>
                          </a:solidFill>
                          <a:latin typeface="Times New Roman"/>
                          <a:ea typeface="Times New Roman"/>
                          <a:cs typeface="Times New Roman"/>
                          <a:sym typeface="Times New Roman"/>
                        </a:rPr>
                        <a:t>didáctica</a:t>
                      </a:r>
                      <a:r>
                        <a:rPr lang="es">
                          <a:solidFill>
                            <a:schemeClr val="lt1"/>
                          </a:solidFill>
                          <a:latin typeface="Times New Roman"/>
                          <a:ea typeface="Times New Roman"/>
                          <a:cs typeface="Times New Roman"/>
                          <a:sym typeface="Times New Roman"/>
                        </a:rPr>
                        <a:t> con tiempos de respuesta eficientes de no </a:t>
                      </a:r>
                      <a:r>
                        <a:rPr lang="es">
                          <a:solidFill>
                            <a:schemeClr val="lt1"/>
                          </a:solidFill>
                          <a:latin typeface="Times New Roman"/>
                          <a:ea typeface="Times New Roman"/>
                          <a:cs typeface="Times New Roman"/>
                          <a:sym typeface="Times New Roman"/>
                        </a:rPr>
                        <a:t>más</a:t>
                      </a:r>
                      <a:r>
                        <a:rPr lang="es">
                          <a:solidFill>
                            <a:schemeClr val="lt1"/>
                          </a:solidFill>
                          <a:latin typeface="Times New Roman"/>
                          <a:ea typeface="Times New Roman"/>
                          <a:cs typeface="Times New Roman"/>
                          <a:sym typeface="Times New Roman"/>
                        </a:rPr>
                        <a:t> de un minuto por </a:t>
                      </a:r>
                      <a:r>
                        <a:rPr lang="es">
                          <a:solidFill>
                            <a:schemeClr val="lt1"/>
                          </a:solidFill>
                          <a:latin typeface="Times New Roman"/>
                          <a:ea typeface="Times New Roman"/>
                          <a:cs typeface="Times New Roman"/>
                          <a:sym typeface="Times New Roman"/>
                        </a:rPr>
                        <a:t>acción</a:t>
                      </a:r>
                      <a:r>
                        <a:rPr lang="es">
                          <a:solidFill>
                            <a:schemeClr val="lt1"/>
                          </a:solidFill>
                          <a:latin typeface="Times New Roman"/>
                          <a:ea typeface="Times New Roman"/>
                          <a:cs typeface="Times New Roman"/>
                          <a:sym typeface="Times New Roman"/>
                        </a:rPr>
                        <a:t> y con intervalos de 5 minutos en los casos de </a:t>
                      </a:r>
                      <a:r>
                        <a:rPr lang="es">
                          <a:solidFill>
                            <a:schemeClr val="lt1"/>
                          </a:solidFill>
                          <a:latin typeface="Times New Roman"/>
                          <a:ea typeface="Times New Roman"/>
                          <a:cs typeface="Times New Roman"/>
                          <a:sym typeface="Times New Roman"/>
                        </a:rPr>
                        <a:t>reenvío</a:t>
                      </a:r>
                      <a:r>
                        <a:rPr lang="es">
                          <a:solidFill>
                            <a:schemeClr val="lt1"/>
                          </a:solidFill>
                          <a:latin typeface="Times New Roman"/>
                          <a:ea typeface="Times New Roman"/>
                          <a:cs typeface="Times New Roman"/>
                          <a:sym typeface="Times New Roman"/>
                        </a:rPr>
                        <a:t> de codigo de verificacion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aphicFrame>
        <p:nvGraphicFramePr>
          <p:cNvPr id="420" name="Google Shape;420;p37"/>
          <p:cNvGraphicFramePr/>
          <p:nvPr/>
        </p:nvGraphicFramePr>
        <p:xfrm>
          <a:off x="1153075" y="1101138"/>
          <a:ext cx="3000000" cy="3000000"/>
        </p:xfrm>
        <a:graphic>
          <a:graphicData uri="http://schemas.openxmlformats.org/drawingml/2006/table">
            <a:tbl>
              <a:tblPr>
                <a:noFill/>
                <a:tableStyleId>{2E419E50-4DF6-431D-9188-33AABD4C333B}</a:tableStyleId>
              </a:tblPr>
              <a:tblGrid>
                <a:gridCol w="1733550"/>
                <a:gridCol w="5505450"/>
              </a:tblGrid>
              <a:tr h="584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a:t>
                      </a:r>
                      <a:r>
                        <a:rPr lang="es">
                          <a:solidFill>
                            <a:schemeClr val="lt1"/>
                          </a:solidFill>
                          <a:latin typeface="Times New Roman"/>
                          <a:ea typeface="Times New Roman"/>
                          <a:cs typeface="Times New Roman"/>
                          <a:sym typeface="Times New Roman"/>
                        </a:rPr>
                        <a:t>6</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Eficiencia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compara </a:t>
                      </a:r>
                      <a:r>
                        <a:rPr lang="es">
                          <a:solidFill>
                            <a:schemeClr val="lt1"/>
                          </a:solidFill>
                          <a:latin typeface="Times New Roman"/>
                          <a:ea typeface="Times New Roman"/>
                          <a:cs typeface="Times New Roman"/>
                          <a:sym typeface="Times New Roman"/>
                        </a:rPr>
                        <a:t>información</a:t>
                      </a:r>
                      <a:r>
                        <a:rPr lang="es">
                          <a:solidFill>
                            <a:schemeClr val="lt1"/>
                          </a:solidFill>
                          <a:latin typeface="Times New Roman"/>
                          <a:ea typeface="Times New Roman"/>
                          <a:cs typeface="Times New Roman"/>
                          <a:sym typeface="Times New Roman"/>
                        </a:rPr>
                        <a:t> y da respuesta eficiente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verifica información de la base datos para el ingreso de cualquier usuario a la plataforma en menos de un minuto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aphicFrame>
        <p:nvGraphicFramePr>
          <p:cNvPr id="425" name="Google Shape;425;p38"/>
          <p:cNvGraphicFramePr/>
          <p:nvPr/>
        </p:nvGraphicFramePr>
        <p:xfrm>
          <a:off x="1185950" y="761125"/>
          <a:ext cx="3000000" cy="3000000"/>
        </p:xfrm>
        <a:graphic>
          <a:graphicData uri="http://schemas.openxmlformats.org/drawingml/2006/table">
            <a:tbl>
              <a:tblPr>
                <a:noFill/>
                <a:tableStyleId>{2E419E50-4DF6-431D-9188-33AABD4C333B}</a:tableStyleId>
              </a:tblPr>
              <a:tblGrid>
                <a:gridCol w="1613675"/>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a:t>
                      </a:r>
                      <a:r>
                        <a:rPr lang="es">
                          <a:solidFill>
                            <a:schemeClr val="lt1"/>
                          </a:solidFill>
                          <a:latin typeface="Times New Roman"/>
                          <a:ea typeface="Times New Roman"/>
                          <a:cs typeface="Times New Roman"/>
                          <a:sym typeface="Times New Roman"/>
                        </a:rPr>
                        <a:t>7</a:t>
                      </a:r>
                      <a:endParaRPr>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Almacenamiento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Resguardo de datos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El sistema </a:t>
                      </a:r>
                      <a:r>
                        <a:rPr lang="es">
                          <a:solidFill>
                            <a:schemeClr val="lt1"/>
                          </a:solidFill>
                          <a:latin typeface="Times New Roman"/>
                          <a:ea typeface="Times New Roman"/>
                          <a:cs typeface="Times New Roman"/>
                          <a:sym typeface="Times New Roman"/>
                        </a:rPr>
                        <a:t>Subirá</a:t>
                      </a:r>
                      <a:r>
                        <a:rPr lang="es">
                          <a:solidFill>
                            <a:schemeClr val="lt1"/>
                          </a:solidFill>
                          <a:latin typeface="Times New Roman"/>
                          <a:ea typeface="Times New Roman"/>
                          <a:cs typeface="Times New Roman"/>
                          <a:sym typeface="Times New Roman"/>
                        </a:rPr>
                        <a:t> de manera </a:t>
                      </a:r>
                      <a:r>
                        <a:rPr lang="es">
                          <a:solidFill>
                            <a:schemeClr val="lt1"/>
                          </a:solidFill>
                          <a:latin typeface="Times New Roman"/>
                          <a:ea typeface="Times New Roman"/>
                          <a:cs typeface="Times New Roman"/>
                          <a:sym typeface="Times New Roman"/>
                        </a:rPr>
                        <a:t>diaria</a:t>
                      </a:r>
                      <a:r>
                        <a:rPr lang="es">
                          <a:solidFill>
                            <a:schemeClr val="lt1"/>
                          </a:solidFill>
                          <a:latin typeface="Times New Roman"/>
                          <a:ea typeface="Times New Roman"/>
                          <a:cs typeface="Times New Roman"/>
                          <a:sym typeface="Times New Roman"/>
                        </a:rPr>
                        <a:t> la </a:t>
                      </a:r>
                      <a:r>
                        <a:rPr lang="es">
                          <a:solidFill>
                            <a:schemeClr val="lt1"/>
                          </a:solidFill>
                          <a:latin typeface="Times New Roman"/>
                          <a:ea typeface="Times New Roman"/>
                          <a:cs typeface="Times New Roman"/>
                          <a:sym typeface="Times New Roman"/>
                        </a:rPr>
                        <a:t>información</a:t>
                      </a:r>
                      <a:r>
                        <a:rPr lang="es">
                          <a:solidFill>
                            <a:schemeClr val="lt1"/>
                          </a:solidFill>
                          <a:latin typeface="Times New Roman"/>
                          <a:ea typeface="Times New Roman"/>
                          <a:cs typeface="Times New Roman"/>
                          <a:sym typeface="Times New Roman"/>
                        </a:rPr>
                        <a:t> recolectada a un servidor en la </a:t>
                      </a:r>
                      <a:r>
                        <a:rPr lang="es">
                          <a:solidFill>
                            <a:schemeClr val="lt1"/>
                          </a:solidFill>
                          <a:latin typeface="Times New Roman"/>
                          <a:ea typeface="Times New Roman"/>
                          <a:cs typeface="Times New Roman"/>
                          <a:sym typeface="Times New Roman"/>
                        </a:rPr>
                        <a:t>nube</a:t>
                      </a:r>
                      <a:r>
                        <a:rPr lang="es">
                          <a:solidFill>
                            <a:schemeClr val="lt1"/>
                          </a:solidFill>
                          <a:latin typeface="Times New Roman"/>
                          <a:ea typeface="Times New Roman"/>
                          <a:cs typeface="Times New Roman"/>
                          <a:sym typeface="Times New Roman"/>
                        </a:rPr>
                        <a:t>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Media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43"/>
          <p:cNvGraphicFramePr/>
          <p:nvPr/>
        </p:nvGraphicFramePr>
        <p:xfrm>
          <a:off x="1163200" y="1244025"/>
          <a:ext cx="3000000" cy="3000000"/>
        </p:xfrm>
        <a:graphic>
          <a:graphicData uri="http://schemas.openxmlformats.org/drawingml/2006/table">
            <a:tbl>
              <a:tblPr>
                <a:noFill/>
                <a:tableStyleId>{2E419E50-4DF6-431D-9188-33AABD4C333B}</a:tableStyleId>
              </a:tblPr>
              <a:tblGrid>
                <a:gridCol w="1943200"/>
                <a:gridCol w="52958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a:t>
                      </a:r>
                      <a:r>
                        <a:rPr lang="es">
                          <a:solidFill>
                            <a:schemeClr val="lt1"/>
                          </a:solidFill>
                          <a:latin typeface="Times New Roman"/>
                          <a:ea typeface="Times New Roman"/>
                          <a:cs typeface="Times New Roman"/>
                          <a:sym typeface="Times New Roman"/>
                        </a:rPr>
                        <a:t>8</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Privacidad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highlight>
                            <a:schemeClr val="dk1"/>
                          </a:highlight>
                          <a:latin typeface="Times New Roman"/>
                          <a:ea typeface="Times New Roman"/>
                          <a:cs typeface="Times New Roman"/>
                          <a:sym typeface="Times New Roman"/>
                        </a:rPr>
                        <a:t>Protección de datos del usuario</a:t>
                      </a:r>
                      <a:endParaRPr sz="1400" u="none" cap="none" strike="noStrike">
                        <a:solidFill>
                          <a:srgbClr val="FFFFFF"/>
                        </a:solidFill>
                        <a:highlight>
                          <a:schemeClr val="dk1"/>
                        </a:highlight>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deberá proteger los datos que el usuario suministre en la hora de logeo.</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highlight>
                            <a:schemeClr val="dk1"/>
                          </a:highlight>
                          <a:latin typeface="Times New Roman"/>
                          <a:ea typeface="Times New Roman"/>
                          <a:cs typeface="Times New Roman"/>
                          <a:sym typeface="Times New Roman"/>
                        </a:rPr>
                        <a:t>Alta</a:t>
                      </a:r>
                      <a:endParaRPr sz="1400" u="none" cap="none" strike="noStrike">
                        <a:solidFill>
                          <a:srgbClr val="FFFFFF"/>
                        </a:solidFill>
                        <a:highlight>
                          <a:schemeClr val="dk1"/>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idx="1" type="subTitle"/>
          </p:nvPr>
        </p:nvSpPr>
        <p:spPr>
          <a:xfrm>
            <a:off x="3302875" y="509225"/>
            <a:ext cx="5682900" cy="39072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300"/>
              <a:buNone/>
            </a:pPr>
            <a:r>
              <a:rPr lang="es" sz="1800">
                <a:latin typeface="Times New Roman"/>
                <a:ea typeface="Times New Roman"/>
                <a:cs typeface="Times New Roman"/>
                <a:sym typeface="Times New Roman"/>
              </a:rPr>
              <a:t>Cada una de sus sedes cuenta con más de 1000 estudiantes en cada jornada, JM y JT . El ingreso de los estudiantes de la mañana es a las 6:15 Am los de bachillerato y a las 6:45 Am los de primaria. En el momento de ingresar a la institución.El acceso de los estudiantes es de manera masiva  y rápida, lo cual es una dificultad para que una sola persona (el docente) en compañía del celador  controle el acceso de manera segura con lo que respecta a uniforme acorde al manual de convivencia, el acceso exclusivo de jóvenes pertenecientes a la institución y el  ingresó a la hora estipulada.</a:t>
            </a:r>
            <a:endParaRPr sz="1800">
              <a:latin typeface="Times New Roman"/>
              <a:ea typeface="Times New Roman"/>
              <a:cs typeface="Times New Roman"/>
              <a:sym typeface="Times New Roman"/>
            </a:endParaRPr>
          </a:p>
        </p:txBody>
      </p:sp>
      <p:pic>
        <p:nvPicPr>
          <p:cNvPr id="170" name="Google Shape;170;p6"/>
          <p:cNvPicPr preferRelativeResize="0"/>
          <p:nvPr/>
        </p:nvPicPr>
        <p:blipFill rotWithShape="1">
          <a:blip r:embed="rId3">
            <a:alphaModFix/>
          </a:blip>
          <a:srcRect b="0" l="0" r="0" t="0"/>
          <a:stretch/>
        </p:blipFill>
        <p:spPr>
          <a:xfrm>
            <a:off x="694975" y="2320925"/>
            <a:ext cx="2095500" cy="2095500"/>
          </a:xfrm>
          <a:prstGeom prst="rect">
            <a:avLst/>
          </a:prstGeom>
          <a:noFill/>
          <a:ln>
            <a:noFill/>
          </a:ln>
        </p:spPr>
      </p:pic>
      <p:sp>
        <p:nvSpPr>
          <p:cNvPr id="171" name="Google Shape;171;p6"/>
          <p:cNvSpPr txBox="1"/>
          <p:nvPr/>
        </p:nvSpPr>
        <p:spPr>
          <a:xfrm>
            <a:off x="182575" y="4364200"/>
            <a:ext cx="3120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http://es.hellokids.com/r_1703/juegos-gratuitos/juegos-de-puzzles/puzzles-vuelta-al-cole</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aphicFrame>
        <p:nvGraphicFramePr>
          <p:cNvPr id="435" name="Google Shape;435;p42"/>
          <p:cNvGraphicFramePr/>
          <p:nvPr/>
        </p:nvGraphicFramePr>
        <p:xfrm>
          <a:off x="1163175" y="817313"/>
          <a:ext cx="3000000" cy="3000000"/>
        </p:xfrm>
        <a:graphic>
          <a:graphicData uri="http://schemas.openxmlformats.org/drawingml/2006/table">
            <a:tbl>
              <a:tblPr>
                <a:noFill/>
                <a:tableStyleId>{2E419E50-4DF6-431D-9188-33AABD4C333B}</a:tableStyleId>
              </a:tblPr>
              <a:tblGrid>
                <a:gridCol w="1797600"/>
                <a:gridCol w="54414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a:t>
                      </a:r>
                      <a:r>
                        <a:rPr lang="es">
                          <a:solidFill>
                            <a:schemeClr val="lt1"/>
                          </a:solidFill>
                          <a:latin typeface="Times New Roman"/>
                          <a:ea typeface="Times New Roman"/>
                          <a:cs typeface="Times New Roman"/>
                          <a:sym typeface="Times New Roman"/>
                        </a:rPr>
                        <a:t>9</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Confidencialidad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Restricción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El sistema no permitirá descargar  o compartir datos de carácter privado como fotos dirección  de vivienda o números de teléfonos.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aphicFrame>
        <p:nvGraphicFramePr>
          <p:cNvPr id="440" name="Google Shape;440;p33"/>
          <p:cNvGraphicFramePr/>
          <p:nvPr/>
        </p:nvGraphicFramePr>
        <p:xfrm>
          <a:off x="1155950" y="1283988"/>
          <a:ext cx="3000000" cy="3000000"/>
        </p:xfrm>
        <a:graphic>
          <a:graphicData uri="http://schemas.openxmlformats.org/drawingml/2006/table">
            <a:tbl>
              <a:tblPr>
                <a:noFill/>
                <a:tableStyleId>{2E419E50-4DF6-431D-9188-33AABD4C333B}</a:tableStyleId>
              </a:tblPr>
              <a:tblGrid>
                <a:gridCol w="1943100"/>
                <a:gridCol w="5295900"/>
              </a:tblGrid>
              <a:tr h="56445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a:t>
                      </a:r>
                      <a:r>
                        <a:rPr lang="es">
                          <a:solidFill>
                            <a:srgbClr val="FFFFFF"/>
                          </a:solidFill>
                          <a:latin typeface="Times New Roman"/>
                          <a:ea typeface="Times New Roman"/>
                          <a:cs typeface="Times New Roman"/>
                          <a:sym typeface="Times New Roman"/>
                        </a:rPr>
                        <a:t>10</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interfaz</a:t>
                      </a:r>
                      <a:r>
                        <a:rPr lang="es">
                          <a:solidFill>
                            <a:srgbClr val="FFFFFF"/>
                          </a:solidFill>
                          <a:latin typeface="Times New Roman"/>
                          <a:ea typeface="Times New Roman"/>
                          <a:cs typeface="Times New Roman"/>
                          <a:sym typeface="Times New Roman"/>
                        </a:rPr>
                        <a:t> data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diseño de </a:t>
                      </a:r>
                      <a:r>
                        <a:rPr lang="es">
                          <a:solidFill>
                            <a:srgbClr val="FFFFFF"/>
                          </a:solidFill>
                          <a:latin typeface="Times New Roman"/>
                          <a:ea typeface="Times New Roman"/>
                          <a:cs typeface="Times New Roman"/>
                          <a:sym typeface="Times New Roman"/>
                        </a:rPr>
                        <a:t>interfaz</a:t>
                      </a:r>
                      <a:r>
                        <a:rPr lang="es">
                          <a:solidFill>
                            <a:srgbClr val="FFFFFF"/>
                          </a:solidFill>
                          <a:latin typeface="Times New Roman"/>
                          <a:ea typeface="Times New Roman"/>
                          <a:cs typeface="Times New Roman"/>
                          <a:sym typeface="Times New Roman"/>
                        </a:rPr>
                        <a:t>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El sistema </a:t>
                      </a:r>
                      <a:r>
                        <a:rPr lang="es">
                          <a:solidFill>
                            <a:srgbClr val="FFFFFF"/>
                          </a:solidFill>
                          <a:latin typeface="Times New Roman"/>
                          <a:ea typeface="Times New Roman"/>
                          <a:cs typeface="Times New Roman"/>
                          <a:sym typeface="Times New Roman"/>
                        </a:rPr>
                        <a:t>mostrará</a:t>
                      </a:r>
                      <a:r>
                        <a:rPr lang="es">
                          <a:solidFill>
                            <a:srgbClr val="FFFFFF"/>
                          </a:solidFill>
                          <a:latin typeface="Times New Roman"/>
                          <a:ea typeface="Times New Roman"/>
                          <a:cs typeface="Times New Roman"/>
                          <a:sym typeface="Times New Roman"/>
                        </a:rPr>
                        <a:t> la función de datos de una manera clara y </a:t>
                      </a:r>
                      <a:r>
                        <a:rPr lang="es">
                          <a:solidFill>
                            <a:srgbClr val="FFFFFF"/>
                          </a:solidFill>
                          <a:latin typeface="Times New Roman"/>
                          <a:ea typeface="Times New Roman"/>
                          <a:cs typeface="Times New Roman"/>
                          <a:sym typeface="Times New Roman"/>
                        </a:rPr>
                        <a:t>organizada </a:t>
                      </a:r>
                      <a:endParaRPr>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medio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aphicFrame>
        <p:nvGraphicFramePr>
          <p:cNvPr id="445" name="Google Shape;445;p49"/>
          <p:cNvGraphicFramePr/>
          <p:nvPr/>
        </p:nvGraphicFramePr>
        <p:xfrm>
          <a:off x="1163200" y="1030675"/>
          <a:ext cx="3000000" cy="3000000"/>
        </p:xfrm>
        <a:graphic>
          <a:graphicData uri="http://schemas.openxmlformats.org/drawingml/2006/table">
            <a:tbl>
              <a:tblPr>
                <a:noFill/>
                <a:tableStyleId>{2E419E50-4DF6-431D-9188-33AABD4C333B}</a:tableStyleId>
              </a:tblPr>
              <a:tblGrid>
                <a:gridCol w="1797600"/>
                <a:gridCol w="54414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1</a:t>
                      </a:r>
                      <a:r>
                        <a:rPr lang="es">
                          <a:solidFill>
                            <a:schemeClr val="lt1"/>
                          </a:solidFill>
                          <a:latin typeface="Times New Roman"/>
                          <a:ea typeface="Times New Roman"/>
                          <a:cs typeface="Times New Roman"/>
                          <a:sym typeface="Times New Roman"/>
                        </a:rPr>
                        <a:t>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Velocidad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Eficiencia y rendimiento  en la  plataforma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deberá ser ágil en los procesos y debe no tardar más de 1 un minuto en cambiar de opcion a opcion a su vez tambien no deberia tardar mas del tiempo estipulado en entrar  en la </a:t>
                      </a:r>
                      <a:r>
                        <a:rPr lang="es">
                          <a:solidFill>
                            <a:schemeClr val="lt1"/>
                          </a:solidFill>
                          <a:latin typeface="Times New Roman"/>
                          <a:ea typeface="Times New Roman"/>
                          <a:cs typeface="Times New Roman"/>
                          <a:sym typeface="Times New Roman"/>
                        </a:rPr>
                        <a:t>base</a:t>
                      </a:r>
                      <a:r>
                        <a:rPr lang="es" sz="1400" u="none" cap="none" strike="noStrike">
                          <a:solidFill>
                            <a:schemeClr val="lt1"/>
                          </a:solidFill>
                          <a:latin typeface="Times New Roman"/>
                          <a:ea typeface="Times New Roman"/>
                          <a:cs typeface="Times New Roman"/>
                          <a:sym typeface="Times New Roman"/>
                        </a:rPr>
                        <a:t> de datos verificar y confirmar </a:t>
                      </a:r>
                      <a:r>
                        <a:rPr lang="es">
                          <a:solidFill>
                            <a:schemeClr val="lt1"/>
                          </a:solidFill>
                          <a:latin typeface="Times New Roman"/>
                          <a:ea typeface="Times New Roman"/>
                          <a:cs typeface="Times New Roman"/>
                          <a:sym typeface="Times New Roman"/>
                        </a:rPr>
                        <a:t>la </a:t>
                      </a:r>
                      <a:r>
                        <a:rPr lang="es">
                          <a:solidFill>
                            <a:schemeClr val="lt1"/>
                          </a:solidFill>
                          <a:latin typeface="Times New Roman"/>
                          <a:ea typeface="Times New Roman"/>
                          <a:cs typeface="Times New Roman"/>
                          <a:sym typeface="Times New Roman"/>
                        </a:rPr>
                        <a:t>identidad</a:t>
                      </a:r>
                      <a:r>
                        <a:rPr lang="es">
                          <a:solidFill>
                            <a:schemeClr val="lt1"/>
                          </a:solidFill>
                          <a:latin typeface="Times New Roman"/>
                          <a:ea typeface="Times New Roman"/>
                          <a:cs typeface="Times New Roman"/>
                          <a:sym typeface="Times New Roman"/>
                        </a:rPr>
                        <a:t> del usuarios en la </a:t>
                      </a:r>
                      <a:r>
                        <a:rPr lang="es">
                          <a:solidFill>
                            <a:schemeClr val="lt1"/>
                          </a:solidFill>
                          <a:latin typeface="Times New Roman"/>
                          <a:ea typeface="Times New Roman"/>
                          <a:cs typeface="Times New Roman"/>
                          <a:sym typeface="Times New Roman"/>
                        </a:rPr>
                        <a:t>registradora</a:t>
                      </a:r>
                      <a:r>
                        <a:rPr lang="es">
                          <a:solidFill>
                            <a:schemeClr val="lt1"/>
                          </a:solidFill>
                          <a:latin typeface="Times New Roman"/>
                          <a:ea typeface="Times New Roman"/>
                          <a:cs typeface="Times New Roman"/>
                          <a:sym typeface="Times New Roman"/>
                        </a:rPr>
                        <a:t>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graphicFrame>
        <p:nvGraphicFramePr>
          <p:cNvPr id="450" name="Google Shape;450;p44"/>
          <p:cNvGraphicFramePr/>
          <p:nvPr/>
        </p:nvGraphicFramePr>
        <p:xfrm>
          <a:off x="1157025" y="1030675"/>
          <a:ext cx="3000000" cy="3000000"/>
        </p:xfrm>
        <a:graphic>
          <a:graphicData uri="http://schemas.openxmlformats.org/drawingml/2006/table">
            <a:tbl>
              <a:tblPr>
                <a:noFill/>
                <a:tableStyleId>{2E419E50-4DF6-431D-9188-33AABD4C333B}</a:tableStyleId>
              </a:tblPr>
              <a:tblGrid>
                <a:gridCol w="1962150"/>
                <a:gridCol w="527685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a:t>
                      </a:r>
                      <a:r>
                        <a:rPr lang="es">
                          <a:solidFill>
                            <a:srgbClr val="FFFFFF"/>
                          </a:solidFill>
                          <a:latin typeface="Times New Roman"/>
                          <a:ea typeface="Times New Roman"/>
                          <a:cs typeface="Times New Roman"/>
                          <a:sym typeface="Times New Roman"/>
                        </a:rPr>
                        <a:t> 12</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Copia de </a:t>
                      </a:r>
                      <a:r>
                        <a:rPr lang="es">
                          <a:solidFill>
                            <a:srgbClr val="FFFFFF"/>
                          </a:solidFill>
                          <a:latin typeface="Times New Roman"/>
                          <a:ea typeface="Times New Roman"/>
                          <a:cs typeface="Times New Roman"/>
                          <a:sym typeface="Times New Roman"/>
                        </a:rPr>
                        <a:t>seguridad</a:t>
                      </a:r>
                      <a:r>
                        <a:rPr lang="es">
                          <a:solidFill>
                            <a:srgbClr val="FFFFFF"/>
                          </a:solidFill>
                          <a:latin typeface="Times New Roman"/>
                          <a:ea typeface="Times New Roman"/>
                          <a:cs typeface="Times New Roman"/>
                          <a:sym typeface="Times New Roman"/>
                        </a:rPr>
                        <a:t>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Fallo del sistema o conectividad</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Cuando el sistema produzca un fallo del software o del </a:t>
                      </a:r>
                      <a:r>
                        <a:rPr lang="es">
                          <a:solidFill>
                            <a:schemeClr val="lt1"/>
                          </a:solidFill>
                          <a:latin typeface="Times New Roman"/>
                          <a:ea typeface="Times New Roman"/>
                          <a:cs typeface="Times New Roman"/>
                          <a:sym typeface="Times New Roman"/>
                        </a:rPr>
                        <a:t>hardware</a:t>
                      </a:r>
                      <a:r>
                        <a:rPr lang="es">
                          <a:solidFill>
                            <a:schemeClr val="lt1"/>
                          </a:solidFill>
                          <a:latin typeface="Times New Roman"/>
                          <a:ea typeface="Times New Roman"/>
                          <a:cs typeface="Times New Roman"/>
                          <a:sym typeface="Times New Roman"/>
                        </a:rPr>
                        <a:t>, </a:t>
                      </a:r>
                      <a:r>
                        <a:rPr lang="es">
                          <a:solidFill>
                            <a:schemeClr val="lt1"/>
                          </a:solidFill>
                          <a:latin typeface="Times New Roman"/>
                          <a:ea typeface="Times New Roman"/>
                          <a:cs typeface="Times New Roman"/>
                          <a:sym typeface="Times New Roman"/>
                        </a:rPr>
                        <a:t>deberá</a:t>
                      </a:r>
                      <a:r>
                        <a:rPr lang="es">
                          <a:solidFill>
                            <a:schemeClr val="lt1"/>
                          </a:solidFill>
                          <a:latin typeface="Times New Roman"/>
                          <a:ea typeface="Times New Roman"/>
                          <a:cs typeface="Times New Roman"/>
                          <a:sym typeface="Times New Roman"/>
                        </a:rPr>
                        <a:t> restaurarse a la </a:t>
                      </a:r>
                      <a:r>
                        <a:rPr lang="es">
                          <a:solidFill>
                            <a:schemeClr val="lt1"/>
                          </a:solidFill>
                          <a:latin typeface="Times New Roman"/>
                          <a:ea typeface="Times New Roman"/>
                          <a:cs typeface="Times New Roman"/>
                          <a:sym typeface="Times New Roman"/>
                        </a:rPr>
                        <a:t>última</a:t>
                      </a:r>
                      <a:r>
                        <a:rPr lang="es">
                          <a:solidFill>
                            <a:schemeClr val="lt1"/>
                          </a:solidFill>
                          <a:latin typeface="Times New Roman"/>
                          <a:ea typeface="Times New Roman"/>
                          <a:cs typeface="Times New Roman"/>
                          <a:sym typeface="Times New Roman"/>
                        </a:rPr>
                        <a:t> copia que  hizo el sistema.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Alto</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aphicFrame>
        <p:nvGraphicFramePr>
          <p:cNvPr id="455" name="Google Shape;455;p51"/>
          <p:cNvGraphicFramePr/>
          <p:nvPr/>
        </p:nvGraphicFramePr>
        <p:xfrm>
          <a:off x="1113625" y="924000"/>
          <a:ext cx="3000000" cy="3000000"/>
        </p:xfrm>
        <a:graphic>
          <a:graphicData uri="http://schemas.openxmlformats.org/drawingml/2006/table">
            <a:tbl>
              <a:tblPr>
                <a:noFill/>
                <a:tableStyleId>{2E419E50-4DF6-431D-9188-33AABD4C333B}</a:tableStyleId>
              </a:tblPr>
              <a:tblGrid>
                <a:gridCol w="1975375"/>
                <a:gridCol w="526362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1</a:t>
                      </a:r>
                      <a:r>
                        <a:rPr lang="es">
                          <a:solidFill>
                            <a:schemeClr val="lt1"/>
                          </a:solidFill>
                          <a:latin typeface="Times New Roman"/>
                          <a:ea typeface="Times New Roman"/>
                          <a:cs typeface="Times New Roman"/>
                          <a:sym typeface="Times New Roman"/>
                        </a:rPr>
                        <a:t>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Encriptación</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Archivos protegidos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Según</a:t>
                      </a:r>
                      <a:r>
                        <a:rPr lang="es">
                          <a:solidFill>
                            <a:schemeClr val="lt1"/>
                          </a:solidFill>
                          <a:latin typeface="Times New Roman"/>
                          <a:ea typeface="Times New Roman"/>
                          <a:cs typeface="Times New Roman"/>
                          <a:sym typeface="Times New Roman"/>
                        </a:rPr>
                        <a:t> el tipo de importancia del documento o de la carpeta se le administra una clave cifrada al archivo.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aphicFrame>
        <p:nvGraphicFramePr>
          <p:cNvPr id="460" name="Google Shape;460;p53"/>
          <p:cNvGraphicFramePr/>
          <p:nvPr/>
        </p:nvGraphicFramePr>
        <p:xfrm>
          <a:off x="1175625" y="924000"/>
          <a:ext cx="3000000" cy="3000000"/>
        </p:xfrm>
        <a:graphic>
          <a:graphicData uri="http://schemas.openxmlformats.org/drawingml/2006/table">
            <a:tbl>
              <a:tblPr>
                <a:noFill/>
                <a:tableStyleId>{2E419E50-4DF6-431D-9188-33AABD4C333B}</a:tableStyleId>
              </a:tblPr>
              <a:tblGrid>
                <a:gridCol w="1797600"/>
                <a:gridCol w="54414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a:t>
                      </a:r>
                      <a:r>
                        <a:rPr lang="es">
                          <a:solidFill>
                            <a:schemeClr val="lt1"/>
                          </a:solidFill>
                          <a:latin typeface="Times New Roman"/>
                          <a:ea typeface="Times New Roman"/>
                          <a:cs typeface="Times New Roman"/>
                          <a:sym typeface="Times New Roman"/>
                        </a:rPr>
                        <a:t>14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Multiplataforma</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H</a:t>
                      </a:r>
                      <a:r>
                        <a:rPr lang="es" sz="1400" u="none" cap="none" strike="noStrike">
                          <a:solidFill>
                            <a:schemeClr val="lt1"/>
                          </a:solidFill>
                          <a:latin typeface="Times New Roman"/>
                          <a:ea typeface="Times New Roman"/>
                          <a:cs typeface="Times New Roman"/>
                          <a:sym typeface="Times New Roman"/>
                        </a:rPr>
                        <a:t>erramientas requeridas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P</a:t>
                      </a:r>
                      <a:r>
                        <a:rPr lang="es" sz="1400" u="none" cap="none" strike="noStrike">
                          <a:solidFill>
                            <a:schemeClr val="lt1"/>
                          </a:solidFill>
                          <a:latin typeface="Times New Roman"/>
                          <a:ea typeface="Times New Roman"/>
                          <a:cs typeface="Times New Roman"/>
                          <a:sym typeface="Times New Roman"/>
                        </a:rPr>
                        <a:t>ara utilizar la plataforma se debe contar con un computador o portátil que cuente con un teclado, mouse, pantalla y audio para la alerta de notificaciones.</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también se puede trabajar desde cualquier dispositivo móvil o tablet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Baja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graphicFrame>
        <p:nvGraphicFramePr>
          <p:cNvPr id="465" name="Google Shape;465;p46"/>
          <p:cNvGraphicFramePr/>
          <p:nvPr/>
        </p:nvGraphicFramePr>
        <p:xfrm>
          <a:off x="1138425" y="1137363"/>
          <a:ext cx="3000000" cy="3000000"/>
        </p:xfrm>
        <a:graphic>
          <a:graphicData uri="http://schemas.openxmlformats.org/drawingml/2006/table">
            <a:tbl>
              <a:tblPr>
                <a:noFill/>
                <a:tableStyleId>{2E419E50-4DF6-431D-9188-33AABD4C333B}</a:tableStyleId>
              </a:tblPr>
              <a:tblGrid>
                <a:gridCol w="1797600"/>
                <a:gridCol w="54414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1</a:t>
                      </a:r>
                      <a:r>
                        <a:rPr lang="es">
                          <a:solidFill>
                            <a:schemeClr val="lt1"/>
                          </a:solidFill>
                          <a:latin typeface="Times New Roman"/>
                          <a:ea typeface="Times New Roman"/>
                          <a:cs typeface="Times New Roman"/>
                          <a:sym typeface="Times New Roman"/>
                        </a:rPr>
                        <a:t>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Fiabilidad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D</a:t>
                      </a:r>
                      <a:r>
                        <a:rPr lang="es">
                          <a:solidFill>
                            <a:schemeClr val="lt1"/>
                          </a:solidFill>
                          <a:latin typeface="Times New Roman"/>
                          <a:ea typeface="Times New Roman"/>
                          <a:cs typeface="Times New Roman"/>
                          <a:sym typeface="Times New Roman"/>
                        </a:rPr>
                        <a:t>uración</a:t>
                      </a:r>
                      <a:r>
                        <a:rPr lang="es">
                          <a:solidFill>
                            <a:schemeClr val="lt1"/>
                          </a:solidFill>
                          <a:latin typeface="Times New Roman"/>
                          <a:ea typeface="Times New Roman"/>
                          <a:cs typeface="Times New Roman"/>
                          <a:sym typeface="Times New Roman"/>
                        </a:rPr>
                        <a:t> y tiempo de us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El sistema funcionara de manera continua en el horario escolar estipulado </a:t>
                      </a:r>
                      <a:r>
                        <a:rPr lang="es">
                          <a:solidFill>
                            <a:schemeClr val="lt1"/>
                          </a:solidFill>
                          <a:latin typeface="Times New Roman"/>
                          <a:ea typeface="Times New Roman"/>
                          <a:cs typeface="Times New Roman"/>
                          <a:sym typeface="Times New Roman"/>
                        </a:rPr>
                        <a:t>hasta</a:t>
                      </a:r>
                      <a:r>
                        <a:rPr lang="es">
                          <a:solidFill>
                            <a:schemeClr val="lt1"/>
                          </a:solidFill>
                          <a:latin typeface="Times New Roman"/>
                          <a:ea typeface="Times New Roman"/>
                          <a:cs typeface="Times New Roman"/>
                          <a:sym typeface="Times New Roman"/>
                        </a:rPr>
                        <a:t> su reinicio,  soportando un </a:t>
                      </a:r>
                      <a:r>
                        <a:rPr lang="es">
                          <a:solidFill>
                            <a:schemeClr val="lt1"/>
                          </a:solidFill>
                          <a:latin typeface="Times New Roman"/>
                          <a:ea typeface="Times New Roman"/>
                          <a:cs typeface="Times New Roman"/>
                          <a:sym typeface="Times New Roman"/>
                        </a:rPr>
                        <a:t>máximo</a:t>
                      </a:r>
                      <a:r>
                        <a:rPr lang="es">
                          <a:solidFill>
                            <a:schemeClr val="lt1"/>
                          </a:solidFill>
                          <a:latin typeface="Times New Roman"/>
                          <a:ea typeface="Times New Roman"/>
                          <a:cs typeface="Times New Roman"/>
                          <a:sym typeface="Times New Roman"/>
                        </a:rPr>
                        <a:t> de 15  errores en su </a:t>
                      </a:r>
                      <a:r>
                        <a:rPr lang="es">
                          <a:solidFill>
                            <a:schemeClr val="lt1"/>
                          </a:solidFill>
                          <a:latin typeface="Times New Roman"/>
                          <a:ea typeface="Times New Roman"/>
                          <a:cs typeface="Times New Roman"/>
                          <a:sym typeface="Times New Roman"/>
                        </a:rPr>
                        <a:t>software</a:t>
                      </a:r>
                      <a:r>
                        <a:rPr lang="es">
                          <a:solidFill>
                            <a:schemeClr val="lt1"/>
                          </a:solidFill>
                          <a:latin typeface="Times New Roman"/>
                          <a:ea typeface="Times New Roman"/>
                          <a:cs typeface="Times New Roman"/>
                          <a:sym typeface="Times New Roman"/>
                        </a:rPr>
                        <a:t>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c30b382103_3_6"/>
          <p:cNvSpPr txBox="1"/>
          <p:nvPr>
            <p:ph type="title"/>
          </p:nvPr>
        </p:nvSpPr>
        <p:spPr>
          <a:xfrm>
            <a:off x="1052550" y="477525"/>
            <a:ext cx="7038900" cy="61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600">
                <a:latin typeface="Times New Roman"/>
                <a:ea typeface="Times New Roman"/>
                <a:cs typeface="Times New Roman"/>
                <a:sym typeface="Times New Roman"/>
              </a:rPr>
              <a:t>CASOS DE USO</a:t>
            </a:r>
            <a:endParaRPr sz="2600">
              <a:latin typeface="Times New Roman"/>
              <a:ea typeface="Times New Roman"/>
              <a:cs typeface="Times New Roman"/>
              <a:sym typeface="Times New Roman"/>
            </a:endParaRPr>
          </a:p>
        </p:txBody>
      </p:sp>
      <p:sp>
        <p:nvSpPr>
          <p:cNvPr id="471" name="Google Shape;471;gc30b382103_3_6"/>
          <p:cNvSpPr txBox="1"/>
          <p:nvPr>
            <p:ph idx="1" type="body"/>
          </p:nvPr>
        </p:nvSpPr>
        <p:spPr>
          <a:xfrm>
            <a:off x="1082525" y="1268100"/>
            <a:ext cx="7182300" cy="33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latin typeface="Times New Roman"/>
                <a:ea typeface="Times New Roman"/>
                <a:cs typeface="Times New Roman"/>
                <a:sym typeface="Times New Roman"/>
              </a:rPr>
              <a:t>El diagrama de casos de uso es una forma de diagrama de comportamiento en </a:t>
            </a:r>
            <a:r>
              <a:rPr lang="es" sz="1800">
                <a:uFill>
                  <a:noFill/>
                </a:uFill>
                <a:latin typeface="Times New Roman"/>
                <a:ea typeface="Times New Roman"/>
                <a:cs typeface="Times New Roman"/>
                <a:sym typeface="Times New Roman"/>
                <a:hlinkClick r:id="rId3"/>
              </a:rPr>
              <a:t>lenguaje de modelado unificado</a:t>
            </a:r>
            <a:r>
              <a:rPr lang="es" sz="1800">
                <a:latin typeface="Times New Roman"/>
                <a:ea typeface="Times New Roman"/>
                <a:cs typeface="Times New Roman"/>
                <a:sym typeface="Times New Roman"/>
              </a:rPr>
              <a:t> (UML, del inglés </a:t>
            </a:r>
            <a:r>
              <a:rPr i="1" lang="es" sz="1800">
                <a:latin typeface="Times New Roman"/>
                <a:ea typeface="Times New Roman"/>
                <a:cs typeface="Times New Roman"/>
                <a:sym typeface="Times New Roman"/>
              </a:rPr>
              <a:t>Unified Modelling Language</a:t>
            </a:r>
            <a:r>
              <a:rPr lang="es" sz="1800">
                <a:latin typeface="Times New Roman"/>
                <a:ea typeface="Times New Roman"/>
                <a:cs typeface="Times New Roman"/>
                <a:sym typeface="Times New Roman"/>
              </a:rPr>
              <a:t>), con la que se representan procesos empresariales, así como sistemas y procesos de programación orientada a objetos. Por lo tanto, UML no es un lenguaje de programación, sino un lenguaje de modelado, es decir, un método estandarizado para representar sistemas planificados o ya existentes. En este diagrama, todos los objetos involucrados se estructuran y se relacionan entre sí. </a:t>
            </a:r>
            <a:r>
              <a:rPr lang="es" sz="1200">
                <a:latin typeface="Times New Roman"/>
                <a:ea typeface="Times New Roman"/>
                <a:cs typeface="Times New Roman"/>
                <a:sym typeface="Times New Roman"/>
              </a:rPr>
              <a:t>(Digital Guide IONOS 24/07/2020)</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A Continuación</a:t>
            </a:r>
            <a:r>
              <a:rPr lang="es" sz="1800">
                <a:latin typeface="Times New Roman"/>
                <a:ea typeface="Times New Roman"/>
                <a:cs typeface="Times New Roman"/>
                <a:sym typeface="Times New Roman"/>
              </a:rPr>
              <a:t> En la siguiente diapositiva se </a:t>
            </a:r>
            <a:r>
              <a:rPr lang="es" sz="1800">
                <a:latin typeface="Times New Roman"/>
                <a:ea typeface="Times New Roman"/>
                <a:cs typeface="Times New Roman"/>
                <a:sym typeface="Times New Roman"/>
              </a:rPr>
              <a:t>presenta</a:t>
            </a:r>
            <a:r>
              <a:rPr lang="es" sz="1800">
                <a:latin typeface="Times New Roman"/>
                <a:ea typeface="Times New Roman"/>
                <a:cs typeface="Times New Roman"/>
                <a:sym typeface="Times New Roman"/>
              </a:rPr>
              <a:t> el caso de uso de este proyecto. </a:t>
            </a:r>
            <a:endParaRPr sz="1800">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c30b382103_7_13"/>
          <p:cNvSpPr txBox="1"/>
          <p:nvPr/>
        </p:nvSpPr>
        <p:spPr>
          <a:xfrm>
            <a:off x="2113400" y="4659050"/>
            <a:ext cx="5494800" cy="338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4A86E8"/>
                </a:solidFill>
                <a:uFill>
                  <a:noFill/>
                </a:uFill>
                <a:latin typeface="Roboto"/>
                <a:ea typeface="Roboto"/>
                <a:cs typeface="Roboto"/>
                <a:sym typeface="Roboto"/>
                <a:hlinkClick r:id="rId3">
                  <a:extLst>
                    <a:ext uri="{A12FA001-AC4F-418D-AE19-62706E023703}">
                      <ahyp:hlinkClr val="tx"/>
                    </a:ext>
                  </a:extLst>
                </a:hlinkClick>
              </a:rPr>
              <a:t>https://lucid.app/lucidchart/invitations/accept/6f36c99a-704c-4282-b062-5a7b056992ba</a:t>
            </a:r>
            <a:endParaRPr>
              <a:solidFill>
                <a:srgbClr val="4A86E8"/>
              </a:solidFill>
              <a:latin typeface="Lato"/>
              <a:ea typeface="Lato"/>
              <a:cs typeface="Lato"/>
              <a:sym typeface="Lato"/>
            </a:endParaRPr>
          </a:p>
        </p:txBody>
      </p:sp>
      <p:pic>
        <p:nvPicPr>
          <p:cNvPr id="477" name="Google Shape;477;gc30b382103_7_13"/>
          <p:cNvPicPr preferRelativeResize="0"/>
          <p:nvPr/>
        </p:nvPicPr>
        <p:blipFill>
          <a:blip r:embed="rId4">
            <a:alphaModFix/>
          </a:blip>
          <a:stretch>
            <a:fillRect/>
          </a:stretch>
        </p:blipFill>
        <p:spPr>
          <a:xfrm>
            <a:off x="899825" y="143275"/>
            <a:ext cx="7441651" cy="4473650"/>
          </a:xfrm>
          <a:prstGeom prst="rect">
            <a:avLst/>
          </a:prstGeom>
          <a:noFill/>
          <a:ln>
            <a:noFill/>
          </a:ln>
        </p:spPr>
      </p:pic>
      <p:pic>
        <p:nvPicPr>
          <p:cNvPr id="478" name="Google Shape;478;gc30b382103_7_13"/>
          <p:cNvPicPr preferRelativeResize="0"/>
          <p:nvPr/>
        </p:nvPicPr>
        <p:blipFill>
          <a:blip r:embed="rId5">
            <a:alphaModFix/>
          </a:blip>
          <a:stretch>
            <a:fillRect/>
          </a:stretch>
        </p:blipFill>
        <p:spPr>
          <a:xfrm>
            <a:off x="963150" y="-57301"/>
            <a:ext cx="7441651" cy="46742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c4ae8fa473_1_1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latin typeface="Times New Roman"/>
                <a:ea typeface="Times New Roman"/>
                <a:cs typeface="Times New Roman"/>
                <a:sym typeface="Times New Roman"/>
              </a:rPr>
              <a:t>BIBLIOGRAFÍA</a:t>
            </a:r>
            <a:endParaRPr/>
          </a:p>
        </p:txBody>
      </p:sp>
      <p:sp>
        <p:nvSpPr>
          <p:cNvPr id="484" name="Google Shape;484;gc4ae8fa473_1_10"/>
          <p:cNvSpPr txBox="1"/>
          <p:nvPr>
            <p:ph idx="1" type="body"/>
          </p:nvPr>
        </p:nvSpPr>
        <p:spPr>
          <a:xfrm>
            <a:off x="357375" y="1622025"/>
            <a:ext cx="88386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es" sz="1200">
                <a:solidFill>
                  <a:srgbClr val="4A86E8"/>
                </a:solidFill>
                <a:uFill>
                  <a:noFill/>
                </a:uFill>
                <a:latin typeface="Times New Roman"/>
                <a:ea typeface="Times New Roman"/>
                <a:cs typeface="Times New Roman"/>
                <a:sym typeface="Times New Roman"/>
                <a:hlinkClick r:id="rId3">
                  <a:extLst>
                    <a:ext uri="{A12FA001-AC4F-418D-AE19-62706E023703}">
                      <ahyp:hlinkClr val="tx"/>
                    </a:ext>
                  </a:extLst>
                </a:hlinkClick>
              </a:rPr>
              <a:t>elizabethkrt</a:t>
            </a:r>
            <a:r>
              <a:rPr lang="es" sz="1200">
                <a:solidFill>
                  <a:srgbClr val="4A86E8"/>
                </a:solidFill>
                <a:latin typeface="Times New Roman"/>
                <a:ea typeface="Times New Roman"/>
                <a:cs typeface="Times New Roman"/>
                <a:sym typeface="Times New Roman"/>
              </a:rPr>
              <a:t> ( </a:t>
            </a:r>
            <a:r>
              <a:rPr b="1" lang="es" sz="1200">
                <a:solidFill>
                  <a:srgbClr val="4A86E8"/>
                </a:solidFill>
                <a:uFill>
                  <a:noFill/>
                </a:uFill>
                <a:latin typeface="Times New Roman"/>
                <a:ea typeface="Times New Roman"/>
                <a:cs typeface="Times New Roman"/>
                <a:sym typeface="Times New Roman"/>
                <a:hlinkClick r:id="rId4">
                  <a:extLst>
                    <a:ext uri="{A12FA001-AC4F-418D-AE19-62706E023703}">
                      <ahyp:hlinkClr val="tx"/>
                    </a:ext>
                  </a:extLst>
                </a:hlinkClick>
              </a:rPr>
              <a:t>28 noviembre, 2014</a:t>
            </a:r>
            <a:r>
              <a:rPr lang="es" sz="1200">
                <a:solidFill>
                  <a:srgbClr val="4A86E8"/>
                </a:solidFill>
                <a:latin typeface="Times New Roman"/>
                <a:ea typeface="Times New Roman"/>
                <a:cs typeface="Times New Roman"/>
                <a:sym typeface="Times New Roman"/>
              </a:rPr>
              <a:t>)</a:t>
            </a:r>
            <a:r>
              <a:rPr lang="es" sz="1200" u="sng">
                <a:solidFill>
                  <a:schemeClr val="hlink"/>
                </a:solidFill>
                <a:latin typeface="Times New Roman"/>
                <a:ea typeface="Times New Roman"/>
                <a:cs typeface="Times New Roman"/>
                <a:sym typeface="Times New Roman"/>
                <a:hlinkClick r:id="rId5"/>
              </a:rPr>
              <a:t>https://btpinformatica2014.wordpress.com/2014/11/28/16/</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4A86E8"/>
              </a:solidFill>
              <a:latin typeface="Times New Roman"/>
              <a:ea typeface="Times New Roman"/>
              <a:cs typeface="Times New Roman"/>
              <a:sym typeface="Times New Roman"/>
            </a:endParaRPr>
          </a:p>
          <a:p>
            <a:pPr indent="0" lvl="0" marL="0" rtl="0" algn="l">
              <a:spcBef>
                <a:spcPts val="0"/>
              </a:spcBef>
              <a:spcAft>
                <a:spcPts val="0"/>
              </a:spcAft>
              <a:buNone/>
            </a:pPr>
            <a:r>
              <a:rPr lang="es">
                <a:solidFill>
                  <a:srgbClr val="4A86E8"/>
                </a:solidFill>
              </a:rPr>
              <a:t>loaiza,2017../es.slideshare.net/RosaOrtega6/requerimientos-del-software-77144553#:~:text=%EF%82%A1%20Un%20requerimiento%20de%20software,de%20cualquier%20sistema%20de%20software.&amp;text=%EF%82%A7%20Una%20descripci%C3%B3n%20de%20c%C3%B3mo,atributos%20%C3%B3%20propiedades%20del%20sistema.</a:t>
            </a:r>
            <a:endParaRPr>
              <a:solidFill>
                <a:srgbClr val="4A86E8"/>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solidFill>
                  <a:srgbClr val="4372AC"/>
                </a:solidFill>
              </a:rPr>
              <a:t>eduardo,2016,</a:t>
            </a:r>
            <a:r>
              <a:rPr lang="es" u="sng">
                <a:solidFill>
                  <a:srgbClr val="4372AC"/>
                </a:solidFill>
                <a:hlinkClick r:id="rId6">
                  <a:extLst>
                    <a:ext uri="{A12FA001-AC4F-418D-AE19-62706E023703}">
                      <ahyp:hlinkClr val="tx"/>
                    </a:ext>
                  </a:extLst>
                </a:hlinkClick>
              </a:rPr>
              <a:t>https://nextech.pe/que-es-bpmn-y-para-que-sirve/#:~:text=Entonces%20Business%20Process%20Model%20and,participantes%20de%20las%20diferentes%20actividades</a:t>
            </a:r>
            <a:r>
              <a:rPr lang="es">
                <a:solidFill>
                  <a:srgbClr val="4372AC"/>
                </a:solidFill>
              </a:rPr>
              <a:t>.</a:t>
            </a:r>
            <a:endParaRPr>
              <a:solidFill>
                <a:srgbClr val="4372AC"/>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sz="900" u="sng">
                <a:solidFill>
                  <a:srgbClr val="4A86E8"/>
                </a:solidFill>
                <a:latin typeface="Arial"/>
                <a:ea typeface="Arial"/>
                <a:cs typeface="Arial"/>
                <a:sym typeface="Arial"/>
                <a:hlinkClick r:id="rId7">
                  <a:extLst>
                    <a:ext uri="{A12FA001-AC4F-418D-AE19-62706E023703}">
                      <ahyp:hlinkClr val="tx"/>
                    </a:ext>
                  </a:extLst>
                </a:hlinkClick>
              </a:rPr>
              <a:t>JeimmyCaña</a:t>
            </a:r>
            <a:r>
              <a:rPr lang="es" sz="1400">
                <a:solidFill>
                  <a:srgbClr val="4A86E8"/>
                </a:solidFill>
              </a:rPr>
              <a:t> (ene15,2017) </a:t>
            </a:r>
            <a:r>
              <a:rPr lang="es" u="sng">
                <a:solidFill>
                  <a:schemeClr val="hlink"/>
                </a:solidFill>
                <a:hlinkClick r:id="rId8"/>
              </a:rPr>
              <a:t>https://das6sa3.wordpress.com/2017/01/15/bizagi-2/</a:t>
            </a:r>
            <a:endParaRPr/>
          </a:p>
          <a:p>
            <a:pPr indent="0" lvl="0" marL="0" rtl="0" algn="l">
              <a:spcBef>
                <a:spcPts val="0"/>
              </a:spcBef>
              <a:spcAft>
                <a:spcPts val="0"/>
              </a:spcAft>
              <a:buNone/>
            </a:pPr>
            <a:r>
              <a:t/>
            </a:r>
            <a:endParaRPr/>
          </a:p>
          <a:p>
            <a:pPr indent="0" lvl="0" marL="0" rtl="0" algn="l">
              <a:spcBef>
                <a:spcPts val="0"/>
              </a:spcBef>
              <a:spcAft>
                <a:spcPts val="0"/>
              </a:spcAft>
              <a:buNone/>
            </a:pPr>
            <a:r>
              <a:rPr lang="es" sz="1200">
                <a:solidFill>
                  <a:srgbClr val="4A86E8"/>
                </a:solidFill>
                <a:latin typeface="Times New Roman"/>
                <a:ea typeface="Times New Roman"/>
                <a:cs typeface="Times New Roman"/>
                <a:sym typeface="Times New Roman"/>
              </a:rPr>
              <a:t>2017(DigitalGuideIONOS24/07/2020)</a:t>
            </a:r>
            <a:r>
              <a:rPr lang="es" sz="1200" u="sng">
                <a:solidFill>
                  <a:srgbClr val="4A86E8"/>
                </a:solidFill>
                <a:latin typeface="Times New Roman"/>
                <a:ea typeface="Times New Roman"/>
                <a:cs typeface="Times New Roman"/>
                <a:sym typeface="Times New Roman"/>
                <a:hlinkClick r:id="rId9">
                  <a:extLst>
                    <a:ext uri="{A12FA001-AC4F-418D-AE19-62706E023703}">
                      <ahyp:hlinkClr val="tx"/>
                    </a:ext>
                  </a:extLst>
                </a:hlinkClick>
              </a:rPr>
              <a:t>https://www.ionos.es/digitalguide/paginas-web/desarrollo-web/diagrama-de-casos-de-uso/#:~:text=El%20diagrama%20de%20casos%20de,de%20programaci%C3%B3n%20orientada%20a%20objetos</a:t>
            </a:r>
            <a:r>
              <a:rPr lang="es" sz="1200">
                <a:solidFill>
                  <a:srgbClr val="4A86E8"/>
                </a:solidFill>
                <a:latin typeface="Times New Roman"/>
                <a:ea typeface="Times New Roman"/>
                <a:cs typeface="Times New Roman"/>
                <a:sym typeface="Times New Roman"/>
              </a:rPr>
              <a:t>.</a:t>
            </a:r>
            <a:endParaRPr sz="1200">
              <a:solidFill>
                <a:srgbClr val="4A86E8"/>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idx="1" type="subTitle"/>
          </p:nvPr>
        </p:nvSpPr>
        <p:spPr>
          <a:xfrm>
            <a:off x="3378275" y="636225"/>
            <a:ext cx="5343900" cy="3332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Por otro lado el ingreso de docentes y directivos de la institución  son registrados de manera manual en una planilla de manera autónoma a medida que va llegando aunque se tiene estipulado un horario laboral, no hay garantía de que el ingreso se realice a la hora que es, además con lo que respecta a la salida de estudiantes muchas </a:t>
            </a:r>
            <a:r>
              <a:rPr lang="es" sz="1800">
                <a:solidFill>
                  <a:srgbClr val="FFFFFF"/>
                </a:solidFill>
                <a:latin typeface="Times New Roman"/>
                <a:ea typeface="Times New Roman"/>
                <a:cs typeface="Times New Roman"/>
                <a:sym typeface="Times New Roman"/>
              </a:rPr>
              <a:t>veces</a:t>
            </a:r>
            <a:r>
              <a:rPr lang="es" sz="1800">
                <a:solidFill>
                  <a:srgbClr val="FFFFFF"/>
                </a:solidFill>
                <a:latin typeface="Times New Roman"/>
                <a:ea typeface="Times New Roman"/>
                <a:cs typeface="Times New Roman"/>
                <a:sym typeface="Times New Roman"/>
              </a:rPr>
              <a:t>  los docentes se encuentran ocupados por lo cual no hay personal que esté atento y presente para garantizar que la salida del plantel se realice de la mejor manera y que no haya inconvenientes. </a:t>
            </a:r>
            <a:endParaRPr sz="1800">
              <a:latin typeface="Times New Roman"/>
              <a:ea typeface="Times New Roman"/>
              <a:cs typeface="Times New Roman"/>
              <a:sym typeface="Times New Roman"/>
            </a:endParaRPr>
          </a:p>
        </p:txBody>
      </p:sp>
      <p:pic>
        <p:nvPicPr>
          <p:cNvPr id="177" name="Google Shape;177;p7"/>
          <p:cNvPicPr preferRelativeResize="0"/>
          <p:nvPr/>
        </p:nvPicPr>
        <p:blipFill rotWithShape="1">
          <a:blip r:embed="rId3">
            <a:alphaModFix/>
          </a:blip>
          <a:srcRect b="0" l="0" r="0" t="0"/>
          <a:stretch/>
        </p:blipFill>
        <p:spPr>
          <a:xfrm>
            <a:off x="366300" y="2037575"/>
            <a:ext cx="2697849" cy="2122725"/>
          </a:xfrm>
          <a:prstGeom prst="rect">
            <a:avLst/>
          </a:prstGeom>
          <a:noFill/>
          <a:ln>
            <a:noFill/>
          </a:ln>
        </p:spPr>
      </p:pic>
      <p:sp>
        <p:nvSpPr>
          <p:cNvPr id="178" name="Google Shape;178;p7"/>
          <p:cNvSpPr txBox="1"/>
          <p:nvPr/>
        </p:nvSpPr>
        <p:spPr>
          <a:xfrm>
            <a:off x="215225" y="41107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https://www.taleoi.com/vida-hoy/escolares-colegios-privados-todo-pais-inician-hoy-ano-escolar-201903-20792</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idx="1" type="body"/>
          </p:nvPr>
        </p:nvSpPr>
        <p:spPr>
          <a:xfrm>
            <a:off x="311698" y="605928"/>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t/>
            </a:r>
            <a:endParaRPr/>
          </a:p>
          <a:p>
            <a:pPr indent="0" lvl="0" marL="0" rtl="0" algn="l">
              <a:lnSpc>
                <a:spcPct val="115000"/>
              </a:lnSpc>
              <a:spcBef>
                <a:spcPts val="0"/>
              </a:spcBef>
              <a:spcAft>
                <a:spcPts val="1200"/>
              </a:spcAft>
              <a:buSzPts val="1300"/>
              <a:buNone/>
            </a:pPr>
            <a:r>
              <a:t/>
            </a:r>
            <a:endParaRPr/>
          </a:p>
        </p:txBody>
      </p:sp>
      <p:pic>
        <p:nvPicPr>
          <p:cNvPr id="490" name="Google Shape;490;p55"/>
          <p:cNvPicPr preferRelativeResize="0"/>
          <p:nvPr/>
        </p:nvPicPr>
        <p:blipFill rotWithShape="1">
          <a:blip r:embed="rId3">
            <a:alphaModFix/>
          </a:blip>
          <a:srcRect b="0" l="0" r="0" t="0"/>
          <a:stretch/>
        </p:blipFill>
        <p:spPr>
          <a:xfrm>
            <a:off x="1313900" y="237625"/>
            <a:ext cx="6375549" cy="4153000"/>
          </a:xfrm>
          <a:prstGeom prst="rect">
            <a:avLst/>
          </a:prstGeom>
          <a:noFill/>
          <a:ln>
            <a:noFill/>
          </a:ln>
        </p:spPr>
      </p:pic>
      <p:sp>
        <p:nvSpPr>
          <p:cNvPr id="491" name="Google Shape;491;p55"/>
          <p:cNvSpPr txBox="1"/>
          <p:nvPr/>
        </p:nvSpPr>
        <p:spPr>
          <a:xfrm>
            <a:off x="1521650" y="4390625"/>
            <a:ext cx="646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Arial"/>
                <a:ea typeface="Arial"/>
                <a:cs typeface="Arial"/>
                <a:sym typeface="Arial"/>
              </a:rPr>
              <a:t>(https://co.pinterest.com/pin/630433647829854006/)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54"/>
          <p:cNvPicPr preferRelativeResize="0"/>
          <p:nvPr/>
        </p:nvPicPr>
        <p:blipFill rotWithShape="1">
          <a:blip r:embed="rId3">
            <a:alphaModFix/>
          </a:blip>
          <a:srcRect b="0" l="0" r="0" t="0"/>
          <a:stretch/>
        </p:blipFill>
        <p:spPr>
          <a:xfrm>
            <a:off x="1985963" y="71438"/>
            <a:ext cx="5172075" cy="500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idx="4294967295" type="subTitle"/>
          </p:nvPr>
        </p:nvSpPr>
        <p:spPr>
          <a:xfrm>
            <a:off x="2831625" y="764575"/>
            <a:ext cx="6043500" cy="3913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737"/>
              <a:buNone/>
            </a:pPr>
            <a:r>
              <a:rPr lang="es" sz="1800">
                <a:latin typeface="Times New Roman"/>
                <a:ea typeface="Times New Roman"/>
                <a:cs typeface="Times New Roman"/>
                <a:sym typeface="Times New Roman"/>
              </a:rPr>
              <a:t>E</a:t>
            </a:r>
            <a:r>
              <a:rPr lang="es" sz="1800">
                <a:latin typeface="Times New Roman"/>
                <a:ea typeface="Times New Roman"/>
                <a:cs typeface="Times New Roman"/>
                <a:sym typeface="Times New Roman"/>
              </a:rPr>
              <a:t>ste proyecto busca mejorar la seguridad y el control a la hora de ingresar a la institución. Este proyecto se centra en poner un torniquete con lector QR  en cada punto de entrada de la institución </a:t>
            </a:r>
            <a:r>
              <a:rPr lang="es" sz="1800">
                <a:latin typeface="Times New Roman"/>
                <a:ea typeface="Times New Roman"/>
                <a:cs typeface="Times New Roman"/>
                <a:sym typeface="Times New Roman"/>
              </a:rPr>
              <a:t>a su</a:t>
            </a:r>
            <a:r>
              <a:rPr lang="es" sz="1800">
                <a:latin typeface="Times New Roman"/>
                <a:ea typeface="Times New Roman"/>
                <a:cs typeface="Times New Roman"/>
                <a:sym typeface="Times New Roman"/>
              </a:rPr>
              <a:t> vez una </a:t>
            </a:r>
            <a:r>
              <a:rPr lang="es" sz="1800">
                <a:latin typeface="Times New Roman"/>
                <a:ea typeface="Times New Roman"/>
                <a:cs typeface="Times New Roman"/>
                <a:sym typeface="Times New Roman"/>
              </a:rPr>
              <a:t>cámara</a:t>
            </a:r>
            <a:r>
              <a:rPr lang="es" sz="1800">
                <a:latin typeface="Times New Roman"/>
                <a:ea typeface="Times New Roman"/>
                <a:cs typeface="Times New Roman"/>
                <a:sym typeface="Times New Roman"/>
              </a:rPr>
              <a:t> de reconocimiento facial como segundo filtro registrando la hora  en la que los estudiantes y administrativos </a:t>
            </a:r>
            <a:r>
              <a:rPr lang="es" sz="1800">
                <a:latin typeface="Times New Roman"/>
                <a:ea typeface="Times New Roman"/>
                <a:cs typeface="Times New Roman"/>
                <a:sym typeface="Times New Roman"/>
              </a:rPr>
              <a:t>ingresan</a:t>
            </a:r>
            <a:r>
              <a:rPr lang="e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00000"/>
              </a:lnSpc>
              <a:spcBef>
                <a:spcPts val="0"/>
              </a:spcBef>
              <a:spcAft>
                <a:spcPts val="1000"/>
              </a:spcAft>
              <a:buSzPts val="2737"/>
              <a:buNone/>
            </a:pPr>
            <a:r>
              <a:rPr lang="es" sz="1800">
                <a:latin typeface="Times New Roman"/>
                <a:ea typeface="Times New Roman"/>
                <a:cs typeface="Times New Roman"/>
                <a:sym typeface="Times New Roman"/>
              </a:rPr>
              <a:t>El tema nos surge como una inquietud ante la inseguridad que se ha podido evidenciar y ante la posibilidad de ingreso de estudiantes no pertenecientes a la </a:t>
            </a:r>
            <a:r>
              <a:rPr lang="es" sz="1800">
                <a:latin typeface="Times New Roman"/>
                <a:ea typeface="Times New Roman"/>
                <a:cs typeface="Times New Roman"/>
                <a:sym typeface="Times New Roman"/>
              </a:rPr>
              <a:t>institución,d</a:t>
            </a:r>
            <a:r>
              <a:rPr lang="es" sz="1800">
                <a:latin typeface="Times New Roman"/>
                <a:ea typeface="Times New Roman"/>
                <a:cs typeface="Times New Roman"/>
                <a:sym typeface="Times New Roman"/>
              </a:rPr>
              <a:t>ebido a esto nace la idea de diseñar este sistema de </a:t>
            </a:r>
            <a:r>
              <a:rPr lang="es" sz="1800">
                <a:latin typeface="Times New Roman"/>
                <a:ea typeface="Times New Roman"/>
                <a:cs typeface="Times New Roman"/>
                <a:sym typeface="Times New Roman"/>
              </a:rPr>
              <a:t>información.</a:t>
            </a:r>
            <a:r>
              <a:rPr lang="es" sz="2400">
                <a:latin typeface="Times New Roman"/>
                <a:ea typeface="Times New Roman"/>
                <a:cs typeface="Times New Roman"/>
                <a:sym typeface="Times New Roman"/>
              </a:rPr>
              <a:t> </a:t>
            </a:r>
            <a:r>
              <a:rPr lang="es" sz="3802">
                <a:latin typeface="Times New Roman"/>
                <a:ea typeface="Times New Roman"/>
                <a:cs typeface="Times New Roman"/>
                <a:sym typeface="Times New Roman"/>
              </a:rPr>
              <a:t> </a:t>
            </a:r>
            <a:endParaRPr/>
          </a:p>
        </p:txBody>
      </p:sp>
      <p:pic>
        <p:nvPicPr>
          <p:cNvPr id="184" name="Google Shape;184;p5"/>
          <p:cNvPicPr preferRelativeResize="0"/>
          <p:nvPr/>
        </p:nvPicPr>
        <p:blipFill>
          <a:blip r:embed="rId3">
            <a:alphaModFix/>
          </a:blip>
          <a:stretch>
            <a:fillRect/>
          </a:stretch>
        </p:blipFill>
        <p:spPr>
          <a:xfrm>
            <a:off x="93587" y="1570393"/>
            <a:ext cx="2602875" cy="2302157"/>
          </a:xfrm>
          <a:prstGeom prst="rect">
            <a:avLst/>
          </a:prstGeom>
          <a:noFill/>
          <a:ln>
            <a:noFill/>
          </a:ln>
        </p:spPr>
      </p:pic>
      <p:sp>
        <p:nvSpPr>
          <p:cNvPr id="185" name="Google Shape;185;p5"/>
          <p:cNvSpPr txBox="1"/>
          <p:nvPr/>
        </p:nvSpPr>
        <p:spPr>
          <a:xfrm>
            <a:off x="93575" y="442927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accent1"/>
                </a:solidFill>
              </a:rPr>
              <a:t>(</a:t>
            </a:r>
            <a:r>
              <a:rPr lang="es" sz="1100">
                <a:solidFill>
                  <a:schemeClr val="accent1"/>
                </a:solidFill>
              </a:rPr>
              <a:t>ANÓNIMO</a:t>
            </a:r>
            <a:r>
              <a:rPr lang="es" sz="1100">
                <a:solidFill>
                  <a:schemeClr val="accent1"/>
                </a:solidFill>
              </a:rPr>
              <a:t>,2019)</a:t>
            </a:r>
            <a:endParaRPr sz="11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idx="1" type="subTitle"/>
          </p:nvPr>
        </p:nvSpPr>
        <p:spPr>
          <a:xfrm>
            <a:off x="4177375" y="724450"/>
            <a:ext cx="4681200" cy="359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i="1" lang="es" sz="2600">
                <a:solidFill>
                  <a:srgbClr val="FFFFFF"/>
                </a:solidFill>
              </a:rPr>
              <a:t> </a:t>
            </a:r>
            <a:r>
              <a:rPr lang="es" sz="2500">
                <a:solidFill>
                  <a:srgbClr val="FFFFFF"/>
                </a:solidFill>
                <a:latin typeface="Times New Roman"/>
                <a:ea typeface="Times New Roman"/>
                <a:cs typeface="Times New Roman"/>
                <a:sym typeface="Times New Roman"/>
              </a:rPr>
              <a:t> </a:t>
            </a:r>
            <a:r>
              <a:rPr lang="es" sz="2900">
                <a:solidFill>
                  <a:srgbClr val="FFFFFF"/>
                </a:solidFill>
                <a:latin typeface="Times New Roman"/>
                <a:ea typeface="Times New Roman"/>
                <a:cs typeface="Times New Roman"/>
                <a:sym typeface="Times New Roman"/>
              </a:rPr>
              <a:t>PREGUNTA PROBLEMA</a:t>
            </a:r>
            <a:r>
              <a:rPr lang="es" sz="2500">
                <a:solidFill>
                  <a:srgbClr val="FFFFFF"/>
                </a:solidFill>
                <a:latin typeface="Times New Roman"/>
                <a:ea typeface="Times New Roman"/>
                <a:cs typeface="Times New Roman"/>
                <a:sym typeface="Times New Roman"/>
              </a:rPr>
              <a:t> </a:t>
            </a:r>
            <a:endParaRPr sz="25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b="1" i="1" sz="2600">
              <a:solidFill>
                <a:srgbClr val="FFFFFF"/>
              </a:solidFill>
            </a:endParaRPr>
          </a:p>
          <a:p>
            <a:pPr indent="0" lvl="0" marL="0" rtl="0" algn="l">
              <a:lnSpc>
                <a:spcPct val="115000"/>
              </a:lnSpc>
              <a:spcBef>
                <a:spcPts val="0"/>
              </a:spcBef>
              <a:spcAft>
                <a:spcPts val="0"/>
              </a:spcAft>
              <a:buSzPts val="1300"/>
              <a:buNone/>
            </a:pPr>
            <a:r>
              <a:t/>
            </a:r>
            <a:endParaRPr b="1" i="1" sz="1100">
              <a:solidFill>
                <a:srgbClr val="FFFFFF"/>
              </a:solidFill>
              <a:latin typeface="Arial"/>
              <a:ea typeface="Arial"/>
              <a:cs typeface="Arial"/>
              <a:sym typeface="Arial"/>
            </a:endParaRPr>
          </a:p>
          <a:p>
            <a:pPr indent="0" lvl="0" marL="0" rtl="0" algn="l">
              <a:lnSpc>
                <a:spcPct val="115000"/>
              </a:lnSpc>
              <a:spcBef>
                <a:spcPts val="1200"/>
              </a:spcBef>
              <a:spcAft>
                <a:spcPts val="0"/>
              </a:spcAft>
              <a:buSzPts val="1300"/>
              <a:buNone/>
            </a:pPr>
            <a:r>
              <a:rPr lang="es" sz="2000">
                <a:solidFill>
                  <a:srgbClr val="FFFFFF"/>
                </a:solidFill>
                <a:latin typeface="Times New Roman"/>
                <a:ea typeface="Times New Roman"/>
                <a:cs typeface="Times New Roman"/>
                <a:sym typeface="Times New Roman"/>
              </a:rPr>
              <a:t>¿Cómo controlar el acceso seguro y eficiente de estudiantes y directivos de la I.E.D Juana Escobar?</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300"/>
              <a:buNone/>
            </a:pPr>
            <a:r>
              <a:t/>
            </a:r>
            <a:endParaRPr b="1" i="1" sz="2600">
              <a:solidFill>
                <a:srgbClr val="000000"/>
              </a:solidFill>
              <a:latin typeface="Arial"/>
              <a:ea typeface="Arial"/>
              <a:cs typeface="Arial"/>
              <a:sym typeface="Arial"/>
            </a:endParaRPr>
          </a:p>
        </p:txBody>
      </p:sp>
      <p:pic>
        <p:nvPicPr>
          <p:cNvPr id="191" name="Google Shape;191;p8"/>
          <p:cNvPicPr preferRelativeResize="0"/>
          <p:nvPr/>
        </p:nvPicPr>
        <p:blipFill rotWithShape="1">
          <a:blip r:embed="rId3">
            <a:alphaModFix amt="58999"/>
          </a:blip>
          <a:srcRect b="1300" l="0" r="61681" t="-1300"/>
          <a:stretch/>
        </p:blipFill>
        <p:spPr>
          <a:xfrm>
            <a:off x="1060875" y="1221275"/>
            <a:ext cx="2094100" cy="260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2038300" y="98280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a:t>                    </a:t>
            </a:r>
            <a:r>
              <a:rPr b="1" lang="es">
                <a:latin typeface="Times New Roman"/>
                <a:ea typeface="Times New Roman"/>
                <a:cs typeface="Times New Roman"/>
                <a:sym typeface="Times New Roman"/>
              </a:rPr>
              <a:t> </a:t>
            </a:r>
            <a:r>
              <a:rPr b="1" lang="es" sz="3000">
                <a:latin typeface="Times New Roman"/>
                <a:ea typeface="Times New Roman"/>
                <a:cs typeface="Times New Roman"/>
                <a:sym typeface="Times New Roman"/>
              </a:rPr>
              <a:t>JUSTIFICACIÓN</a:t>
            </a:r>
            <a:r>
              <a:rPr lang="es"/>
              <a:t> </a:t>
            </a:r>
            <a:endParaRPr/>
          </a:p>
        </p:txBody>
      </p:sp>
      <p:sp>
        <p:nvSpPr>
          <p:cNvPr id="197" name="Google Shape;197;p9"/>
          <p:cNvSpPr txBox="1"/>
          <p:nvPr>
            <p:ph idx="1" type="body"/>
          </p:nvPr>
        </p:nvSpPr>
        <p:spPr>
          <a:xfrm>
            <a:off x="2105100" y="1787650"/>
            <a:ext cx="7038900" cy="31875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66496"/>
              <a:buNone/>
            </a:pPr>
            <a:r>
              <a:rPr lang="es" sz="2300">
                <a:solidFill>
                  <a:srgbClr val="FFFFFF"/>
                </a:solidFill>
                <a:latin typeface="Times New Roman"/>
                <a:ea typeface="Times New Roman"/>
                <a:cs typeface="Times New Roman"/>
                <a:sym typeface="Times New Roman"/>
              </a:rPr>
              <a:t>Los sistemas y estrategias utilizadas por el sistema escolar se ha vuelto no muy seguros para lo que se requiere en la actualidad en pro de un avance y mejora en la seguridad y exclusividad del ingreso a la institución, nuestro proyecto busca mejorar y garantizar la seguridad, implementando un sistema de información de ingreso seguro y controlado de la institución con garantía en los factores anteriormente mencionados en una base de datos que será supervisada por el coordinador constantemente. </a:t>
            </a:r>
            <a:endParaRPr sz="23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66496"/>
              <a:buNone/>
            </a:pPr>
            <a:r>
              <a:t/>
            </a:r>
            <a:endParaRPr b="1" i="1" sz="2300"/>
          </a:p>
        </p:txBody>
      </p:sp>
      <p:pic>
        <p:nvPicPr>
          <p:cNvPr id="198" name="Google Shape;198;p9"/>
          <p:cNvPicPr preferRelativeResize="0"/>
          <p:nvPr/>
        </p:nvPicPr>
        <p:blipFill rotWithShape="1">
          <a:blip r:embed="rId3">
            <a:alphaModFix amt="71000"/>
          </a:blip>
          <a:srcRect b="0" l="0" r="0" t="0"/>
          <a:stretch/>
        </p:blipFill>
        <p:spPr>
          <a:xfrm>
            <a:off x="463498" y="1896897"/>
            <a:ext cx="1383450" cy="2101925"/>
          </a:xfrm>
          <a:prstGeom prst="rect">
            <a:avLst/>
          </a:prstGeom>
          <a:noFill/>
          <a:ln>
            <a:noFill/>
          </a:ln>
        </p:spPr>
      </p:pic>
      <p:sp>
        <p:nvSpPr>
          <p:cNvPr id="199" name="Google Shape;199;p9"/>
          <p:cNvSpPr txBox="1"/>
          <p:nvPr/>
        </p:nvSpPr>
        <p:spPr>
          <a:xfrm>
            <a:off x="41800" y="3998825"/>
            <a:ext cx="21555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s" sz="700" u="sng" cap="none" strike="noStrike">
                <a:solidFill>
                  <a:schemeClr val="hlink"/>
                </a:solidFill>
                <a:latin typeface="Lato"/>
                <a:ea typeface="Lato"/>
                <a:cs typeface="Lato"/>
                <a:sym typeface="Lato"/>
                <a:hlinkClick r:id="rId4"/>
              </a:rPr>
              <a:t>https://images.app.goo.gl/WJoa4rYkFnyGTjgQ6</a:t>
            </a:r>
            <a:r>
              <a:rPr b="0" i="0" lang="es" sz="700" u="none" cap="none" strike="noStrike">
                <a:solidFill>
                  <a:srgbClr val="000000"/>
                </a:solidFill>
                <a:latin typeface="Lato"/>
                <a:ea typeface="Lato"/>
                <a:cs typeface="Lato"/>
                <a:sym typeface="Lato"/>
              </a:rPr>
              <a:t> </a:t>
            </a:r>
            <a:endParaRPr b="0" i="0" sz="7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