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Montserrat"/>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0" roundtripDataSignature="AMtx7miBiYkUyeWRNYc+rLy7zL90T64H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19191E-45D0-4615-ACE2-0809AE82CC2E}">
  <a:tblStyle styleId="{A419191E-45D0-4615-ACE2-0809AE82CC2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471fb3d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471fb3d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4a66d07d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c4a66d07d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3bbed38f4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c3bbed38f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2af25a25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c2af25a25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2af25a25a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c2af25a25a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c4ae8fa473_2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c4ae8fa473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4ae8fa473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c4ae8fa473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4a66d07d3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c4a66d07d3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c30b382103_3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c30b382103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c30b382103_7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c30b382103_7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c4ae8fa473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c4ae8fa473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7"/>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57"/>
          <p:cNvGrpSpPr/>
          <p:nvPr/>
        </p:nvGrpSpPr>
        <p:grpSpPr>
          <a:xfrm>
            <a:off x="0" y="490"/>
            <a:ext cx="5153705" cy="5134399"/>
            <a:chOff x="0" y="75"/>
            <a:chExt cx="5153705" cy="5152950"/>
          </a:xfrm>
        </p:grpSpPr>
        <p:sp>
          <p:nvSpPr>
            <p:cNvPr id="12" name="Google Shape;12;p57"/>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7"/>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7"/>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7"/>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57"/>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57"/>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66"/>
          <p:cNvGrpSpPr/>
          <p:nvPr/>
        </p:nvGrpSpPr>
        <p:grpSpPr>
          <a:xfrm>
            <a:off x="4406400" y="0"/>
            <a:ext cx="4737600" cy="5143065"/>
            <a:chOff x="4406400" y="0"/>
            <a:chExt cx="4737600" cy="5143065"/>
          </a:xfrm>
        </p:grpSpPr>
        <p:sp>
          <p:nvSpPr>
            <p:cNvPr id="107" name="Google Shape;107;p6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66"/>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6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58"/>
          <p:cNvGrpSpPr/>
          <p:nvPr/>
        </p:nvGrpSpPr>
        <p:grpSpPr>
          <a:xfrm>
            <a:off x="0" y="381001"/>
            <a:ext cx="1037850" cy="1016288"/>
            <a:chOff x="0" y="381001"/>
            <a:chExt cx="1037850" cy="1016288"/>
          </a:xfrm>
        </p:grpSpPr>
        <p:sp>
          <p:nvSpPr>
            <p:cNvPr id="21" name="Google Shape;21;p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5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5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grpSp>
        <p:nvGrpSpPr>
          <p:cNvPr id="27" name="Google Shape;27;p61"/>
          <p:cNvGrpSpPr/>
          <p:nvPr/>
        </p:nvGrpSpPr>
        <p:grpSpPr>
          <a:xfrm>
            <a:off x="0" y="381001"/>
            <a:ext cx="1037850" cy="1016288"/>
            <a:chOff x="0" y="381001"/>
            <a:chExt cx="1037850" cy="1016288"/>
          </a:xfrm>
        </p:grpSpPr>
        <p:sp>
          <p:nvSpPr>
            <p:cNvPr id="28" name="Google Shape;28;p6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p6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grpSp>
        <p:nvGrpSpPr>
          <p:cNvPr id="33" name="Google Shape;33;p59"/>
          <p:cNvGrpSpPr/>
          <p:nvPr/>
        </p:nvGrpSpPr>
        <p:grpSpPr>
          <a:xfrm>
            <a:off x="4406400" y="0"/>
            <a:ext cx="4737600" cy="5143065"/>
            <a:chOff x="4406400" y="0"/>
            <a:chExt cx="4737600" cy="5143065"/>
          </a:xfrm>
        </p:grpSpPr>
        <p:sp>
          <p:nvSpPr>
            <p:cNvPr id="34" name="Google Shape;34;p59"/>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9"/>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9"/>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9"/>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9"/>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9"/>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9"/>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9"/>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9"/>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9"/>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9"/>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9"/>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grpSp>
        <p:nvGrpSpPr>
          <p:cNvPr id="55" name="Google Shape;55;p60"/>
          <p:cNvGrpSpPr/>
          <p:nvPr/>
        </p:nvGrpSpPr>
        <p:grpSpPr>
          <a:xfrm>
            <a:off x="0" y="381001"/>
            <a:ext cx="1037850" cy="1016288"/>
            <a:chOff x="0" y="381001"/>
            <a:chExt cx="1037850" cy="1016288"/>
          </a:xfrm>
        </p:grpSpPr>
        <p:sp>
          <p:nvSpPr>
            <p:cNvPr id="56" name="Google Shape;56;p6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6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9" name="Google Shape;59;p6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0" name="Google Shape;60;p60"/>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1" name="Google Shape;61;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62"/>
          <p:cNvGrpSpPr/>
          <p:nvPr/>
        </p:nvGrpSpPr>
        <p:grpSpPr>
          <a:xfrm>
            <a:off x="0" y="381001"/>
            <a:ext cx="1037850" cy="1016288"/>
            <a:chOff x="0" y="381001"/>
            <a:chExt cx="1037850" cy="1016288"/>
          </a:xfrm>
        </p:grpSpPr>
        <p:sp>
          <p:nvSpPr>
            <p:cNvPr id="64" name="Google Shape;64;p6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62"/>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62"/>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63"/>
          <p:cNvGrpSpPr/>
          <p:nvPr/>
        </p:nvGrpSpPr>
        <p:grpSpPr>
          <a:xfrm>
            <a:off x="4406400" y="0"/>
            <a:ext cx="4737600" cy="5143500"/>
            <a:chOff x="4406400" y="0"/>
            <a:chExt cx="4737600" cy="5143500"/>
          </a:xfrm>
        </p:grpSpPr>
        <p:sp>
          <p:nvSpPr>
            <p:cNvPr id="71" name="Google Shape;71;p63"/>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3"/>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3"/>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3"/>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3"/>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3"/>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3"/>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3"/>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3"/>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3"/>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3"/>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3"/>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3"/>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3"/>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3"/>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3"/>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6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64"/>
          <p:cNvGrpSpPr/>
          <p:nvPr/>
        </p:nvGrpSpPr>
        <p:grpSpPr>
          <a:xfrm>
            <a:off x="0" y="381001"/>
            <a:ext cx="1037850" cy="1016288"/>
            <a:chOff x="0" y="381001"/>
            <a:chExt cx="1037850" cy="1016288"/>
          </a:xfrm>
        </p:grpSpPr>
        <p:sp>
          <p:nvSpPr>
            <p:cNvPr id="93" name="Google Shape;93;p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64"/>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64"/>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64"/>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65"/>
          <p:cNvGrpSpPr/>
          <p:nvPr/>
        </p:nvGrpSpPr>
        <p:grpSpPr>
          <a:xfrm>
            <a:off x="0" y="4128572"/>
            <a:ext cx="698925" cy="684657"/>
            <a:chOff x="0" y="3785672"/>
            <a:chExt cx="698925" cy="684657"/>
          </a:xfrm>
        </p:grpSpPr>
        <p:sp>
          <p:nvSpPr>
            <p:cNvPr id="101" name="Google Shape;101;p65"/>
            <p:cNvSpPr/>
            <p:nvPr/>
          </p:nvSpPr>
          <p:spPr>
            <a:xfrm rot="-5400000">
              <a:off x="0" y="3785672"/>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5"/>
            <p:cNvSpPr/>
            <p:nvPr/>
          </p:nvSpPr>
          <p:spPr>
            <a:xfrm flipH="1">
              <a:off x="154125" y="3925529"/>
              <a:ext cx="544800" cy="544800"/>
            </a:xfrm>
            <a:prstGeom prst="diagStripe">
              <a:avLst>
                <a:gd fmla="val 50000" name="adj"/>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5"/>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hyperlink" Target="https://btpinformatica2014.wordpress.com/author/elizabethkrt/" TargetMode="External"/><Relationship Id="rId5" Type="http://schemas.openxmlformats.org/officeDocument/2006/relationships/hyperlink" Target="https://btpinformatica2014.wordpress.com/2014/11/28/1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hyperlink" Target="https://images.app.goo.gl/2Aq6swHGW1cgCB9f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hyperlink" Target="https://images.app.goo.gl/wheEo2NLFzM6TTgJ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hyperlink" Target="https://images.app.goo.gl/JqjjPkQ2x33CdUtX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ocs.google.com/forms/d/e/1FAIpQLSfNtbtUm9yJtwByUGcB0djnNcTUj1BhSXIjWS6GlKpmpMBwJg/viewform?usp=sf_lin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hyperlink" Target="https://das6sa3.wordpress.com/author/jeimmycan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hyperlink" Target="https://images.app.goo.gl/zch95D7Gi9G7r3Zw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ionos.es/digitalguide/paginas-web/desarrollo-web/uml-lenguaje-unificado-de-modelado-orientado-a-objeto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lucid.app/lucidchart/invitations/accept/6f36c99a-704c-4282-b062-5a7b056992ba" TargetMode="Externa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btpinformatica2014.wordpress.com/author/elizabethkrt/" TargetMode="External"/><Relationship Id="rId4" Type="http://schemas.openxmlformats.org/officeDocument/2006/relationships/hyperlink" Target="https://btpinformatica2014.wordpress.com/2014/11/28/16/" TargetMode="External"/><Relationship Id="rId9" Type="http://schemas.openxmlformats.org/officeDocument/2006/relationships/hyperlink" Target="https://www.ionos.es/digitalguide/paginas-web/desarrollo-web/diagrama-de-casos-de-uso/#:~:text=El%20diagrama%20de%20casos%20de,de%20programaci%C3%B3n%20orientada%20a%20objetos" TargetMode="External"/><Relationship Id="rId5" Type="http://schemas.openxmlformats.org/officeDocument/2006/relationships/hyperlink" Target="https://btpinformatica2014.wordpress.com/2014/11/28/16/" TargetMode="External"/><Relationship Id="rId6" Type="http://schemas.openxmlformats.org/officeDocument/2006/relationships/hyperlink" Target="https://nextech.pe/que-es-bpmn-y-para-que-sirve/#:~:text=Entonces%20Business%20Process%20Model%20and,participantes%20de%20las%20diferentes%20actividades" TargetMode="External"/><Relationship Id="rId7" Type="http://schemas.openxmlformats.org/officeDocument/2006/relationships/hyperlink" Target="https://das6sa3.wordpress.com/author/jeimmycana/" TargetMode="External"/><Relationship Id="rId8" Type="http://schemas.openxmlformats.org/officeDocument/2006/relationships/hyperlink" Target="https://das6sa3.wordpress.com/2017/01/15/bizagi-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app.goo.gl/MRzLpGoKr6Q3aevC9" TargetMode="External"/><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es.hellokids.com/r_1703/juegos-gratuitos/juegos-de-puzzles/puzzles-vuelta-al-co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hyperlink" Target="https://www.taleoi.com/vida-hoy/escolares-colegios-privados-todo-pais-inician-hoy-ano-escolar-201903-2079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hyperlink" Target="https://images.app.goo.gl/WJoa4rYkFnyGTjgQ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nvSpPr>
        <p:spPr>
          <a:xfrm>
            <a:off x="3729050" y="3671700"/>
            <a:ext cx="4587900" cy="116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Times New Roman"/>
                <a:ea typeface="Times New Roman"/>
                <a:cs typeface="Times New Roman"/>
                <a:sym typeface="Times New Roman"/>
              </a:rPr>
              <a:t> </a:t>
            </a:r>
            <a:r>
              <a:rPr b="0" i="0" lang="es" sz="2500" u="none" cap="none" strike="noStrike">
                <a:solidFill>
                  <a:srgbClr val="FFFFFF"/>
                </a:solidFill>
                <a:latin typeface="Times New Roman"/>
                <a:ea typeface="Times New Roman"/>
                <a:cs typeface="Times New Roman"/>
                <a:sym typeface="Times New Roman"/>
              </a:rPr>
              <a:t>- KATERINE PAEZ                   </a:t>
            </a:r>
            <a:endParaRPr b="0" i="0" sz="2500" u="none" cap="none" strike="noStrike">
              <a:solidFill>
                <a:srgbClr val="FFFFFF"/>
              </a:solidFill>
              <a:latin typeface="Times New Roman"/>
              <a:ea typeface="Times New Roman"/>
              <a:cs typeface="Times New Roman"/>
              <a:sym typeface="Times New Roman"/>
            </a:endParaRPr>
          </a:p>
        </p:txBody>
      </p:sp>
      <p:sp>
        <p:nvSpPr>
          <p:cNvPr id="135" name="Google Shape;135;p1"/>
          <p:cNvSpPr txBox="1"/>
          <p:nvPr/>
        </p:nvSpPr>
        <p:spPr>
          <a:xfrm>
            <a:off x="3820450" y="1313775"/>
            <a:ext cx="43599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1" i="0" lang="es" sz="2500" u="none" cap="none" strike="noStrike">
                <a:solidFill>
                  <a:schemeClr val="lt1"/>
                </a:solidFill>
                <a:latin typeface="Times New Roman"/>
                <a:ea typeface="Times New Roman"/>
                <a:cs typeface="Times New Roman"/>
                <a:sym typeface="Times New Roman"/>
              </a:rPr>
              <a:t> -</a:t>
            </a:r>
            <a:r>
              <a:rPr b="0" i="0" lang="es" sz="2500" u="none" cap="none" strike="noStrike">
                <a:solidFill>
                  <a:schemeClr val="lt1"/>
                </a:solidFill>
                <a:latin typeface="Times New Roman"/>
                <a:ea typeface="Times New Roman"/>
                <a:cs typeface="Times New Roman"/>
                <a:sym typeface="Times New Roman"/>
              </a:rPr>
              <a:t>JOHANNA BUSTOS </a:t>
            </a:r>
            <a:endParaRPr b="0" i="0" sz="1400" u="none" cap="none" strike="noStrike">
              <a:solidFill>
                <a:srgbClr val="000000"/>
              </a:solidFill>
              <a:latin typeface="Lato"/>
              <a:ea typeface="Lato"/>
              <a:cs typeface="Lato"/>
              <a:sym typeface="Lato"/>
            </a:endParaRPr>
          </a:p>
        </p:txBody>
      </p:sp>
      <p:pic>
        <p:nvPicPr>
          <p:cNvPr id="136" name="Google Shape;136;p1"/>
          <p:cNvPicPr preferRelativeResize="0"/>
          <p:nvPr/>
        </p:nvPicPr>
        <p:blipFill rotWithShape="1">
          <a:blip r:embed="rId3">
            <a:alphaModFix/>
          </a:blip>
          <a:srcRect b="0" l="0" r="0" t="0"/>
          <a:stretch/>
        </p:blipFill>
        <p:spPr>
          <a:xfrm>
            <a:off x="642075" y="1388975"/>
            <a:ext cx="2875400" cy="2875400"/>
          </a:xfrm>
          <a:prstGeom prst="rect">
            <a:avLst/>
          </a:prstGeom>
          <a:noFill/>
          <a:ln>
            <a:noFill/>
          </a:ln>
        </p:spPr>
      </p:pic>
      <p:sp>
        <p:nvSpPr>
          <p:cNvPr id="137" name="Google Shape;137;p1"/>
          <p:cNvSpPr txBox="1"/>
          <p:nvPr/>
        </p:nvSpPr>
        <p:spPr>
          <a:xfrm>
            <a:off x="548350" y="3782800"/>
            <a:ext cx="3272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s" sz="1000" u="none" cap="none" strike="noStrike">
                <a:solidFill>
                  <a:schemeClr val="accent1"/>
                </a:solidFill>
                <a:uFill>
                  <a:noFill/>
                </a:uFill>
                <a:latin typeface="Times New Roman"/>
                <a:ea typeface="Times New Roman"/>
                <a:cs typeface="Times New Roman"/>
                <a:sym typeface="Times New Roman"/>
                <a:hlinkClick r:id="rId4">
                  <a:extLst>
                    <a:ext uri="{A12FA001-AC4F-418D-AE19-62706E023703}">
                      <ahyp:hlinkClr val="tx"/>
                    </a:ext>
                  </a:extLst>
                </a:hlinkClick>
              </a:rPr>
              <a:t>elizabethkrt</a:t>
            </a:r>
            <a:r>
              <a:rPr b="0" i="0" lang="es" sz="1000" u="none" cap="none" strike="noStrike">
                <a:solidFill>
                  <a:schemeClr val="accent1"/>
                </a:solidFill>
                <a:latin typeface="Times New Roman"/>
                <a:ea typeface="Times New Roman"/>
                <a:cs typeface="Times New Roman"/>
                <a:sym typeface="Times New Roman"/>
              </a:rPr>
              <a:t> ( </a:t>
            </a:r>
            <a:r>
              <a:rPr b="1" i="0" lang="es" sz="1000" u="none" cap="none" strike="noStrike">
                <a:solidFill>
                  <a:schemeClr val="accent1"/>
                </a:solidFill>
                <a:uFill>
                  <a:noFill/>
                </a:uFill>
                <a:latin typeface="Times New Roman"/>
                <a:ea typeface="Times New Roman"/>
                <a:cs typeface="Times New Roman"/>
                <a:sym typeface="Times New Roman"/>
                <a:hlinkClick r:id="rId5">
                  <a:extLst>
                    <a:ext uri="{A12FA001-AC4F-418D-AE19-62706E023703}">
                      <ahyp:hlinkClr val="tx"/>
                    </a:ext>
                  </a:extLst>
                </a:hlinkClick>
              </a:rPr>
              <a:t>28 noviembre, 2014</a:t>
            </a:r>
            <a:r>
              <a:rPr b="0" i="0" lang="es" sz="1000" u="none" cap="none" strike="noStrike">
                <a:solidFill>
                  <a:schemeClr val="accent1"/>
                </a:solidFill>
                <a:latin typeface="Times New Roman"/>
                <a:ea typeface="Times New Roman"/>
                <a:cs typeface="Times New Roman"/>
                <a:sym typeface="Times New Roman"/>
              </a:rPr>
              <a:t>)</a:t>
            </a:r>
            <a:endParaRPr b="0" i="0" sz="1000" u="none" cap="none" strike="noStrike">
              <a:solidFill>
                <a:schemeClr val="accent1"/>
              </a:solidFill>
              <a:latin typeface="Times New Roman"/>
              <a:ea typeface="Times New Roman"/>
              <a:cs typeface="Times New Roman"/>
              <a:sym typeface="Times New Roman"/>
            </a:endParaRPr>
          </a:p>
        </p:txBody>
      </p:sp>
      <p:sp>
        <p:nvSpPr>
          <p:cNvPr id="138" name="Google Shape;138;p1"/>
          <p:cNvSpPr txBox="1"/>
          <p:nvPr/>
        </p:nvSpPr>
        <p:spPr>
          <a:xfrm>
            <a:off x="2739075" y="347025"/>
            <a:ext cx="38421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 sz="3000" u="none" cap="none" strike="noStrike">
                <a:solidFill>
                  <a:schemeClr val="lt1"/>
                </a:solidFill>
                <a:latin typeface="Times New Roman"/>
                <a:ea typeface="Times New Roman"/>
                <a:cs typeface="Times New Roman"/>
                <a:sym typeface="Times New Roman"/>
              </a:rPr>
              <a:t>INTEGRANTES</a:t>
            </a:r>
            <a:r>
              <a:rPr b="0" i="0" lang="es" sz="1400" u="none" cap="none" strike="noStrike">
                <a:solidFill>
                  <a:schemeClr val="lt1"/>
                </a:solidFill>
                <a:latin typeface="Times New Roman"/>
                <a:ea typeface="Times New Roman"/>
                <a:cs typeface="Times New Roman"/>
                <a:sym typeface="Times New Roman"/>
              </a:rPr>
              <a:t> </a:t>
            </a:r>
            <a:endParaRPr b="0" i="0" sz="1400" u="none" cap="none" strike="noStrike">
              <a:solidFill>
                <a:srgbClr val="000000"/>
              </a:solidFill>
              <a:latin typeface="Lato"/>
              <a:ea typeface="Lato"/>
              <a:cs typeface="Lato"/>
              <a:sym typeface="Lato"/>
            </a:endParaRPr>
          </a:p>
        </p:txBody>
      </p:sp>
      <p:sp>
        <p:nvSpPr>
          <p:cNvPr id="139" name="Google Shape;139;p1"/>
          <p:cNvSpPr txBox="1"/>
          <p:nvPr/>
        </p:nvSpPr>
        <p:spPr>
          <a:xfrm>
            <a:off x="4510150" y="1883175"/>
            <a:ext cx="37134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Times New Roman"/>
                <a:ea typeface="Times New Roman"/>
                <a:cs typeface="Times New Roman"/>
                <a:sym typeface="Times New Roman"/>
              </a:rPr>
              <a:t>-ANDRES GONZALEZ</a:t>
            </a:r>
            <a:endParaRPr b="0" i="0" sz="1400" u="none" cap="none" strike="noStrike">
              <a:solidFill>
                <a:srgbClr val="000000"/>
              </a:solidFill>
              <a:latin typeface="Lato"/>
              <a:ea typeface="Lato"/>
              <a:cs typeface="Lato"/>
              <a:sym typeface="Lato"/>
            </a:endParaRPr>
          </a:p>
        </p:txBody>
      </p:sp>
      <p:sp>
        <p:nvSpPr>
          <p:cNvPr id="140" name="Google Shape;140;p1"/>
          <p:cNvSpPr txBox="1"/>
          <p:nvPr/>
        </p:nvSpPr>
        <p:spPr>
          <a:xfrm>
            <a:off x="4134550" y="2492738"/>
            <a:ext cx="40458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Times New Roman"/>
                <a:ea typeface="Times New Roman"/>
                <a:cs typeface="Times New Roman"/>
                <a:sym typeface="Times New Roman"/>
              </a:rPr>
              <a:t>- KATALINA BURGOS </a:t>
            </a:r>
            <a:endParaRPr b="0" i="0" sz="1400" u="none" cap="none" strike="noStrike">
              <a:solidFill>
                <a:srgbClr val="000000"/>
              </a:solidFill>
              <a:latin typeface="Lato"/>
              <a:ea typeface="Lato"/>
              <a:cs typeface="Lato"/>
              <a:sym typeface="Lato"/>
            </a:endParaRPr>
          </a:p>
        </p:txBody>
      </p:sp>
      <p:sp>
        <p:nvSpPr>
          <p:cNvPr id="141" name="Google Shape;141;p1"/>
          <p:cNvSpPr txBox="1"/>
          <p:nvPr/>
        </p:nvSpPr>
        <p:spPr>
          <a:xfrm>
            <a:off x="3914175" y="3102300"/>
            <a:ext cx="41979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chemeClr val="lt1"/>
                </a:solidFill>
                <a:latin typeface="Times New Roman"/>
                <a:ea typeface="Times New Roman"/>
                <a:cs typeface="Times New Roman"/>
                <a:sym typeface="Times New Roman"/>
              </a:rPr>
              <a:t>-  JOSEP BARRERO</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idx="1" type="subTitle"/>
          </p:nvPr>
        </p:nvSpPr>
        <p:spPr>
          <a:xfrm>
            <a:off x="3172725" y="200025"/>
            <a:ext cx="5548500" cy="411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405"/>
              <a:buNone/>
            </a:pPr>
            <a:r>
              <a:rPr lang="es" sz="1600">
                <a:solidFill>
                  <a:srgbClr val="FFFFFF"/>
                </a:solidFill>
                <a:latin typeface="Arial"/>
                <a:ea typeface="Arial"/>
                <a:cs typeface="Arial"/>
                <a:sym typeface="Arial"/>
              </a:rPr>
              <a:t> </a:t>
            </a:r>
            <a:endParaRPr sz="1600">
              <a:solidFill>
                <a:srgbClr val="FFFFFF"/>
              </a:solidFill>
              <a:latin typeface="Arial"/>
              <a:ea typeface="Arial"/>
              <a:cs typeface="Arial"/>
              <a:sym typeface="Arial"/>
            </a:endParaRPr>
          </a:p>
          <a:p>
            <a:pPr indent="0" lvl="0" marL="0" rtl="0" algn="l">
              <a:lnSpc>
                <a:spcPct val="115000"/>
              </a:lnSpc>
              <a:spcBef>
                <a:spcPts val="1200"/>
              </a:spcBef>
              <a:spcAft>
                <a:spcPts val="0"/>
              </a:spcAft>
              <a:buSzPts val="1405"/>
              <a:buNone/>
            </a:pPr>
            <a:r>
              <a:rPr b="1" i="1" lang="es" sz="2100">
                <a:solidFill>
                  <a:srgbClr val="FFFFFF"/>
                </a:solidFill>
                <a:latin typeface="Arial"/>
                <a:ea typeface="Arial"/>
                <a:cs typeface="Arial"/>
                <a:sym typeface="Arial"/>
              </a:rPr>
              <a:t>   </a:t>
            </a:r>
            <a:r>
              <a:rPr b="1" lang="es" sz="2991">
                <a:solidFill>
                  <a:srgbClr val="FFFFFF"/>
                </a:solidFill>
                <a:latin typeface="Times New Roman"/>
                <a:ea typeface="Times New Roman"/>
                <a:cs typeface="Times New Roman"/>
                <a:sym typeface="Times New Roman"/>
              </a:rPr>
              <a:t>           OBJETIVO</a:t>
            </a:r>
            <a:r>
              <a:rPr b="1" lang="es" sz="2491">
                <a:solidFill>
                  <a:srgbClr val="FFFFFF"/>
                </a:solidFill>
                <a:latin typeface="Times New Roman"/>
                <a:ea typeface="Times New Roman"/>
                <a:cs typeface="Times New Roman"/>
                <a:sym typeface="Times New Roman"/>
              </a:rPr>
              <a:t> </a:t>
            </a:r>
            <a:endParaRPr b="1" sz="2491">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405"/>
              <a:buNone/>
            </a:pPr>
            <a:r>
              <a:rPr lang="es" sz="2491">
                <a:solidFill>
                  <a:srgbClr val="FFFFFF"/>
                </a:solidFill>
                <a:latin typeface="Times New Roman"/>
                <a:ea typeface="Times New Roman"/>
                <a:cs typeface="Times New Roman"/>
                <a:sym typeface="Times New Roman"/>
              </a:rPr>
              <a:t> </a:t>
            </a:r>
            <a:r>
              <a:rPr lang="es" sz="1800">
                <a:solidFill>
                  <a:srgbClr val="FFFFFF"/>
                </a:solidFill>
                <a:latin typeface="Times New Roman"/>
                <a:ea typeface="Times New Roman"/>
                <a:cs typeface="Times New Roman"/>
                <a:sym typeface="Times New Roman"/>
              </a:rPr>
              <a:t>Este proyecto busca MEJORAR  la seguridad de la institución para lo que respecta en el ingreso al plantel educativo, dando control en la entrada de </a:t>
            </a:r>
            <a:r>
              <a:rPr lang="es" sz="1800">
                <a:latin typeface="Times New Roman"/>
                <a:ea typeface="Times New Roman"/>
                <a:cs typeface="Times New Roman"/>
                <a:sym typeface="Times New Roman"/>
              </a:rPr>
              <a:t>directivos </a:t>
            </a:r>
            <a:r>
              <a:rPr lang="es" sz="1800">
                <a:solidFill>
                  <a:srgbClr val="FFFFFF"/>
                </a:solidFill>
                <a:latin typeface="Times New Roman"/>
                <a:ea typeface="Times New Roman"/>
                <a:cs typeface="Times New Roman"/>
                <a:sym typeface="Times New Roman"/>
              </a:rPr>
              <a:t>y a su vez en el ingreso masivo de estudiantes  con eficiencia y respaldo de datos gráficos. Por ende, registrando en horarios de atención en secretaría, el ingreso de acudientes o personas ajenas a la institución.</a:t>
            </a:r>
            <a:endParaRPr b="1" i="1" sz="1800"/>
          </a:p>
          <a:p>
            <a:pPr indent="0" lvl="0" marL="0" rtl="0" algn="l">
              <a:lnSpc>
                <a:spcPct val="100000"/>
              </a:lnSpc>
              <a:spcBef>
                <a:spcPts val="0"/>
              </a:spcBef>
              <a:spcAft>
                <a:spcPts val="0"/>
              </a:spcAft>
              <a:buSzPts val="1405"/>
              <a:buNone/>
            </a:pPr>
            <a:r>
              <a:rPr lang="es"/>
              <a:t> </a:t>
            </a:r>
            <a:endParaRPr/>
          </a:p>
        </p:txBody>
      </p:sp>
      <p:pic>
        <p:nvPicPr>
          <p:cNvPr id="206" name="Google Shape;206;p10"/>
          <p:cNvPicPr preferRelativeResize="0"/>
          <p:nvPr/>
        </p:nvPicPr>
        <p:blipFill rotWithShape="1">
          <a:blip r:embed="rId3">
            <a:alphaModFix amt="51000"/>
          </a:blip>
          <a:srcRect b="0" l="0" r="0" t="0"/>
          <a:stretch/>
        </p:blipFill>
        <p:spPr>
          <a:xfrm>
            <a:off x="659413" y="1923510"/>
            <a:ext cx="2061074" cy="2544482"/>
          </a:xfrm>
          <a:prstGeom prst="rect">
            <a:avLst/>
          </a:prstGeom>
          <a:noFill/>
          <a:ln>
            <a:noFill/>
          </a:ln>
        </p:spPr>
      </p:pic>
      <p:sp>
        <p:nvSpPr>
          <p:cNvPr id="207" name="Google Shape;207;p10"/>
          <p:cNvSpPr txBox="1"/>
          <p:nvPr/>
        </p:nvSpPr>
        <p:spPr>
          <a:xfrm>
            <a:off x="207200" y="4579550"/>
            <a:ext cx="2965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https://images.app.goo.gl/2Aq6swHGW1cgCB9fA</a:t>
            </a:r>
            <a:r>
              <a:rPr b="0" i="0" lang="es" sz="1000" u="none" cap="none" strike="noStrike">
                <a:solidFill>
                  <a:srgbClr val="000000"/>
                </a:solidFill>
                <a:latin typeface="Lato"/>
                <a:ea typeface="Lato"/>
                <a:cs typeface="Lato"/>
                <a:sym typeface="Lato"/>
              </a:rPr>
              <a:t> </a:t>
            </a:r>
            <a:endParaRPr b="0" i="0" sz="10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1566375" y="0"/>
            <a:ext cx="4599300" cy="1041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sz="2500">
                <a:latin typeface="Times New Roman"/>
                <a:ea typeface="Times New Roman"/>
                <a:cs typeface="Times New Roman"/>
                <a:sym typeface="Times New Roman"/>
              </a:rPr>
              <a:t>ALCANCE </a:t>
            </a:r>
            <a:endParaRPr b="1" sz="2500">
              <a:latin typeface="Times New Roman"/>
              <a:ea typeface="Times New Roman"/>
              <a:cs typeface="Times New Roman"/>
              <a:sym typeface="Times New Roman"/>
            </a:endParaRPr>
          </a:p>
        </p:txBody>
      </p:sp>
      <p:sp>
        <p:nvSpPr>
          <p:cNvPr id="213" name="Google Shape;213;p11"/>
          <p:cNvSpPr txBox="1"/>
          <p:nvPr>
            <p:ph idx="4294967295" type="subTitle"/>
          </p:nvPr>
        </p:nvSpPr>
        <p:spPr>
          <a:xfrm>
            <a:off x="380475" y="852250"/>
            <a:ext cx="6395400" cy="4007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Este proyecto se determinará y enfocará en la seguridad y registro del ingreso a la institución, tanto como para estudiantes y directivos, a su vez creará un archivo distinto para el registro de ingreso de acudientes o personas ajenas a la institución cuyo fin de ingreso sea el dirigirse a secretaría para trámites o documentos o coordinación. se implementará por medio de un torniquete de lector QR y una cámara de reconocimiento facial enlazados a una base de datos la cual contendrá en el caso de los estudiantes la información implementada en  el carnet estudiantil y a los directivos con la información interna con la que cuente el plantel a la hora de incorporar personal a la institución (hoja de vida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txBox="1"/>
          <p:nvPr>
            <p:ph type="title"/>
          </p:nvPr>
        </p:nvSpPr>
        <p:spPr>
          <a:xfrm>
            <a:off x="377650" y="694100"/>
            <a:ext cx="6017700" cy="1877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2800"/>
              <a:buNone/>
            </a:pPr>
            <a:r>
              <a:rPr lang="es" sz="1800">
                <a:latin typeface="Times New Roman"/>
                <a:ea typeface="Times New Roman"/>
                <a:cs typeface="Times New Roman"/>
                <a:sym typeface="Times New Roman"/>
              </a:rPr>
              <a:t>En el caso de directivos el sistema solo revelará información que no comprometa la privacidad del el individuo enfocado únicamente en nombre, foto facial, estatura, EPS, y su estado en la institución el cual se representa de dos manera (ACTIVO o INACTIVO)  </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3"/>
          <p:cNvSpPr txBox="1"/>
          <p:nvPr>
            <p:ph type="title"/>
          </p:nvPr>
        </p:nvSpPr>
        <p:spPr>
          <a:xfrm>
            <a:off x="2278500" y="131950"/>
            <a:ext cx="4587000" cy="1148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a:latin typeface="Times New Roman"/>
                <a:ea typeface="Times New Roman"/>
                <a:cs typeface="Times New Roman"/>
                <a:sym typeface="Times New Roman"/>
              </a:rPr>
              <a:t>LIMITACIÓN</a:t>
            </a:r>
            <a:r>
              <a:rPr b="1" lang="es"/>
              <a:t> </a:t>
            </a:r>
            <a:endParaRPr b="1"/>
          </a:p>
        </p:txBody>
      </p:sp>
      <p:sp>
        <p:nvSpPr>
          <p:cNvPr id="224" name="Google Shape;224;p13"/>
          <p:cNvSpPr txBox="1"/>
          <p:nvPr/>
        </p:nvSpPr>
        <p:spPr>
          <a:xfrm>
            <a:off x="1632225" y="1517250"/>
            <a:ext cx="61971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Times New Roman"/>
                <a:ea typeface="Times New Roman"/>
                <a:cs typeface="Times New Roman"/>
                <a:sym typeface="Times New Roman"/>
              </a:rPr>
              <a:t>El sistema identificará al individuo y lo clasificara entre las variables (docentes, estudiantes, personal de servicios generales y </a:t>
            </a:r>
            <a:r>
              <a:rPr lang="es" sz="1800">
                <a:solidFill>
                  <a:schemeClr val="lt1"/>
                </a:solidFill>
                <a:latin typeface="Times New Roman"/>
                <a:ea typeface="Times New Roman"/>
                <a:cs typeface="Times New Roman"/>
                <a:sym typeface="Times New Roman"/>
              </a:rPr>
              <a:t>vigilancia</a:t>
            </a:r>
            <a:r>
              <a:rPr b="0" i="0" lang="es" sz="1800" u="none" cap="none" strike="noStrike">
                <a:solidFill>
                  <a:schemeClr val="lt1"/>
                </a:solidFill>
                <a:latin typeface="Times New Roman"/>
                <a:ea typeface="Times New Roman"/>
                <a:cs typeface="Times New Roman"/>
                <a:sym typeface="Times New Roman"/>
              </a:rPr>
              <a:t>) una vez el sistema determine la variable a la que pertenece tomará una captura del individuo la cual almacenará y registrará la hora de ingreso y el cumplimiento de normas (esto únicamente en el caso de estudiantes) después de ello el proceso finalizará y continuará</a:t>
            </a:r>
            <a:r>
              <a:rPr lang="es" sz="1800">
                <a:solidFill>
                  <a:schemeClr val="lt1"/>
                </a:solidFill>
                <a:latin typeface="Times New Roman"/>
                <a:ea typeface="Times New Roman"/>
                <a:cs typeface="Times New Roman"/>
                <a:sym typeface="Times New Roman"/>
              </a:rPr>
              <a:t>.</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ctrTitle"/>
          </p:nvPr>
        </p:nvSpPr>
        <p:spPr>
          <a:xfrm>
            <a:off x="2924950" y="413350"/>
            <a:ext cx="6062700" cy="640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77777"/>
              <a:buNone/>
            </a:pPr>
            <a:r>
              <a:rPr lang="es" sz="2500">
                <a:latin typeface="Times New Roman"/>
                <a:ea typeface="Times New Roman"/>
                <a:cs typeface="Times New Roman"/>
                <a:sym typeface="Times New Roman"/>
              </a:rPr>
              <a:t>TECNICAS DE RECOLECCION DE DATOS </a:t>
            </a:r>
            <a:endParaRPr sz="2500">
              <a:latin typeface="Times New Roman"/>
              <a:ea typeface="Times New Roman"/>
              <a:cs typeface="Times New Roman"/>
              <a:sym typeface="Times New Roman"/>
            </a:endParaRPr>
          </a:p>
        </p:txBody>
      </p:sp>
      <p:sp>
        <p:nvSpPr>
          <p:cNvPr id="230" name="Google Shape;230;p14"/>
          <p:cNvSpPr txBox="1"/>
          <p:nvPr>
            <p:ph idx="1" type="subTitle"/>
          </p:nvPr>
        </p:nvSpPr>
        <p:spPr>
          <a:xfrm>
            <a:off x="3234825" y="1053550"/>
            <a:ext cx="4725000" cy="1354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300"/>
              <a:buNone/>
            </a:pPr>
            <a:r>
              <a:rPr lang="es" sz="1900">
                <a:latin typeface="Times New Roman"/>
                <a:ea typeface="Times New Roman"/>
                <a:cs typeface="Times New Roman"/>
                <a:sym typeface="Times New Roman"/>
              </a:rPr>
              <a:t>La encuesta ha sido la técnica de recolección de datos escogida de manera inicial para recolectar información de fuente primaria. Hemos definido encuestar al coordinador  de forma inicial </a:t>
            </a:r>
            <a:endParaRPr sz="1900">
              <a:latin typeface="Times New Roman"/>
              <a:ea typeface="Times New Roman"/>
              <a:cs typeface="Times New Roman"/>
              <a:sym typeface="Times New Roman"/>
            </a:endParaRPr>
          </a:p>
        </p:txBody>
      </p:sp>
      <p:sp>
        <p:nvSpPr>
          <p:cNvPr id="231" name="Google Shape;231;p14"/>
          <p:cNvSpPr txBox="1"/>
          <p:nvPr/>
        </p:nvSpPr>
        <p:spPr>
          <a:xfrm>
            <a:off x="334625" y="3135700"/>
            <a:ext cx="56640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s" sz="1900" u="none" cap="none" strike="noStrike">
                <a:solidFill>
                  <a:srgbClr val="FFFFFF"/>
                </a:solidFill>
                <a:latin typeface="Times New Roman"/>
                <a:ea typeface="Times New Roman"/>
                <a:cs typeface="Times New Roman"/>
                <a:sym typeface="Times New Roman"/>
              </a:rPr>
              <a:t>Encuesta: consiste en recopilar información sobre un  tema específico con preguntas estructuradas y en su gran mayoría de carácter cerradas.  </a:t>
            </a:r>
            <a:endParaRPr b="0" i="0" sz="19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Times New Roman"/>
              <a:ea typeface="Times New Roman"/>
              <a:cs typeface="Times New Roman"/>
              <a:sym typeface="Times New Roman"/>
            </a:endParaRPr>
          </a:p>
        </p:txBody>
      </p:sp>
      <p:pic>
        <p:nvPicPr>
          <p:cNvPr id="232" name="Google Shape;232;p14"/>
          <p:cNvPicPr preferRelativeResize="0"/>
          <p:nvPr/>
        </p:nvPicPr>
        <p:blipFill rotWithShape="1">
          <a:blip r:embed="rId3">
            <a:alphaModFix/>
          </a:blip>
          <a:srcRect b="0" l="0" r="0" t="0"/>
          <a:stretch/>
        </p:blipFill>
        <p:spPr>
          <a:xfrm>
            <a:off x="6314227" y="1884490"/>
            <a:ext cx="2673400" cy="2448924"/>
          </a:xfrm>
          <a:prstGeom prst="rect">
            <a:avLst/>
          </a:prstGeom>
          <a:noFill/>
          <a:ln>
            <a:noFill/>
          </a:ln>
        </p:spPr>
      </p:pic>
      <p:sp>
        <p:nvSpPr>
          <p:cNvPr id="233" name="Google Shape;233;p14"/>
          <p:cNvSpPr txBox="1"/>
          <p:nvPr/>
        </p:nvSpPr>
        <p:spPr>
          <a:xfrm>
            <a:off x="6524175" y="4010325"/>
            <a:ext cx="2673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hlink"/>
                </a:solidFill>
                <a:latin typeface="Lato"/>
                <a:ea typeface="Lato"/>
                <a:cs typeface="Lato"/>
                <a:sym typeface="Lato"/>
                <a:hlinkClick r:id="rId4"/>
              </a:rPr>
              <a:t>https://images.app.goo.gl/wheEo2NLFzM6TTgJ6</a:t>
            </a:r>
            <a:r>
              <a:rPr b="0" i="0" lang="es" sz="900" u="none" cap="none" strike="noStrike">
                <a:solidFill>
                  <a:srgbClr val="000000"/>
                </a:solidFill>
                <a:latin typeface="Lato"/>
                <a:ea typeface="Lato"/>
                <a:cs typeface="Lato"/>
                <a:sym typeface="Lato"/>
              </a:rPr>
              <a:t>  </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ph idx="1" type="subTitle"/>
          </p:nvPr>
        </p:nvSpPr>
        <p:spPr>
          <a:xfrm>
            <a:off x="1083800" y="64750"/>
            <a:ext cx="2783100" cy="76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a:t>          </a:t>
            </a:r>
            <a:r>
              <a:rPr lang="es" sz="3000"/>
              <a:t>ENCUESTA</a:t>
            </a:r>
            <a:r>
              <a:rPr lang="es"/>
              <a:t> </a:t>
            </a:r>
            <a:endParaRPr/>
          </a:p>
        </p:txBody>
      </p:sp>
      <p:sp>
        <p:nvSpPr>
          <p:cNvPr id="239" name="Google Shape;239;p15"/>
          <p:cNvSpPr txBox="1"/>
          <p:nvPr>
            <p:ph type="ctrTitle"/>
          </p:nvPr>
        </p:nvSpPr>
        <p:spPr>
          <a:xfrm>
            <a:off x="3318550" y="110975"/>
            <a:ext cx="5695500" cy="4080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ts val="4000"/>
              <a:buNone/>
            </a:pPr>
            <a:r>
              <a:t/>
            </a:r>
            <a:endParaRPr sz="938">
              <a:solidFill>
                <a:srgbClr val="00000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1. ¿Con cuántos estudiantes cuenta el plantel educativo en cada una de sus sedes?</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2. ¿Cómo es el proceso de selección de los docentes para supervisión de la entrada de los estudiantes?</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3. ¿Qué sucede o como es el proceso con los estudiantes que llegan después del horario estipulado para la entrada (tarde), para darles ingreso a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4. ¿Quién supervisa el manejo de control de la hora de llegada de docentes y administrativos de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rPr lang="es" sz="2000">
                <a:solidFill>
                  <a:srgbClr val="FFFFFF"/>
                </a:solidFill>
                <a:latin typeface="Times New Roman"/>
                <a:ea typeface="Times New Roman"/>
                <a:cs typeface="Times New Roman"/>
                <a:sym typeface="Times New Roman"/>
              </a:rPr>
              <a:t>5. ¿Qué procedimiento se debe realizar cuando entra una persona externa no autorizada a la institución?</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t/>
            </a:r>
            <a:endParaRPr sz="20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222222"/>
              <a:buNone/>
            </a:pPr>
            <a:r>
              <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211640"/>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SzPct val="382811"/>
              <a:buNone/>
            </a:pPr>
            <a:r>
              <a:t/>
            </a:r>
            <a:endParaRPr sz="1161">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02020"/>
              <a:buNone/>
            </a:pPr>
            <a:r>
              <a:t/>
            </a:r>
            <a:endParaRPr i="1" sz="2200"/>
          </a:p>
        </p:txBody>
      </p:sp>
      <p:pic>
        <p:nvPicPr>
          <p:cNvPr id="240" name="Google Shape;240;p15"/>
          <p:cNvPicPr preferRelativeResize="0"/>
          <p:nvPr/>
        </p:nvPicPr>
        <p:blipFill rotWithShape="1">
          <a:blip r:embed="rId3">
            <a:alphaModFix amt="67000"/>
          </a:blip>
          <a:srcRect b="0" l="0" r="0" t="0"/>
          <a:stretch/>
        </p:blipFill>
        <p:spPr>
          <a:xfrm>
            <a:off x="475625" y="1567525"/>
            <a:ext cx="1943650" cy="2571750"/>
          </a:xfrm>
          <a:prstGeom prst="rect">
            <a:avLst/>
          </a:prstGeom>
          <a:noFill/>
          <a:ln>
            <a:noFill/>
          </a:ln>
        </p:spPr>
      </p:pic>
      <p:sp>
        <p:nvSpPr>
          <p:cNvPr id="241" name="Google Shape;241;p15"/>
          <p:cNvSpPr txBox="1"/>
          <p:nvPr/>
        </p:nvSpPr>
        <p:spPr>
          <a:xfrm>
            <a:off x="145850" y="4139275"/>
            <a:ext cx="2829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https://images.app.goo.gl/JqjjPkQ2x33CdUtX8</a:t>
            </a:r>
            <a:r>
              <a:rPr b="0" i="0" lang="es" sz="1000" u="none" cap="none" strike="noStrike">
                <a:solidFill>
                  <a:srgbClr val="000000"/>
                </a:solidFill>
                <a:latin typeface="Lato"/>
                <a:ea typeface="Lato"/>
                <a:cs typeface="Lato"/>
                <a:sym typeface="Lato"/>
              </a:rPr>
              <a:t> </a:t>
            </a:r>
            <a:endParaRPr b="0" i="0" sz="6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6"/>
          <p:cNvSpPr txBox="1"/>
          <p:nvPr>
            <p:ph idx="1" type="body"/>
          </p:nvPr>
        </p:nvSpPr>
        <p:spPr>
          <a:xfrm>
            <a:off x="1489750" y="263450"/>
            <a:ext cx="7105200" cy="48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Times New Roman"/>
                <a:ea typeface="Times New Roman"/>
                <a:cs typeface="Times New Roman"/>
                <a:sym typeface="Times New Roman"/>
              </a:rPr>
              <a:t>6. ¿Cómo se controla el acceso de las personas que ingresan a la institución a realizar papeleo y trámites en secretaría? </a:t>
            </a:r>
            <a:endParaRPr sz="1800">
              <a:latin typeface="Times New Roman"/>
              <a:ea typeface="Times New Roman"/>
              <a:cs typeface="Times New Roman"/>
              <a:sym typeface="Times New Roman"/>
            </a:endParaRPr>
          </a:p>
          <a:p>
            <a:pPr indent="0" lvl="0" marL="0" rtl="0" algn="l">
              <a:spcBef>
                <a:spcPts val="0"/>
              </a:spcBef>
              <a:spcAft>
                <a:spcPts val="0"/>
              </a:spcAft>
              <a:buNone/>
            </a:pPr>
            <a:r>
              <a:rPr lang="es" sz="1800">
                <a:latin typeface="Times New Roman"/>
                <a:ea typeface="Times New Roman"/>
                <a:cs typeface="Times New Roman"/>
                <a:sym typeface="Times New Roman"/>
              </a:rPr>
              <a:t>7. ¿Cuántas sedes tiene el plantel ?</a:t>
            </a:r>
            <a:endParaRPr sz="1800">
              <a:latin typeface="Times New Roman"/>
              <a:ea typeface="Times New Roman"/>
              <a:cs typeface="Times New Roman"/>
              <a:sym typeface="Times New Roman"/>
            </a:endParaRPr>
          </a:p>
          <a:p>
            <a:pPr indent="0" lvl="0" marL="0" rtl="0" algn="l">
              <a:spcBef>
                <a:spcPts val="0"/>
              </a:spcBef>
              <a:spcAft>
                <a:spcPts val="0"/>
              </a:spcAft>
              <a:buNone/>
            </a:pPr>
            <a:r>
              <a:rPr lang="es" sz="1800">
                <a:latin typeface="Times New Roman"/>
                <a:ea typeface="Times New Roman"/>
                <a:cs typeface="Times New Roman"/>
                <a:sym typeface="Times New Roman"/>
              </a:rPr>
              <a:t>8. ¿Cuántos accesos tiene cada plantel?</a:t>
            </a:r>
            <a:endParaRPr sz="1800">
              <a:latin typeface="Times New Roman"/>
              <a:ea typeface="Times New Roman"/>
              <a:cs typeface="Times New Roman"/>
              <a:sym typeface="Times New Roman"/>
            </a:endParaRPr>
          </a:p>
          <a:p>
            <a:pPr indent="0" lvl="0" marL="0" rtl="0" algn="l">
              <a:spcBef>
                <a:spcPts val="0"/>
              </a:spcBef>
              <a:spcAft>
                <a:spcPts val="0"/>
              </a:spcAft>
              <a:buNone/>
            </a:pPr>
            <a:r>
              <a:rPr lang="es" sz="1800">
                <a:latin typeface="Times New Roman"/>
                <a:ea typeface="Times New Roman"/>
                <a:cs typeface="Times New Roman"/>
                <a:sym typeface="Times New Roman"/>
              </a:rPr>
              <a:t>9. ¿Las entradas mencionadas  anteriormente sirven tanto para entrada y salida?</a:t>
            </a:r>
            <a:endParaRPr sz="1800">
              <a:latin typeface="Times New Roman"/>
              <a:ea typeface="Times New Roman"/>
              <a:cs typeface="Times New Roman"/>
              <a:sym typeface="Times New Roman"/>
            </a:endParaRPr>
          </a:p>
          <a:p>
            <a:pPr indent="0" lvl="0" marL="0" rtl="0" algn="l">
              <a:spcBef>
                <a:spcPts val="0"/>
              </a:spcBef>
              <a:spcAft>
                <a:spcPts val="0"/>
              </a:spcAft>
              <a:buNone/>
            </a:pPr>
            <a:r>
              <a:rPr lang="es" sz="1800">
                <a:latin typeface="Times New Roman"/>
                <a:ea typeface="Times New Roman"/>
                <a:cs typeface="Times New Roman"/>
                <a:sym typeface="Times New Roman"/>
              </a:rPr>
              <a:t>10. ¿Alguna vez se ha infiltrado alguien a la institución en el ingreso de estudiantes?</a:t>
            </a:r>
            <a:endParaRPr sz="1800">
              <a:latin typeface="Times New Roman"/>
              <a:ea typeface="Times New Roman"/>
              <a:cs typeface="Times New Roman"/>
              <a:sym typeface="Times New Roman"/>
            </a:endParaRPr>
          </a:p>
          <a:p>
            <a:pPr indent="0" lvl="0" marL="0" rtl="0" algn="l">
              <a:spcBef>
                <a:spcPts val="0"/>
              </a:spcBef>
              <a:spcAft>
                <a:spcPts val="0"/>
              </a:spcAft>
              <a:buNone/>
            </a:pPr>
            <a:r>
              <a:rPr lang="es" sz="1800">
                <a:latin typeface="Times New Roman"/>
                <a:ea typeface="Times New Roman"/>
                <a:cs typeface="Times New Roman"/>
                <a:sym typeface="Times New Roman"/>
              </a:rPr>
              <a:t>11. ¿Cómo se considera la seguridad del sector en que se encuentra la institución?</a:t>
            </a:r>
            <a:endParaRPr sz="1800">
              <a:latin typeface="Times New Roman"/>
              <a:ea typeface="Times New Roman"/>
              <a:cs typeface="Times New Roman"/>
              <a:sym typeface="Times New Roman"/>
            </a:endParaRPr>
          </a:p>
          <a:p>
            <a:pPr indent="0" lvl="0" marL="0" rtl="0" algn="l">
              <a:spcBef>
                <a:spcPts val="0"/>
              </a:spcBef>
              <a:spcAft>
                <a:spcPts val="0"/>
              </a:spcAft>
              <a:buNone/>
            </a:pPr>
            <a:r>
              <a:rPr lang="es" sz="1800">
                <a:latin typeface="Times New Roman"/>
                <a:ea typeface="Times New Roman"/>
                <a:cs typeface="Times New Roman"/>
                <a:sym typeface="Times New Roman"/>
              </a:rPr>
              <a:t>12. De 1 a 10 donde 1 es malo y 10 es excelente, ¿en cuánto califica la seguridad de la institución con lo que respecta al ingreso y salida de estudiantes?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c471fb3d14_0_24"/>
          <p:cNvSpPr txBox="1"/>
          <p:nvPr>
            <p:ph idx="1" type="body"/>
          </p:nvPr>
        </p:nvSpPr>
        <p:spPr>
          <a:xfrm>
            <a:off x="1230700"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700">
                <a:latin typeface="Times New Roman"/>
                <a:ea typeface="Times New Roman"/>
                <a:cs typeface="Times New Roman"/>
                <a:sym typeface="Times New Roman"/>
              </a:rPr>
              <a:t>13. ¿En alguna ocasión ha tenido alguna clase de accidente a la hora de entrar o salir de los estudiantes a la institución, por la aglomeración?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s" sz="1700">
                <a:latin typeface="Times New Roman"/>
                <a:ea typeface="Times New Roman"/>
                <a:cs typeface="Times New Roman"/>
                <a:sym typeface="Times New Roman"/>
              </a:rPr>
              <a:t>14. ¿Qué opina usted cómo integrante de esta institución sobre la implementación de un software que ofrezca seguridad y respaldo de datos a todo lo que respecta a la entrada de la institución?</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
        <p:nvSpPr>
          <p:cNvPr id="252" name="Google Shape;252;gc471fb3d14_0_24"/>
          <p:cNvSpPr txBox="1"/>
          <p:nvPr/>
        </p:nvSpPr>
        <p:spPr>
          <a:xfrm>
            <a:off x="1089500" y="3335075"/>
            <a:ext cx="4536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u="sng">
                <a:solidFill>
                  <a:schemeClr val="hlink"/>
                </a:solidFill>
                <a:latin typeface="Lato"/>
                <a:ea typeface="Lato"/>
                <a:cs typeface="Lato"/>
                <a:sym typeface="Lato"/>
                <a:hlinkClick r:id="rId3"/>
              </a:rPr>
              <a:t>https://docs.google.com/forms/d/e/1FAIpQLSfNtbtUm9yJtwByUGcB0djnNcTUj1BhSXIjWS6GlKpmpMBwJg/viewform?usp=sf_link</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c4a66d07d3_0_0"/>
          <p:cNvSpPr txBox="1"/>
          <p:nvPr>
            <p:ph type="title"/>
          </p:nvPr>
        </p:nvSpPr>
        <p:spPr>
          <a:xfrm>
            <a:off x="1478825" y="4796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500"/>
              <a:t>Mapas  de procesos BPMN</a:t>
            </a:r>
            <a:r>
              <a:rPr lang="es"/>
              <a:t> </a:t>
            </a:r>
            <a:endParaRPr/>
          </a:p>
        </p:txBody>
      </p:sp>
      <p:sp>
        <p:nvSpPr>
          <p:cNvPr id="258" name="Google Shape;258;gc4a66d07d3_0_0"/>
          <p:cNvSpPr txBox="1"/>
          <p:nvPr>
            <p:ph idx="1" type="body"/>
          </p:nvPr>
        </p:nvSpPr>
        <p:spPr>
          <a:xfrm>
            <a:off x="585375" y="1324375"/>
            <a:ext cx="7038900" cy="291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Es una notación gráfica que describe la lógica de los pasos de un proceso de Negocio. Esta notación ha sido especialmente diseñada para coordinar la secuencia de los procesos y los mensajes que fluyen entre los participantes de las diferentes actividades. BPMN proporciona un lenguaje común para que las partes involucradas puedan comunicar los procesos de forma clara, completa y eficiente.</a:t>
            </a:r>
            <a:r>
              <a:rPr lang="es" sz="1500">
                <a:solidFill>
                  <a:srgbClr val="FFFFFF"/>
                </a:solidFill>
                <a:latin typeface="Times New Roman"/>
                <a:ea typeface="Times New Roman"/>
                <a:cs typeface="Times New Roman"/>
                <a:sym typeface="Times New Roman"/>
              </a:rPr>
              <a:t>(Anónimo,2020)</a:t>
            </a:r>
            <a:endParaRPr sz="1500">
              <a:solidFill>
                <a:srgbClr val="FFFFFF"/>
              </a:solidFill>
              <a:latin typeface="Times New Roman"/>
              <a:ea typeface="Times New Roman"/>
              <a:cs typeface="Times New Roman"/>
              <a:sym typeface="Times New Roman"/>
            </a:endParaRPr>
          </a:p>
        </p:txBody>
      </p:sp>
      <p:pic>
        <p:nvPicPr>
          <p:cNvPr id="259" name="Google Shape;259;gc4a66d07d3_0_0"/>
          <p:cNvPicPr preferRelativeResize="0"/>
          <p:nvPr/>
        </p:nvPicPr>
        <p:blipFill rotWithShape="1">
          <a:blip r:embed="rId3">
            <a:alphaModFix/>
          </a:blip>
          <a:srcRect b="0" l="0" r="0" t="0"/>
          <a:stretch/>
        </p:blipFill>
        <p:spPr>
          <a:xfrm>
            <a:off x="5660225" y="3122475"/>
            <a:ext cx="2857500" cy="1657350"/>
          </a:xfrm>
          <a:prstGeom prst="rect">
            <a:avLst/>
          </a:prstGeom>
          <a:noFill/>
          <a:ln>
            <a:noFill/>
          </a:ln>
        </p:spPr>
      </p:pic>
      <p:sp>
        <p:nvSpPr>
          <p:cNvPr id="260" name="Google Shape;260;gc4a66d07d3_0_0"/>
          <p:cNvSpPr txBox="1"/>
          <p:nvPr/>
        </p:nvSpPr>
        <p:spPr>
          <a:xfrm>
            <a:off x="5998675" y="4779825"/>
            <a:ext cx="237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rgbClr val="4A86E8"/>
                </a:solidFill>
                <a:latin typeface="Arial"/>
                <a:ea typeface="Arial"/>
                <a:cs typeface="Arial"/>
                <a:sym typeface="Arial"/>
                <a:hlinkClick r:id="rId4">
                  <a:extLst>
                    <a:ext uri="{A12FA001-AC4F-418D-AE19-62706E023703}">
                      <ahyp:hlinkClr val="tx"/>
                    </a:ext>
                  </a:extLst>
                </a:hlinkClick>
              </a:rPr>
              <a:t>JeimmyCaña</a:t>
            </a:r>
            <a:r>
              <a:rPr b="0" i="0" lang="es" sz="1400" u="none" cap="none" strike="noStrike">
                <a:solidFill>
                  <a:srgbClr val="4A86E8"/>
                </a:solidFill>
                <a:latin typeface="Lato"/>
                <a:ea typeface="Lato"/>
                <a:cs typeface="Lato"/>
                <a:sym typeface="Lato"/>
              </a:rPr>
              <a:t> (ene15,2017)</a:t>
            </a:r>
            <a:endParaRPr b="0" i="0" sz="1400" u="none" cap="none" strike="noStrike">
              <a:solidFill>
                <a:srgbClr val="4A86E8"/>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c3bbed38f4_0_32"/>
          <p:cNvSpPr txBox="1"/>
          <p:nvPr>
            <p:ph type="ctrTitle"/>
          </p:nvPr>
        </p:nvSpPr>
        <p:spPr>
          <a:xfrm>
            <a:off x="3549550" y="1906950"/>
            <a:ext cx="5017500" cy="664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b="1" lang="es">
                <a:latin typeface="Times New Roman"/>
                <a:ea typeface="Times New Roman"/>
                <a:cs typeface="Times New Roman"/>
                <a:sym typeface="Times New Roman"/>
              </a:rPr>
              <a:t>BPMN Actual </a:t>
            </a:r>
            <a:endParaRPr b="1">
              <a:latin typeface="Times New Roman"/>
              <a:ea typeface="Times New Roman"/>
              <a:cs typeface="Times New Roman"/>
              <a:sym typeface="Times New Roman"/>
            </a:endParaRPr>
          </a:p>
        </p:txBody>
      </p:sp>
      <p:sp>
        <p:nvSpPr>
          <p:cNvPr id="266" name="Google Shape;266;gc3bbed38f4_0_32"/>
          <p:cNvSpPr txBox="1"/>
          <p:nvPr>
            <p:ph idx="1" type="subTitle"/>
          </p:nvPr>
        </p:nvSpPr>
        <p:spPr>
          <a:xfrm>
            <a:off x="4572000" y="2430225"/>
            <a:ext cx="3470700" cy="506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300"/>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ctrTitle"/>
          </p:nvPr>
        </p:nvSpPr>
        <p:spPr>
          <a:xfrm>
            <a:off x="3247225" y="1082650"/>
            <a:ext cx="5307300" cy="157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97530"/>
              <a:buNone/>
            </a:pPr>
            <a:r>
              <a:rPr b="1" lang="es">
                <a:latin typeface="Times New Roman"/>
                <a:ea typeface="Times New Roman"/>
                <a:cs typeface="Times New Roman"/>
                <a:sym typeface="Times New Roman"/>
              </a:rPr>
              <a:t>CONTROL Y SEGURIDAD        INSTITUCIONAL</a:t>
            </a:r>
            <a:endParaRPr sz="3000">
              <a:latin typeface="Times New Roman"/>
              <a:ea typeface="Times New Roman"/>
              <a:cs typeface="Times New Roman"/>
              <a:sym typeface="Times New Roman"/>
            </a:endParaRPr>
          </a:p>
        </p:txBody>
      </p:sp>
      <p:pic>
        <p:nvPicPr>
          <p:cNvPr id="147" name="Google Shape;147;p2"/>
          <p:cNvPicPr preferRelativeResize="0"/>
          <p:nvPr/>
        </p:nvPicPr>
        <p:blipFill rotWithShape="1">
          <a:blip r:embed="rId3">
            <a:alphaModFix amt="36000"/>
          </a:blip>
          <a:srcRect b="0" l="0" r="0" t="0"/>
          <a:stretch/>
        </p:blipFill>
        <p:spPr>
          <a:xfrm>
            <a:off x="111525" y="2999350"/>
            <a:ext cx="3522189" cy="1799725"/>
          </a:xfrm>
          <a:prstGeom prst="rect">
            <a:avLst/>
          </a:prstGeom>
          <a:noFill/>
          <a:ln>
            <a:noFill/>
          </a:ln>
        </p:spPr>
      </p:pic>
      <p:sp>
        <p:nvSpPr>
          <p:cNvPr id="148" name="Google Shape;148;p2"/>
          <p:cNvSpPr txBox="1"/>
          <p:nvPr/>
        </p:nvSpPr>
        <p:spPr>
          <a:xfrm>
            <a:off x="111525" y="4799075"/>
            <a:ext cx="452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4372AC"/>
                </a:solidFill>
                <a:latin typeface="Arial"/>
                <a:ea typeface="Arial"/>
                <a:cs typeface="Arial"/>
                <a:sym typeface="Arial"/>
              </a:rPr>
              <a:t>https://images.app.goo.gl/EJEGgnJA7GjM5Em8A</a:t>
            </a:r>
            <a:endParaRPr b="0" i="0" sz="1400" u="none" cap="none" strike="noStrike">
              <a:solidFill>
                <a:srgbClr val="4372A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8"/>
          <p:cNvSpPr txBox="1"/>
          <p:nvPr/>
        </p:nvSpPr>
        <p:spPr>
          <a:xfrm>
            <a:off x="5118700" y="4610550"/>
            <a:ext cx="1896300" cy="2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272" name="Google Shape;272;p18"/>
          <p:cNvPicPr preferRelativeResize="0"/>
          <p:nvPr/>
        </p:nvPicPr>
        <p:blipFill rotWithShape="1">
          <a:blip r:embed="rId3">
            <a:alphaModFix/>
          </a:blip>
          <a:srcRect b="0" l="0" r="0" t="0"/>
          <a:stretch/>
        </p:blipFill>
        <p:spPr>
          <a:xfrm>
            <a:off x="615200" y="418875"/>
            <a:ext cx="7913608" cy="43057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c2af25a25a_0_0"/>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b="1" lang="es">
                <a:latin typeface="Times New Roman"/>
                <a:ea typeface="Times New Roman"/>
                <a:cs typeface="Times New Roman"/>
                <a:sym typeface="Times New Roman"/>
              </a:rPr>
              <a:t>BPMN proyecto</a:t>
            </a:r>
            <a:endParaRPr b="1">
              <a:latin typeface="Times New Roman"/>
              <a:ea typeface="Times New Roman"/>
              <a:cs typeface="Times New Roman"/>
              <a:sym typeface="Times New Roman"/>
            </a:endParaRPr>
          </a:p>
        </p:txBody>
      </p:sp>
      <p:sp>
        <p:nvSpPr>
          <p:cNvPr id="278" name="Google Shape;278;gc2af25a25a_0_0"/>
          <p:cNvSpPr txBox="1"/>
          <p:nvPr>
            <p:ph idx="1" type="subTitle"/>
          </p:nvPr>
        </p:nvSpPr>
        <p:spPr>
          <a:xfrm>
            <a:off x="4439475" y="2318700"/>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gc2af25a25a_0_5"/>
          <p:cNvPicPr preferRelativeResize="0"/>
          <p:nvPr/>
        </p:nvPicPr>
        <p:blipFill rotWithShape="1">
          <a:blip r:embed="rId3">
            <a:alphaModFix/>
          </a:blip>
          <a:srcRect b="0" l="0" r="0" t="0"/>
          <a:stretch/>
        </p:blipFill>
        <p:spPr>
          <a:xfrm>
            <a:off x="2023875" y="164913"/>
            <a:ext cx="5195499" cy="481367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9"/>
          <p:cNvSpPr txBox="1"/>
          <p:nvPr>
            <p:ph type="title"/>
          </p:nvPr>
        </p:nvSpPr>
        <p:spPr>
          <a:xfrm>
            <a:off x="1818425" y="487300"/>
            <a:ext cx="5774100" cy="666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2700">
                <a:latin typeface="Times New Roman"/>
                <a:ea typeface="Times New Roman"/>
                <a:cs typeface="Times New Roman"/>
                <a:sym typeface="Times New Roman"/>
              </a:rPr>
              <a:t>REQUERIMIENTOS DE SOFTWARE</a:t>
            </a:r>
            <a:endParaRPr sz="2100"/>
          </a:p>
        </p:txBody>
      </p:sp>
      <p:sp>
        <p:nvSpPr>
          <p:cNvPr id="289" name="Google Shape;289;p19"/>
          <p:cNvSpPr txBox="1"/>
          <p:nvPr>
            <p:ph idx="1" type="body"/>
          </p:nvPr>
        </p:nvSpPr>
        <p:spPr>
          <a:xfrm>
            <a:off x="1252075" y="1102500"/>
            <a:ext cx="7038900" cy="207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Los requerimientos de software pueden dividirse en 2 categorías: requerimientos funcionales y requerimientos no funcionales.</a:t>
            </a:r>
            <a:r>
              <a:rPr lang="es" sz="1000"/>
              <a:t>(LOAIZA,2012)</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500">
              <a:solidFill>
                <a:srgbClr val="FFFFFF"/>
              </a:solidFill>
              <a:latin typeface="Times New Roman"/>
              <a:ea typeface="Times New Roman"/>
              <a:cs typeface="Times New Roman"/>
              <a:sym typeface="Times New Roman"/>
            </a:endParaRPr>
          </a:p>
        </p:txBody>
      </p:sp>
      <p:sp>
        <p:nvSpPr>
          <p:cNvPr id="290" name="Google Shape;290;p19"/>
          <p:cNvSpPr txBox="1"/>
          <p:nvPr/>
        </p:nvSpPr>
        <p:spPr>
          <a:xfrm>
            <a:off x="642450" y="3057725"/>
            <a:ext cx="81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91" name="Google Shape;291;p19"/>
          <p:cNvSpPr txBox="1"/>
          <p:nvPr/>
        </p:nvSpPr>
        <p:spPr>
          <a:xfrm>
            <a:off x="5646525" y="43739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2" name="Google Shape;292;p19"/>
          <p:cNvPicPr preferRelativeResize="0"/>
          <p:nvPr/>
        </p:nvPicPr>
        <p:blipFill rotWithShape="1">
          <a:blip r:embed="rId3">
            <a:alphaModFix/>
          </a:blip>
          <a:srcRect b="0" l="0" r="0" t="0"/>
          <a:stretch/>
        </p:blipFill>
        <p:spPr>
          <a:xfrm>
            <a:off x="2523850" y="1880250"/>
            <a:ext cx="3314000" cy="2433200"/>
          </a:xfrm>
          <a:prstGeom prst="rect">
            <a:avLst/>
          </a:prstGeom>
          <a:noFill/>
          <a:ln>
            <a:noFill/>
          </a:ln>
        </p:spPr>
      </p:pic>
      <p:sp>
        <p:nvSpPr>
          <p:cNvPr id="293" name="Google Shape;293;p19"/>
          <p:cNvSpPr txBox="1"/>
          <p:nvPr/>
        </p:nvSpPr>
        <p:spPr>
          <a:xfrm>
            <a:off x="2423850" y="4327750"/>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Arial"/>
                <a:ea typeface="Arial"/>
                <a:cs typeface="Arial"/>
                <a:sym typeface="Arial"/>
              </a:rPr>
              <a:t>(Simões G, Vázquez E(2016)</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c4ae8fa473_2_1"/>
          <p:cNvSpPr txBox="1"/>
          <p:nvPr>
            <p:ph type="ctrTitle"/>
          </p:nvPr>
        </p:nvSpPr>
        <p:spPr>
          <a:xfrm>
            <a:off x="2922450" y="217075"/>
            <a:ext cx="5916300" cy="868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2500">
                <a:latin typeface="Times New Roman"/>
                <a:ea typeface="Times New Roman"/>
                <a:cs typeface="Times New Roman"/>
                <a:sym typeface="Times New Roman"/>
              </a:rPr>
              <a:t>REQUERIMIENTOS FUNCIONALES </a:t>
            </a:r>
            <a:endParaRPr/>
          </a:p>
        </p:txBody>
      </p:sp>
      <p:sp>
        <p:nvSpPr>
          <p:cNvPr id="299" name="Google Shape;299;gc4ae8fa473_2_1"/>
          <p:cNvSpPr txBox="1"/>
          <p:nvPr>
            <p:ph idx="1" type="subTitle"/>
          </p:nvPr>
        </p:nvSpPr>
        <p:spPr>
          <a:xfrm>
            <a:off x="2922450" y="1369238"/>
            <a:ext cx="5790000" cy="2528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SzPts val="1300"/>
              <a:buNone/>
            </a:pPr>
            <a:r>
              <a:rPr lang="es" sz="1800">
                <a:latin typeface="Times New Roman"/>
                <a:ea typeface="Times New Roman"/>
                <a:cs typeface="Times New Roman"/>
                <a:sym typeface="Times New Roman"/>
              </a:rPr>
              <a:t>Los requerimientos funcionales son los que definen las funciones que el sistema será capaz de realizar, describen las transformaciones que el sistema realiza sobre las entradas para producir salidas. Es importante que se describa el ¿Qué? y no el ¿Cómo? se deben hacer esas transformaciones.</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a:p>
        </p:txBody>
      </p:sp>
      <p:sp>
        <p:nvSpPr>
          <p:cNvPr id="300" name="Google Shape;300;gc4ae8fa473_2_1"/>
          <p:cNvSpPr txBox="1"/>
          <p:nvPr/>
        </p:nvSpPr>
        <p:spPr>
          <a:xfrm>
            <a:off x="7269125" y="3036875"/>
            <a:ext cx="1247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Lato"/>
                <a:ea typeface="Lato"/>
                <a:cs typeface="Lato"/>
                <a:sym typeface="Lato"/>
              </a:rPr>
              <a:t>(LOAIZA,2012)</a:t>
            </a:r>
            <a:endParaRPr b="0" i="0" sz="1000" u="none" cap="none" strike="noStrike">
              <a:solidFill>
                <a:srgbClr val="FFFFFF"/>
              </a:solidFill>
              <a:latin typeface="Lato"/>
              <a:ea typeface="Lato"/>
              <a:cs typeface="Lato"/>
              <a:sym typeface="Lato"/>
            </a:endParaRPr>
          </a:p>
        </p:txBody>
      </p:sp>
      <p:pic>
        <p:nvPicPr>
          <p:cNvPr id="301" name="Google Shape;301;gc4ae8fa473_2_1"/>
          <p:cNvPicPr preferRelativeResize="0"/>
          <p:nvPr/>
        </p:nvPicPr>
        <p:blipFill rotWithShape="1">
          <a:blip r:embed="rId3">
            <a:alphaModFix/>
          </a:blip>
          <a:srcRect b="0" l="0" r="0" t="0"/>
          <a:stretch/>
        </p:blipFill>
        <p:spPr>
          <a:xfrm>
            <a:off x="263000" y="2386625"/>
            <a:ext cx="2566750" cy="2265525"/>
          </a:xfrm>
          <a:prstGeom prst="rect">
            <a:avLst/>
          </a:prstGeom>
          <a:noFill/>
          <a:ln>
            <a:noFill/>
          </a:ln>
        </p:spPr>
      </p:pic>
      <p:sp>
        <p:nvSpPr>
          <p:cNvPr id="302" name="Google Shape;302;gc4ae8fa473_2_1"/>
          <p:cNvSpPr txBox="1"/>
          <p:nvPr/>
        </p:nvSpPr>
        <p:spPr>
          <a:xfrm>
            <a:off x="263000" y="4652150"/>
            <a:ext cx="237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lt1"/>
                </a:solidFill>
                <a:latin typeface="Arial"/>
                <a:ea typeface="Arial"/>
                <a:cs typeface="Arial"/>
                <a:sym typeface="Arial"/>
              </a:rPr>
              <a:t>(Simões G, Vázquez E(2016)</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aphicFrame>
        <p:nvGraphicFramePr>
          <p:cNvPr id="307" name="Google Shape;307;p20"/>
          <p:cNvGraphicFramePr/>
          <p:nvPr/>
        </p:nvGraphicFramePr>
        <p:xfrm>
          <a:off x="1237550" y="1020200"/>
          <a:ext cx="3000000" cy="3000000"/>
        </p:xfrm>
        <a:graphic>
          <a:graphicData uri="http://schemas.openxmlformats.org/drawingml/2006/table">
            <a:tbl>
              <a:tblPr>
                <a:noFill/>
                <a:tableStyleId>{A419191E-45D0-4615-ACE2-0809AE82CC2E}</a:tableStyleId>
              </a:tblPr>
              <a:tblGrid>
                <a:gridCol w="1564100"/>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RF01</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Logear rol Administrador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Permite al coordinador registrarse para acceder a la plataforma.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permitirá que el coordinador cree</a:t>
                      </a:r>
                      <a:r>
                        <a:rPr lang="es">
                          <a:solidFill>
                            <a:schemeClr val="lt1"/>
                          </a:solidFill>
                          <a:latin typeface="Times New Roman"/>
                          <a:ea typeface="Times New Roman"/>
                          <a:cs typeface="Times New Roman"/>
                          <a:sym typeface="Times New Roman"/>
                        </a:rPr>
                        <a:t> </a:t>
                      </a:r>
                      <a:r>
                        <a:rPr lang="es" sz="1400" u="none" cap="none" strike="noStrike">
                          <a:solidFill>
                            <a:schemeClr val="lt1"/>
                          </a:solidFill>
                          <a:latin typeface="Times New Roman"/>
                          <a:ea typeface="Times New Roman"/>
                          <a:cs typeface="Times New Roman"/>
                          <a:sym typeface="Times New Roman"/>
                        </a:rPr>
                        <a:t>un  usuario para acceder a la plataforma.</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RNF01, RNF03, RNF04</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aphicFrame>
        <p:nvGraphicFramePr>
          <p:cNvPr id="312" name="Google Shape;312;gc4ae8fa473_1_1"/>
          <p:cNvGraphicFramePr/>
          <p:nvPr/>
        </p:nvGraphicFramePr>
        <p:xfrm>
          <a:off x="1237550" y="1020200"/>
          <a:ext cx="3000000" cy="3000000"/>
        </p:xfrm>
        <a:graphic>
          <a:graphicData uri="http://schemas.openxmlformats.org/drawingml/2006/table">
            <a:tbl>
              <a:tblPr>
                <a:noFill/>
                <a:tableStyleId>{A419191E-45D0-4615-ACE2-0809AE82CC2E}</a:tableStyleId>
              </a:tblPr>
              <a:tblGrid>
                <a:gridCol w="1564100"/>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RF02</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Registro de usuario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Permite al personal administrativo de la institución  registrarse para acceder a la plataforma.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permitirá que los docentes,personal de servicios generales y vigilantes cre</a:t>
                      </a:r>
                      <a:r>
                        <a:rPr lang="es">
                          <a:solidFill>
                            <a:schemeClr val="lt1"/>
                          </a:solidFill>
                          <a:latin typeface="Times New Roman"/>
                          <a:ea typeface="Times New Roman"/>
                          <a:cs typeface="Times New Roman"/>
                          <a:sym typeface="Times New Roman"/>
                        </a:rPr>
                        <a:t>ar </a:t>
                      </a:r>
                      <a:r>
                        <a:rPr lang="es" sz="1400" u="none" cap="none" strike="noStrike">
                          <a:solidFill>
                            <a:schemeClr val="lt1"/>
                          </a:solidFill>
                          <a:latin typeface="Times New Roman"/>
                          <a:ea typeface="Times New Roman"/>
                          <a:cs typeface="Times New Roman"/>
                          <a:sym typeface="Times New Roman"/>
                        </a:rPr>
                        <a:t>un  usuario para acceder a la plataforma .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03</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aphicFrame>
        <p:nvGraphicFramePr>
          <p:cNvPr id="317" name="Google Shape;317;p21"/>
          <p:cNvGraphicFramePr/>
          <p:nvPr/>
        </p:nvGraphicFramePr>
        <p:xfrm>
          <a:off x="1076575" y="1142850"/>
          <a:ext cx="3000000" cy="3000000"/>
        </p:xfrm>
        <a:graphic>
          <a:graphicData uri="http://schemas.openxmlformats.org/drawingml/2006/table">
            <a:tbl>
              <a:tblPr>
                <a:noFill/>
                <a:tableStyleId>{A419191E-45D0-4615-ACE2-0809AE82CC2E}</a:tableStyleId>
              </a:tblPr>
              <a:tblGrid>
                <a:gridCol w="2086500"/>
                <a:gridCol w="5152500"/>
              </a:tblGrid>
              <a:tr h="6328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requerimiento:c</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RF03</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Recuperar contraseña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Restablece la contraseña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Le permite al usuarios restablecer su contraseña en caso de olvidarla por medio de indicaciones</a:t>
                      </a:r>
                      <a:r>
                        <a:rPr lang="es">
                          <a:solidFill>
                            <a:schemeClr val="lt1"/>
                          </a:solidFill>
                          <a:latin typeface="Times New Roman"/>
                          <a:ea typeface="Times New Roman"/>
                          <a:cs typeface="Times New Roman"/>
                          <a:sym typeface="Times New Roman"/>
                        </a:rPr>
                        <a:t>.</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14</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graphicFrame>
        <p:nvGraphicFramePr>
          <p:cNvPr id="322" name="Google Shape;322;p24"/>
          <p:cNvGraphicFramePr/>
          <p:nvPr/>
        </p:nvGraphicFramePr>
        <p:xfrm>
          <a:off x="1187975" y="547763"/>
          <a:ext cx="3000000" cy="3000000"/>
        </p:xfrm>
        <a:graphic>
          <a:graphicData uri="http://schemas.openxmlformats.org/drawingml/2006/table">
            <a:tbl>
              <a:tblPr>
                <a:noFill/>
                <a:tableStyleId>{A419191E-45D0-4615-ACE2-0809AE82CC2E}</a:tableStyleId>
              </a:tblPr>
              <a:tblGrid>
                <a:gridCol w="1613675"/>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RF04</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Administrador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Toda actividad, alerta, cambio o ajuste se deberá realizar exclusivamente desde el usuario Administrador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tendrá un líder el cual será denominado (usuario administrador) que deberá ser manipulado por el coordinador o bajo su criterio de tal forma todo ajuste cambio o modificación del horario o de alguna tarea dentro de la plataforma sólo se podrá hacer desde el usuario  coordinador  o en excepción y delegación por el docente de turno.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06</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aphicFrame>
        <p:nvGraphicFramePr>
          <p:cNvPr id="327" name="Google Shape;327;p41"/>
          <p:cNvGraphicFramePr/>
          <p:nvPr/>
        </p:nvGraphicFramePr>
        <p:xfrm>
          <a:off x="1150825" y="1030675"/>
          <a:ext cx="3000000" cy="3000000"/>
        </p:xfrm>
        <a:graphic>
          <a:graphicData uri="http://schemas.openxmlformats.org/drawingml/2006/table">
            <a:tbl>
              <a:tblPr>
                <a:noFill/>
                <a:tableStyleId>{A419191E-45D0-4615-ACE2-0809AE82CC2E}</a:tableStyleId>
              </a:tblPr>
              <a:tblGrid>
                <a:gridCol w="1797600"/>
                <a:gridCol w="54414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 05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Registrar  ingreso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registrar y guarda</a:t>
                      </a:r>
                      <a:r>
                        <a:rPr lang="es">
                          <a:solidFill>
                            <a:schemeClr val="lt1"/>
                          </a:solidFill>
                          <a:latin typeface="Times New Roman"/>
                          <a:ea typeface="Times New Roman"/>
                          <a:cs typeface="Times New Roman"/>
                          <a:sym typeface="Times New Roman"/>
                        </a:rPr>
                        <a:t>r</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el sistema registrará el ingreso de la comunidad educativa por medio de un torniquete el cual funciona con el carnet institucional</a:t>
                      </a:r>
                      <a:r>
                        <a:rPr lang="es" sz="1400" u="none" cap="none" strike="noStrike">
                          <a:solidFill>
                            <a:schemeClr val="lt1"/>
                          </a:solidFill>
                          <a:highlight>
                            <a:srgbClr val="FFFFFF"/>
                          </a:highlight>
                          <a:latin typeface="Times New Roman"/>
                          <a:ea typeface="Times New Roman"/>
                          <a:cs typeface="Times New Roman"/>
                          <a:sym typeface="Times New Roman"/>
                        </a:rPr>
                        <a:t> </a:t>
                      </a:r>
                      <a:endParaRPr sz="1400" u="none" cap="none" strike="noStrike">
                        <a:solidFill>
                          <a:schemeClr val="lt1"/>
                        </a:solidFill>
                        <a:highlight>
                          <a:srgbClr val="FFFFFF"/>
                        </a:highlight>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06</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idx="1" type="body"/>
          </p:nvPr>
        </p:nvSpPr>
        <p:spPr>
          <a:xfrm>
            <a:off x="1042150" y="644000"/>
            <a:ext cx="2825100" cy="2754600"/>
          </a:xfrm>
          <a:prstGeom prst="rect">
            <a:avLst/>
          </a:prstGeom>
          <a:noFill/>
          <a:ln>
            <a:noFill/>
          </a:ln>
        </p:spPr>
        <p:txBody>
          <a:bodyPr anchorCtr="0" anchor="t" bIns="91425" lIns="91425" spcFirstLastPara="1" rIns="91425" wrap="square" tIns="91425">
            <a:normAutofit fontScale="25000" lnSpcReduction="20000"/>
          </a:bodyPr>
          <a:lstStyle/>
          <a:p>
            <a:pPr indent="-317500" lvl="0" marL="457200" rtl="0" algn="l">
              <a:lnSpc>
                <a:spcPct val="115000"/>
              </a:lnSpc>
              <a:spcBef>
                <a:spcPts val="1200"/>
              </a:spcBef>
              <a:spcAft>
                <a:spcPts val="0"/>
              </a:spcAft>
              <a:buSzPct val="100000"/>
              <a:buFont typeface="Times New Roman"/>
              <a:buChar char="❖"/>
            </a:pPr>
            <a:r>
              <a:rPr lang="es" sz="5600">
                <a:latin typeface="Times New Roman"/>
                <a:ea typeface="Times New Roman"/>
                <a:cs typeface="Times New Roman"/>
                <a:sym typeface="Times New Roman"/>
              </a:rPr>
              <a:t>Planteamiento del problema</a:t>
            </a:r>
            <a:endParaRPr sz="5600">
              <a:latin typeface="Times New Roman"/>
              <a:ea typeface="Times New Roman"/>
              <a:cs typeface="Times New Roman"/>
              <a:sym typeface="Times New Roman"/>
            </a:endParaRPr>
          </a:p>
          <a:p>
            <a:pPr indent="-317500" lvl="0" marL="457200" rtl="0" algn="l">
              <a:spcBef>
                <a:spcPts val="1200"/>
              </a:spcBef>
              <a:spcAft>
                <a:spcPts val="0"/>
              </a:spcAft>
              <a:buSzPct val="100000"/>
              <a:buFont typeface="Times New Roman"/>
              <a:buChar char="❖"/>
            </a:pPr>
            <a:r>
              <a:rPr lang="es" sz="5600">
                <a:latin typeface="Times New Roman"/>
                <a:ea typeface="Times New Roman"/>
                <a:cs typeface="Times New Roman"/>
                <a:sym typeface="Times New Roman"/>
              </a:rPr>
              <a:t>Pregunta problema</a:t>
            </a:r>
            <a:r>
              <a:rPr lang="es" sz="5600">
                <a:latin typeface="Times New Roman"/>
                <a:ea typeface="Times New Roman"/>
                <a:cs typeface="Times New Roman"/>
                <a:sym typeface="Times New Roman"/>
              </a:rPr>
              <a:t>                                             </a:t>
            </a:r>
            <a:endParaRPr sz="5600">
              <a:latin typeface="Times New Roman"/>
              <a:ea typeface="Times New Roman"/>
              <a:cs typeface="Times New Roman"/>
              <a:sym typeface="Times New Roman"/>
            </a:endParaRPr>
          </a:p>
          <a:p>
            <a:pPr indent="-317500" lvl="0" marL="457200" rtl="0" algn="l">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Justificación</a:t>
            </a:r>
            <a:r>
              <a:rPr lang="es" sz="5600">
                <a:solidFill>
                  <a:srgbClr val="FFFFFF"/>
                </a:solidFill>
                <a:latin typeface="Times New Roman"/>
                <a:ea typeface="Times New Roman"/>
                <a:cs typeface="Times New Roman"/>
                <a:sym typeface="Times New Roman"/>
              </a:rPr>
              <a:t>  </a:t>
            </a:r>
            <a:endParaRPr sz="5600">
              <a:solidFill>
                <a:srgbClr val="FFFFFF"/>
              </a:solidFill>
              <a:latin typeface="Times New Roman"/>
              <a:ea typeface="Times New Roman"/>
              <a:cs typeface="Times New Roman"/>
              <a:sym typeface="Times New Roman"/>
            </a:endParaRPr>
          </a:p>
          <a:p>
            <a:pPr indent="-317500" lvl="0" marL="457200" rtl="0" algn="l">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Objetivo </a:t>
            </a:r>
            <a:endParaRPr sz="5600">
              <a:solidFill>
                <a:srgbClr val="FFFFFF"/>
              </a:solidFill>
              <a:latin typeface="Times New Roman"/>
              <a:ea typeface="Times New Roman"/>
              <a:cs typeface="Times New Roman"/>
              <a:sym typeface="Times New Roman"/>
            </a:endParaRPr>
          </a:p>
          <a:p>
            <a:pPr indent="-317500" lvl="0" marL="457200" rtl="0" algn="l">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Alcance</a:t>
            </a:r>
            <a:endParaRPr sz="5600">
              <a:solidFill>
                <a:srgbClr val="FFFFFF"/>
              </a:solidFill>
              <a:latin typeface="Times New Roman"/>
              <a:ea typeface="Times New Roman"/>
              <a:cs typeface="Times New Roman"/>
              <a:sym typeface="Times New Roman"/>
            </a:endParaRPr>
          </a:p>
          <a:p>
            <a:pPr indent="-317500" lvl="0" marL="457200" rtl="0" algn="l">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Limitación.</a:t>
            </a:r>
            <a:endParaRPr sz="5600">
              <a:solidFill>
                <a:srgbClr val="FFFFFF"/>
              </a:solidFill>
              <a:latin typeface="Times New Roman"/>
              <a:ea typeface="Times New Roman"/>
              <a:cs typeface="Times New Roman"/>
              <a:sym typeface="Times New Roman"/>
            </a:endParaRPr>
          </a:p>
          <a:p>
            <a:pPr indent="-317500" lvl="0" marL="457200" rtl="0" algn="l">
              <a:spcBef>
                <a:spcPts val="1200"/>
              </a:spcBef>
              <a:spcAft>
                <a:spcPts val="0"/>
              </a:spcAft>
              <a:buSzPct val="100000"/>
              <a:buFont typeface="Times New Roman"/>
              <a:buChar char="❖"/>
            </a:pPr>
            <a:r>
              <a:rPr lang="es" sz="5600">
                <a:solidFill>
                  <a:srgbClr val="FFFFFF"/>
                </a:solidFill>
                <a:latin typeface="Times New Roman"/>
                <a:ea typeface="Times New Roman"/>
                <a:cs typeface="Times New Roman"/>
                <a:sym typeface="Times New Roman"/>
              </a:rPr>
              <a:t> Técnica de recolección de datos</a:t>
            </a:r>
            <a:endParaRPr sz="5600">
              <a:solidFill>
                <a:srgbClr val="FFFFFF"/>
              </a:solidFill>
              <a:latin typeface="Times New Roman"/>
              <a:ea typeface="Times New Roman"/>
              <a:cs typeface="Times New Roman"/>
              <a:sym typeface="Times New Roman"/>
            </a:endParaRPr>
          </a:p>
          <a:p>
            <a:pPr indent="-342900" lvl="1" marL="914400" rtl="0" algn="l">
              <a:spcBef>
                <a:spcPts val="1200"/>
              </a:spcBef>
              <a:spcAft>
                <a:spcPts val="0"/>
              </a:spcAft>
              <a:buSzPct val="128571"/>
              <a:buFont typeface="Times New Roman"/>
              <a:buChar char="➢"/>
            </a:pPr>
            <a:r>
              <a:rPr lang="es" sz="5600">
                <a:solidFill>
                  <a:srgbClr val="FFFFFF"/>
                </a:solidFill>
                <a:latin typeface="Times New Roman"/>
                <a:ea typeface="Times New Roman"/>
                <a:cs typeface="Times New Roman"/>
                <a:sym typeface="Times New Roman"/>
              </a:rPr>
              <a:t>Encuesta     </a:t>
            </a:r>
            <a:r>
              <a:rPr lang="es" sz="7200">
                <a:solidFill>
                  <a:srgbClr val="FFFFFF"/>
                </a:solidFill>
                <a:latin typeface="Times New Roman"/>
                <a:ea typeface="Times New Roman"/>
                <a:cs typeface="Times New Roman"/>
                <a:sym typeface="Times New Roman"/>
              </a:rPr>
              <a:t>                                              </a:t>
            </a:r>
            <a:r>
              <a:rPr lang="es" sz="6400">
                <a:solidFill>
                  <a:srgbClr val="FFFFFF"/>
                </a:solidFill>
                <a:latin typeface="Times New Roman"/>
                <a:ea typeface="Times New Roman"/>
                <a:cs typeface="Times New Roman"/>
                <a:sym typeface="Times New Roman"/>
              </a:rPr>
              <a:t>           </a:t>
            </a:r>
            <a:r>
              <a:rPr lang="es" sz="5600">
                <a:solidFill>
                  <a:srgbClr val="FFFFFF"/>
                </a:solidFill>
                <a:latin typeface="Times New Roman"/>
                <a:ea typeface="Times New Roman"/>
                <a:cs typeface="Times New Roman"/>
                <a:sym typeface="Times New Roman"/>
              </a:rPr>
              <a:t>  </a:t>
            </a:r>
            <a:r>
              <a:rPr lang="es" sz="7200">
                <a:solidFill>
                  <a:srgbClr val="FFFFFF"/>
                </a:solidFill>
                <a:latin typeface="Times New Roman"/>
                <a:ea typeface="Times New Roman"/>
                <a:cs typeface="Times New Roman"/>
                <a:sym typeface="Times New Roman"/>
              </a:rPr>
              <a:t>                                                                                                                  </a:t>
            </a:r>
            <a:endParaRPr sz="64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56448"/>
              <a:buNone/>
            </a:pPr>
            <a:r>
              <a:rPr lang="es" sz="9212">
                <a:solidFill>
                  <a:srgbClr val="FFFFFF"/>
                </a:solidFill>
                <a:latin typeface="Times New Roman"/>
                <a:ea typeface="Times New Roman"/>
                <a:cs typeface="Times New Roman"/>
                <a:sym typeface="Times New Roman"/>
              </a:rPr>
              <a:t>     </a:t>
            </a:r>
            <a:endParaRPr sz="9212">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95500"/>
              <a:buNone/>
            </a:pPr>
            <a:r>
              <a:t/>
            </a:r>
            <a:endParaRPr b="1" i="1" sz="5445">
              <a:latin typeface="Times New Roman"/>
              <a:ea typeface="Times New Roman"/>
              <a:cs typeface="Times New Roman"/>
              <a:sym typeface="Times New Roman"/>
            </a:endParaRPr>
          </a:p>
          <a:p>
            <a:pPr indent="0" lvl="0" marL="0" rtl="0" algn="l">
              <a:lnSpc>
                <a:spcPct val="115000"/>
              </a:lnSpc>
              <a:spcBef>
                <a:spcPts val="1200"/>
              </a:spcBef>
              <a:spcAft>
                <a:spcPts val="0"/>
              </a:spcAft>
              <a:buSzPct val="200000"/>
              <a:buNone/>
            </a:pPr>
            <a:r>
              <a:t/>
            </a:r>
            <a:endParaRPr b="1" i="1" sz="2600">
              <a:solidFill>
                <a:srgbClr val="FFFFFF"/>
              </a:solidFill>
              <a:latin typeface="Arial"/>
              <a:ea typeface="Arial"/>
              <a:cs typeface="Arial"/>
              <a:sym typeface="Arial"/>
            </a:endParaRPr>
          </a:p>
          <a:p>
            <a:pPr indent="0" lvl="0" marL="0" rtl="0" algn="l">
              <a:lnSpc>
                <a:spcPct val="115000"/>
              </a:lnSpc>
              <a:spcBef>
                <a:spcPts val="1200"/>
              </a:spcBef>
              <a:spcAft>
                <a:spcPts val="1200"/>
              </a:spcAft>
              <a:buSzPct val="104000"/>
              <a:buNone/>
            </a:pPr>
            <a:r>
              <a:t/>
            </a:r>
            <a:endParaRPr b="1" i="1" sz="5000"/>
          </a:p>
        </p:txBody>
      </p:sp>
      <p:pic>
        <p:nvPicPr>
          <p:cNvPr id="154" name="Google Shape;154;p3"/>
          <p:cNvPicPr preferRelativeResize="0"/>
          <p:nvPr/>
        </p:nvPicPr>
        <p:blipFill rotWithShape="1">
          <a:blip r:embed="rId3">
            <a:alphaModFix amt="52999"/>
          </a:blip>
          <a:srcRect b="1512" l="24228" r="24784" t="2167"/>
          <a:stretch/>
        </p:blipFill>
        <p:spPr>
          <a:xfrm>
            <a:off x="6686550" y="1503075"/>
            <a:ext cx="1872575" cy="2754600"/>
          </a:xfrm>
          <a:prstGeom prst="rect">
            <a:avLst/>
          </a:prstGeom>
          <a:noFill/>
          <a:ln>
            <a:noFill/>
          </a:ln>
        </p:spPr>
      </p:pic>
      <p:sp>
        <p:nvSpPr>
          <p:cNvPr id="155" name="Google Shape;155;p3"/>
          <p:cNvSpPr txBox="1"/>
          <p:nvPr/>
        </p:nvSpPr>
        <p:spPr>
          <a:xfrm>
            <a:off x="6427075" y="4067175"/>
            <a:ext cx="31605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6400"/>
              <a:buFont typeface="Arial"/>
              <a:buNone/>
            </a:pPr>
            <a:r>
              <a:rPr b="0" i="0" lang="es" sz="1000" u="sng" cap="none" strike="noStrike">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https://images.app.goo.gl/zch95D7Gi9G7r3Zw7</a:t>
            </a:r>
            <a:r>
              <a:rPr b="0" i="0" lang="es" sz="2200" u="none" cap="none" strike="noStrike">
                <a:solidFill>
                  <a:schemeClr val="lt1"/>
                </a:solidFill>
                <a:latin typeface="Times New Roman"/>
                <a:ea typeface="Times New Roman"/>
                <a:cs typeface="Times New Roman"/>
                <a:sym typeface="Times New Roman"/>
              </a:rPr>
              <a:t> </a:t>
            </a:r>
            <a:endParaRPr b="0" i="0" sz="100" u="none" cap="none" strike="noStrike">
              <a:solidFill>
                <a:srgbClr val="000000"/>
              </a:solidFill>
              <a:latin typeface="Lato"/>
              <a:ea typeface="Lato"/>
              <a:cs typeface="Lato"/>
              <a:sym typeface="Lato"/>
            </a:endParaRPr>
          </a:p>
        </p:txBody>
      </p:sp>
      <p:sp>
        <p:nvSpPr>
          <p:cNvPr id="156" name="Google Shape;156;p3"/>
          <p:cNvSpPr txBox="1"/>
          <p:nvPr/>
        </p:nvSpPr>
        <p:spPr>
          <a:xfrm>
            <a:off x="3232375" y="0"/>
            <a:ext cx="30804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5200"/>
              <a:buFont typeface="Arial"/>
              <a:buNone/>
            </a:pPr>
            <a:r>
              <a:rPr b="1" lang="es" sz="2500">
                <a:solidFill>
                  <a:schemeClr val="lt1"/>
                </a:solidFill>
                <a:latin typeface="Times New Roman"/>
                <a:ea typeface="Times New Roman"/>
                <a:cs typeface="Times New Roman"/>
                <a:sym typeface="Times New Roman"/>
              </a:rPr>
              <a:t>Contenido</a:t>
            </a:r>
            <a:endParaRPr sz="2500">
              <a:latin typeface="Lato"/>
              <a:ea typeface="Lato"/>
              <a:cs typeface="Lato"/>
              <a:sym typeface="Lato"/>
            </a:endParaRPr>
          </a:p>
        </p:txBody>
      </p:sp>
      <p:sp>
        <p:nvSpPr>
          <p:cNvPr id="157" name="Google Shape;157;p3"/>
          <p:cNvSpPr txBox="1"/>
          <p:nvPr>
            <p:ph idx="1" type="body"/>
          </p:nvPr>
        </p:nvSpPr>
        <p:spPr>
          <a:xfrm>
            <a:off x="3619600" y="643988"/>
            <a:ext cx="3322200" cy="2099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s" sz="1400"/>
              <a:t>Mapas de procesos BPMN</a:t>
            </a:r>
            <a:endParaRPr sz="1400"/>
          </a:p>
          <a:p>
            <a:pPr indent="-317500" lvl="1" marL="914400" rtl="0" algn="l">
              <a:spcBef>
                <a:spcPts val="0"/>
              </a:spcBef>
              <a:spcAft>
                <a:spcPts val="0"/>
              </a:spcAft>
              <a:buSzPts val="1400"/>
              <a:buChar char="➢"/>
            </a:pPr>
            <a:r>
              <a:rPr lang="es" sz="1400"/>
              <a:t>BPMN actual</a:t>
            </a:r>
            <a:endParaRPr sz="1400"/>
          </a:p>
          <a:p>
            <a:pPr indent="-317500" lvl="1" marL="914400" rtl="0" algn="l">
              <a:spcBef>
                <a:spcPts val="0"/>
              </a:spcBef>
              <a:spcAft>
                <a:spcPts val="0"/>
              </a:spcAft>
              <a:buSzPts val="1400"/>
              <a:buChar char="➢"/>
            </a:pPr>
            <a:r>
              <a:rPr lang="es" sz="1400"/>
              <a:t>BPMN propuesto </a:t>
            </a:r>
            <a:endParaRPr sz="1400"/>
          </a:p>
          <a:p>
            <a:pPr indent="-317500" lvl="0" marL="457200" rtl="0" algn="l">
              <a:spcBef>
                <a:spcPts val="0"/>
              </a:spcBef>
              <a:spcAft>
                <a:spcPts val="0"/>
              </a:spcAft>
              <a:buSzPts val="1400"/>
              <a:buChar char="❖"/>
            </a:pPr>
            <a:r>
              <a:rPr lang="es" sz="1400"/>
              <a:t>Requerimientos de software </a:t>
            </a:r>
            <a:endParaRPr sz="1400"/>
          </a:p>
          <a:p>
            <a:pPr indent="-317500" lvl="1" marL="914400" rtl="0" algn="l">
              <a:spcBef>
                <a:spcPts val="0"/>
              </a:spcBef>
              <a:spcAft>
                <a:spcPts val="0"/>
              </a:spcAft>
              <a:buSzPts val="1400"/>
              <a:buChar char="➢"/>
            </a:pPr>
            <a:r>
              <a:rPr lang="es" sz="1400"/>
              <a:t>Requerimientos funcionales </a:t>
            </a:r>
            <a:endParaRPr sz="1400"/>
          </a:p>
          <a:p>
            <a:pPr indent="-317500" lvl="1" marL="914400" rtl="0" algn="l">
              <a:spcBef>
                <a:spcPts val="0"/>
              </a:spcBef>
              <a:spcAft>
                <a:spcPts val="0"/>
              </a:spcAft>
              <a:buSzPts val="1400"/>
              <a:buChar char="➢"/>
            </a:pPr>
            <a:r>
              <a:rPr lang="es" sz="1400"/>
              <a:t>Requerimientos no funcionales </a:t>
            </a:r>
            <a:endParaRPr sz="1400"/>
          </a:p>
          <a:p>
            <a:pPr indent="-317500" lvl="0" marL="457200" rtl="0" algn="l">
              <a:spcBef>
                <a:spcPts val="0"/>
              </a:spcBef>
              <a:spcAft>
                <a:spcPts val="0"/>
              </a:spcAft>
              <a:buSzPts val="1400"/>
              <a:buChar char="❖"/>
            </a:pPr>
            <a:r>
              <a:rPr lang="es" sz="1400"/>
              <a:t>Casos de uso UML</a:t>
            </a:r>
            <a:endParaRPr sz="1400"/>
          </a:p>
          <a:p>
            <a:pPr indent="-317500" lvl="1" marL="914400" rtl="0" algn="l">
              <a:spcBef>
                <a:spcPts val="0"/>
              </a:spcBef>
              <a:spcAft>
                <a:spcPts val="0"/>
              </a:spcAft>
              <a:buSzPts val="1400"/>
              <a:buChar char="➢"/>
            </a:pPr>
            <a:r>
              <a:rPr lang="es" sz="1400"/>
              <a:t>Caso de uso </a:t>
            </a:r>
            <a:endParaRPr sz="1400"/>
          </a:p>
          <a:p>
            <a:pPr indent="-317500" lvl="0" marL="457200" rtl="0" algn="l">
              <a:spcBef>
                <a:spcPts val="0"/>
              </a:spcBef>
              <a:spcAft>
                <a:spcPts val="0"/>
              </a:spcAft>
              <a:buSzPts val="1400"/>
              <a:buChar char="❖"/>
            </a:pPr>
            <a:r>
              <a:rPr lang="es" sz="1400"/>
              <a:t>Bibliografía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graphicFrame>
        <p:nvGraphicFramePr>
          <p:cNvPr id="332" name="Google Shape;332;p25"/>
          <p:cNvGraphicFramePr/>
          <p:nvPr/>
        </p:nvGraphicFramePr>
        <p:xfrm>
          <a:off x="1212775" y="1056388"/>
          <a:ext cx="3000000" cy="3000000"/>
        </p:xfrm>
        <a:graphic>
          <a:graphicData uri="http://schemas.openxmlformats.org/drawingml/2006/table">
            <a:tbl>
              <a:tblPr>
                <a:noFill/>
                <a:tableStyleId>{A419191E-45D0-4615-ACE2-0809AE82CC2E}</a:tableStyleId>
              </a:tblPr>
              <a:tblGrid>
                <a:gridCol w="2200275"/>
                <a:gridCol w="5038725"/>
              </a:tblGrid>
              <a:tr h="7143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RF06</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Reconocer rostro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Reconoce al individuo y lo clasifica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s">
                          <a:solidFill>
                            <a:srgbClr val="FFFFFF"/>
                          </a:solidFill>
                          <a:latin typeface="Times New Roman"/>
                          <a:ea typeface="Times New Roman"/>
                          <a:cs typeface="Times New Roman"/>
                          <a:sym typeface="Times New Roman"/>
                        </a:rPr>
                        <a:t>El sistema reconocerá los rasgos faciales, comparandolos con la base de datos para poder reconocerlo y clasificarlo</a:t>
                      </a:r>
                      <a:endParaRPr sz="1600" u="none" cap="none" strike="noStrike">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RNF </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01</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txBox="1"/>
          <p:nvPr>
            <p:ph type="ctrTitle"/>
          </p:nvPr>
        </p:nvSpPr>
        <p:spPr>
          <a:xfrm>
            <a:off x="2421575" y="585975"/>
            <a:ext cx="6562500" cy="1578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3000">
                <a:latin typeface="Times New Roman"/>
                <a:ea typeface="Times New Roman"/>
                <a:cs typeface="Times New Roman"/>
                <a:sym typeface="Times New Roman"/>
              </a:rPr>
              <a:t>REQUERIMIENTO NO FUNCIONAL </a:t>
            </a:r>
            <a:endParaRPr sz="3000">
              <a:latin typeface="Times New Roman"/>
              <a:ea typeface="Times New Roman"/>
              <a:cs typeface="Times New Roman"/>
              <a:sym typeface="Times New Roman"/>
            </a:endParaRPr>
          </a:p>
        </p:txBody>
      </p:sp>
      <p:sp>
        <p:nvSpPr>
          <p:cNvPr id="338" name="Google Shape;338;p35"/>
          <p:cNvSpPr txBox="1"/>
          <p:nvPr/>
        </p:nvSpPr>
        <p:spPr>
          <a:xfrm>
            <a:off x="3041850" y="2164875"/>
            <a:ext cx="5846700" cy="2055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s" sz="1800" u="none" cap="none" strike="noStrike">
                <a:solidFill>
                  <a:schemeClr val="lt1"/>
                </a:solidFill>
                <a:latin typeface="Times New Roman"/>
                <a:ea typeface="Times New Roman"/>
                <a:cs typeface="Times New Roman"/>
                <a:sym typeface="Times New Roman"/>
              </a:rPr>
              <a:t>Los requerimientos no funcionales tienen que ver con características que de una u otra forma puedan limitar el sistema, como por ejemplo, el rendimiento (en tiempo y espacio), interfaces de usuario, fiabilidad (robustez del sistema, disponibilidad de equipo), mantenimiento, seguridad, portabilidad, estándares, etc. </a:t>
            </a:r>
            <a:r>
              <a:rPr b="0" i="0" lang="es" sz="1500" u="none" cap="none" strike="noStrike">
                <a:solidFill>
                  <a:schemeClr val="lt1"/>
                </a:solidFill>
                <a:latin typeface="Times New Roman"/>
                <a:ea typeface="Times New Roman"/>
                <a:cs typeface="Times New Roman"/>
                <a:sym typeface="Times New Roman"/>
              </a:rPr>
              <a:t>(loaiza,2017)</a:t>
            </a:r>
            <a:endParaRPr b="0" i="0" sz="1400" u="none" cap="none" strike="noStrike">
              <a:solidFill>
                <a:srgbClr val="000000"/>
              </a:solidFill>
              <a:latin typeface="Lato"/>
              <a:ea typeface="Lato"/>
              <a:cs typeface="Lato"/>
              <a:sym typeface="Lato"/>
            </a:endParaRPr>
          </a:p>
        </p:txBody>
      </p:sp>
      <p:pic>
        <p:nvPicPr>
          <p:cNvPr id="339" name="Google Shape;339;p35"/>
          <p:cNvPicPr preferRelativeResize="0"/>
          <p:nvPr/>
        </p:nvPicPr>
        <p:blipFill rotWithShape="1">
          <a:blip r:embed="rId3">
            <a:alphaModFix/>
          </a:blip>
          <a:srcRect b="0" l="0" r="0" t="0"/>
          <a:stretch/>
        </p:blipFill>
        <p:spPr>
          <a:xfrm>
            <a:off x="244400" y="1805750"/>
            <a:ext cx="2680000" cy="1447800"/>
          </a:xfrm>
          <a:prstGeom prst="rect">
            <a:avLst/>
          </a:prstGeom>
          <a:noFill/>
          <a:ln>
            <a:noFill/>
          </a:ln>
        </p:spPr>
      </p:pic>
      <p:sp>
        <p:nvSpPr>
          <p:cNvPr id="340" name="Google Shape;340;p35"/>
          <p:cNvSpPr txBox="1"/>
          <p:nvPr/>
        </p:nvSpPr>
        <p:spPr>
          <a:xfrm>
            <a:off x="244400" y="3253550"/>
            <a:ext cx="30000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FFFFFF"/>
                </a:solidFill>
                <a:highlight>
                  <a:schemeClr val="dk1"/>
                </a:highlight>
                <a:latin typeface="Arial"/>
                <a:ea typeface="Arial"/>
                <a:cs typeface="Arial"/>
                <a:sym typeface="Arial"/>
              </a:rPr>
              <a:t>(Siqueira  G,Vázquez C,2015)</a:t>
            </a:r>
            <a:endParaRPr b="0" i="0" sz="1400" u="none" cap="none" strike="noStrike">
              <a:solidFill>
                <a:srgbClr val="FFFFFF"/>
              </a:solidFill>
              <a:highlight>
                <a:schemeClr val="dk1"/>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aphicFrame>
        <p:nvGraphicFramePr>
          <p:cNvPr id="345" name="Google Shape;345;p39"/>
          <p:cNvGraphicFramePr/>
          <p:nvPr/>
        </p:nvGraphicFramePr>
        <p:xfrm>
          <a:off x="1190975" y="1090475"/>
          <a:ext cx="3000000" cy="3000000"/>
        </p:xfrm>
        <a:graphic>
          <a:graphicData uri="http://schemas.openxmlformats.org/drawingml/2006/table">
            <a:tbl>
              <a:tblPr>
                <a:noFill/>
                <a:tableStyleId>{A419191E-45D0-4615-ACE2-0809AE82CC2E}</a:tableStyleId>
              </a:tblPr>
              <a:tblGrid>
                <a:gridCol w="2133600"/>
                <a:gridCol w="5105400"/>
              </a:tblGrid>
              <a:tr h="4667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01</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481925">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Usabilidad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5143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Claridad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5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La plataforma debe estructurarse de una manera clara y sencilla para que cualquier usuario que ingrese, la pueda comprender</a:t>
                      </a:r>
                      <a:r>
                        <a:rPr lang="es">
                          <a:solidFill>
                            <a:schemeClr val="lt1"/>
                          </a:solidFill>
                          <a:latin typeface="Times New Roman"/>
                          <a:ea typeface="Times New Roman"/>
                          <a:cs typeface="Times New Roman"/>
                          <a:sym typeface="Times New Roman"/>
                        </a:rPr>
                        <a:t>.</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 Alta</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graphicFrame>
        <p:nvGraphicFramePr>
          <p:cNvPr id="350" name="Google Shape;350;p40"/>
          <p:cNvGraphicFramePr/>
          <p:nvPr/>
        </p:nvGraphicFramePr>
        <p:xfrm>
          <a:off x="1187975" y="1137363"/>
          <a:ext cx="3000000" cy="3000000"/>
        </p:xfrm>
        <a:graphic>
          <a:graphicData uri="http://schemas.openxmlformats.org/drawingml/2006/table">
            <a:tbl>
              <a:tblPr>
                <a:noFill/>
                <a:tableStyleId>{A419191E-45D0-4615-ACE2-0809AE82CC2E}</a:tableStyleId>
              </a:tblPr>
              <a:tblGrid>
                <a:gridCol w="1919825"/>
                <a:gridCol w="5319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02</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Portabilidad sistema operativo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  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Adapta y modifica su interfaz</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estará diseñado para acoplar su interfaz para funcionar con cualquier sistema operativo Incluyendo Android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aphicFrame>
        <p:nvGraphicFramePr>
          <p:cNvPr id="355" name="Google Shape;355;gc4a66d07d3_3_0"/>
          <p:cNvGraphicFramePr/>
          <p:nvPr/>
        </p:nvGraphicFramePr>
        <p:xfrm>
          <a:off x="1175600" y="1137350"/>
          <a:ext cx="3000000" cy="3000000"/>
        </p:xfrm>
        <a:graphic>
          <a:graphicData uri="http://schemas.openxmlformats.org/drawingml/2006/table">
            <a:tbl>
              <a:tblPr>
                <a:noFill/>
                <a:tableStyleId>{A419191E-45D0-4615-ACE2-0809AE82CC2E}</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03</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Diseño</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Visual</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La plataforma contará en todo momento con los colores característicos y emblemáticos de la institución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Bajo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graphicFrame>
        <p:nvGraphicFramePr>
          <p:cNvPr id="360" name="Google Shape;360;p23"/>
          <p:cNvGraphicFramePr/>
          <p:nvPr/>
        </p:nvGraphicFramePr>
        <p:xfrm>
          <a:off x="1207650" y="1045913"/>
          <a:ext cx="3000000" cy="3000000"/>
        </p:xfrm>
        <a:graphic>
          <a:graphicData uri="http://schemas.openxmlformats.org/drawingml/2006/table">
            <a:tbl>
              <a:tblPr>
                <a:noFill/>
                <a:tableStyleId>{A419191E-45D0-4615-ACE2-0809AE82CC2E}</a:tableStyleId>
              </a:tblPr>
              <a:tblGrid>
                <a:gridCol w="1647825"/>
                <a:gridCol w="5591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04</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200" u="none" cap="none" strike="noStrike">
                          <a:solidFill>
                            <a:schemeClr val="lt1"/>
                          </a:solidFill>
                        </a:rPr>
                        <a:t>portabilidad navegador web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Lugar de plataforma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Interfaz amigable y compatible para el uso de los navegadores web más utilizados como lo son (Google Chrome, Mozilla Fox, Microsoft Edge ) y de manera local .</a:t>
                      </a:r>
                      <a:endParaRPr sz="1400" u="none" cap="none" strike="noStrike">
                        <a:solidFill>
                          <a:srgbClr val="FFFFFF"/>
                        </a:solidFill>
                        <a:latin typeface="Times New Roman"/>
                        <a:ea typeface="Times New Roman"/>
                        <a:cs typeface="Times New Roman"/>
                        <a:sym typeface="Times New Roman"/>
                      </a:endParaRPr>
                    </a:p>
                  </a:txBody>
                  <a:tcPr marT="91425" marB="91425" marR="101350"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Alta</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graphicFrame>
        <p:nvGraphicFramePr>
          <p:cNvPr id="365" name="Google Shape;365;p37"/>
          <p:cNvGraphicFramePr/>
          <p:nvPr/>
        </p:nvGraphicFramePr>
        <p:xfrm>
          <a:off x="1153075" y="1101138"/>
          <a:ext cx="3000000" cy="3000000"/>
        </p:xfrm>
        <a:graphic>
          <a:graphicData uri="http://schemas.openxmlformats.org/drawingml/2006/table">
            <a:tbl>
              <a:tblPr>
                <a:noFill/>
                <a:tableStyleId>{A419191E-45D0-4615-ACE2-0809AE82CC2E}</a:tableStyleId>
              </a:tblPr>
              <a:tblGrid>
                <a:gridCol w="1733550"/>
                <a:gridCol w="5505450"/>
              </a:tblGrid>
              <a:tr h="5848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Eficiencia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compara información y da respuesta eficiente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verifica información de la base datos para el ingreso de cualquier usuario a la plataforma en menos de un minuto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c30b382103_3_6"/>
          <p:cNvSpPr txBox="1"/>
          <p:nvPr>
            <p:ph type="title"/>
          </p:nvPr>
        </p:nvSpPr>
        <p:spPr>
          <a:xfrm>
            <a:off x="1052550" y="477525"/>
            <a:ext cx="7038900" cy="613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600">
                <a:latin typeface="Times New Roman"/>
                <a:ea typeface="Times New Roman"/>
                <a:cs typeface="Times New Roman"/>
                <a:sym typeface="Times New Roman"/>
              </a:rPr>
              <a:t>CASOS DE USO</a:t>
            </a:r>
            <a:endParaRPr sz="2600">
              <a:latin typeface="Times New Roman"/>
              <a:ea typeface="Times New Roman"/>
              <a:cs typeface="Times New Roman"/>
              <a:sym typeface="Times New Roman"/>
            </a:endParaRPr>
          </a:p>
        </p:txBody>
      </p:sp>
      <p:sp>
        <p:nvSpPr>
          <p:cNvPr id="371" name="Google Shape;371;gc30b382103_3_6"/>
          <p:cNvSpPr txBox="1"/>
          <p:nvPr>
            <p:ph idx="1" type="body"/>
          </p:nvPr>
        </p:nvSpPr>
        <p:spPr>
          <a:xfrm>
            <a:off x="1082525" y="1268100"/>
            <a:ext cx="7182300" cy="3359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El diagrama de casos de uso es una forma de diagrama de comportamiento en </a:t>
            </a:r>
            <a:r>
              <a:rPr lang="es" sz="1800">
                <a:solidFill>
                  <a:schemeClr val="hlink"/>
                </a:solidFill>
                <a:uFill>
                  <a:noFill/>
                </a:uFill>
                <a:latin typeface="Times New Roman"/>
                <a:ea typeface="Times New Roman"/>
                <a:cs typeface="Times New Roman"/>
                <a:sym typeface="Times New Roman"/>
                <a:hlinkClick r:id="rId3"/>
              </a:rPr>
              <a:t>lenguaje de modelado unificado</a:t>
            </a:r>
            <a:r>
              <a:rPr lang="es" sz="1800">
                <a:latin typeface="Times New Roman"/>
                <a:ea typeface="Times New Roman"/>
                <a:cs typeface="Times New Roman"/>
                <a:sym typeface="Times New Roman"/>
              </a:rPr>
              <a:t> (UML, del inglés </a:t>
            </a:r>
            <a:r>
              <a:rPr i="1" lang="es" sz="1800">
                <a:latin typeface="Times New Roman"/>
                <a:ea typeface="Times New Roman"/>
                <a:cs typeface="Times New Roman"/>
                <a:sym typeface="Times New Roman"/>
              </a:rPr>
              <a:t>Unified Modelling Language</a:t>
            </a:r>
            <a:r>
              <a:rPr lang="es" sz="1800">
                <a:latin typeface="Times New Roman"/>
                <a:ea typeface="Times New Roman"/>
                <a:cs typeface="Times New Roman"/>
                <a:sym typeface="Times New Roman"/>
              </a:rPr>
              <a:t>), con la que se representan procesos empresariales, así como sistemas y procesos de programación orientada a objetos. Por lo tanto, UML no es un lenguaje de programación, sino un lenguaje de modelado, es decir, un método estandarizado para representar sistemas planificados o ya existentes. En este diagrama, todos los objetos involucrados se estructuran y se relacionan entre sí. </a:t>
            </a:r>
            <a:r>
              <a:rPr lang="es" sz="1200">
                <a:latin typeface="Times New Roman"/>
                <a:ea typeface="Times New Roman"/>
                <a:cs typeface="Times New Roman"/>
                <a:sym typeface="Times New Roman"/>
              </a:rPr>
              <a:t>(Digital Guide IONOS 24/07/2020)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rPr lang="es" sz="1800">
                <a:latin typeface="Times New Roman"/>
                <a:ea typeface="Times New Roman"/>
                <a:cs typeface="Times New Roman"/>
                <a:sym typeface="Times New Roman"/>
              </a:rPr>
              <a:t>A Continuación En la siguiente diapositiva se presenta el caso de uso de este proyecto. </a:t>
            </a:r>
            <a:endParaRPr sz="18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c30b382103_7_13"/>
          <p:cNvSpPr txBox="1"/>
          <p:nvPr/>
        </p:nvSpPr>
        <p:spPr>
          <a:xfrm>
            <a:off x="2113400" y="4659050"/>
            <a:ext cx="5494800" cy="3387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4A86E8"/>
                </a:solidFill>
                <a:uFill>
                  <a:noFill/>
                </a:uFill>
                <a:latin typeface="Roboto"/>
                <a:ea typeface="Roboto"/>
                <a:cs typeface="Roboto"/>
                <a:sym typeface="Roboto"/>
                <a:hlinkClick r:id="rId3">
                  <a:extLst>
                    <a:ext uri="{A12FA001-AC4F-418D-AE19-62706E023703}">
                      <ahyp:hlinkClr val="tx"/>
                    </a:ext>
                  </a:extLst>
                </a:hlinkClick>
              </a:rPr>
              <a:t>https://lucid.app/lucidchart/invitations/accept/6f36c99a-704c-4282-b062-5a7b056992ba</a:t>
            </a:r>
            <a:endParaRPr b="0" i="0" sz="1400" u="none" cap="none" strike="noStrike">
              <a:solidFill>
                <a:srgbClr val="4A86E8"/>
              </a:solidFill>
              <a:latin typeface="Lato"/>
              <a:ea typeface="Lato"/>
              <a:cs typeface="Lato"/>
              <a:sym typeface="Lato"/>
            </a:endParaRPr>
          </a:p>
        </p:txBody>
      </p:sp>
      <p:pic>
        <p:nvPicPr>
          <p:cNvPr id="377" name="Google Shape;377;gc30b382103_7_13"/>
          <p:cNvPicPr preferRelativeResize="0"/>
          <p:nvPr/>
        </p:nvPicPr>
        <p:blipFill>
          <a:blip r:embed="rId4">
            <a:alphaModFix/>
          </a:blip>
          <a:stretch>
            <a:fillRect/>
          </a:stretch>
        </p:blipFill>
        <p:spPr>
          <a:xfrm>
            <a:off x="1412850" y="222700"/>
            <a:ext cx="6318294" cy="43542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c4ae8fa473_1_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 sz="2500">
                <a:latin typeface="Times New Roman"/>
                <a:ea typeface="Times New Roman"/>
                <a:cs typeface="Times New Roman"/>
                <a:sym typeface="Times New Roman"/>
              </a:rPr>
              <a:t>BIBLIOGRAFÍA</a:t>
            </a:r>
            <a:endParaRPr/>
          </a:p>
        </p:txBody>
      </p:sp>
      <p:sp>
        <p:nvSpPr>
          <p:cNvPr id="383" name="Google Shape;383;gc4ae8fa473_1_10"/>
          <p:cNvSpPr txBox="1"/>
          <p:nvPr>
            <p:ph idx="1" type="body"/>
          </p:nvPr>
        </p:nvSpPr>
        <p:spPr>
          <a:xfrm>
            <a:off x="357375" y="1622025"/>
            <a:ext cx="8838600" cy="2911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17117"/>
              <a:buNone/>
            </a:pPr>
            <a:r>
              <a:rPr b="1" lang="es" sz="1200">
                <a:solidFill>
                  <a:srgbClr val="4A86E8"/>
                </a:solidFill>
                <a:uFill>
                  <a:noFill/>
                </a:uFill>
                <a:latin typeface="Times New Roman"/>
                <a:ea typeface="Times New Roman"/>
                <a:cs typeface="Times New Roman"/>
                <a:sym typeface="Times New Roman"/>
                <a:hlinkClick r:id="rId3">
                  <a:extLst>
                    <a:ext uri="{A12FA001-AC4F-418D-AE19-62706E023703}">
                      <ahyp:hlinkClr val="tx"/>
                    </a:ext>
                  </a:extLst>
                </a:hlinkClick>
              </a:rPr>
              <a:t>elizabethkrt</a:t>
            </a:r>
            <a:r>
              <a:rPr lang="es" sz="1200">
                <a:solidFill>
                  <a:srgbClr val="4A86E8"/>
                </a:solidFill>
                <a:latin typeface="Times New Roman"/>
                <a:ea typeface="Times New Roman"/>
                <a:cs typeface="Times New Roman"/>
                <a:sym typeface="Times New Roman"/>
              </a:rPr>
              <a:t> ( </a:t>
            </a:r>
            <a:r>
              <a:rPr b="1" lang="es" sz="1200">
                <a:solidFill>
                  <a:srgbClr val="4A86E8"/>
                </a:solidFill>
                <a:uFill>
                  <a:noFill/>
                </a:uFill>
                <a:latin typeface="Times New Roman"/>
                <a:ea typeface="Times New Roman"/>
                <a:cs typeface="Times New Roman"/>
                <a:sym typeface="Times New Roman"/>
                <a:hlinkClick r:id="rId4">
                  <a:extLst>
                    <a:ext uri="{A12FA001-AC4F-418D-AE19-62706E023703}">
                      <ahyp:hlinkClr val="tx"/>
                    </a:ext>
                  </a:extLst>
                </a:hlinkClick>
              </a:rPr>
              <a:t>28 noviembre, 2014</a:t>
            </a:r>
            <a:r>
              <a:rPr lang="es" sz="1200">
                <a:solidFill>
                  <a:srgbClr val="4A86E8"/>
                </a:solidFill>
                <a:latin typeface="Times New Roman"/>
                <a:ea typeface="Times New Roman"/>
                <a:cs typeface="Times New Roman"/>
                <a:sym typeface="Times New Roman"/>
              </a:rPr>
              <a:t>)</a:t>
            </a:r>
            <a:r>
              <a:rPr lang="es" sz="1200" u="sng">
                <a:solidFill>
                  <a:schemeClr val="hlink"/>
                </a:solidFill>
                <a:latin typeface="Times New Roman"/>
                <a:ea typeface="Times New Roman"/>
                <a:cs typeface="Times New Roman"/>
                <a:sym typeface="Times New Roman"/>
                <a:hlinkClick r:id="rId5"/>
              </a:rPr>
              <a:t>https://btpinformatica2014.wordpress.com/2014/11/28/16/</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7117"/>
              <a:buNone/>
            </a:pPr>
            <a:r>
              <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7117"/>
              <a:buNone/>
            </a:pPr>
            <a:r>
              <a:t/>
            </a:r>
            <a:endParaRPr sz="1200">
              <a:solidFill>
                <a:srgbClr val="4A86E8"/>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08108"/>
              <a:buNone/>
            </a:pPr>
            <a:r>
              <a:rPr lang="es">
                <a:solidFill>
                  <a:srgbClr val="4A86E8"/>
                </a:solidFill>
              </a:rPr>
              <a:t>loaiza,2017../es.slideshare.net/RosaOrtega6/requerimientos-del-software-77144553#:~:text=%EF%82%A1%20Un%20requerimiento%20de%20software,de%20cualquier%20sistema%20de%20software.&amp;text=%EF%82%A7%20Una%20descripci%C3%B3n%20de%20c%C3%B3mo,atributos%20%C3%B3%20propiedades%20del%20sistema.</a:t>
            </a:r>
            <a:endParaRPr>
              <a:solidFill>
                <a:srgbClr val="4A86E8"/>
              </a:solidFill>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0"/>
              </a:spcBef>
              <a:spcAft>
                <a:spcPts val="0"/>
              </a:spcAft>
              <a:buSzPct val="108108"/>
              <a:buNone/>
            </a:pPr>
            <a:r>
              <a:rPr lang="es">
                <a:solidFill>
                  <a:srgbClr val="4372AC"/>
                </a:solidFill>
              </a:rPr>
              <a:t>eduardo,2016,</a:t>
            </a:r>
            <a:r>
              <a:rPr lang="es" u="sng">
                <a:solidFill>
                  <a:srgbClr val="4372AC"/>
                </a:solidFill>
                <a:hlinkClick r:id="rId6">
                  <a:extLst>
                    <a:ext uri="{A12FA001-AC4F-418D-AE19-62706E023703}">
                      <ahyp:hlinkClr val="tx"/>
                    </a:ext>
                  </a:extLst>
                </a:hlinkClick>
              </a:rPr>
              <a:t>https://nextech.pe/que-es-bpmn-y-para-que-sirve/#:~:text=Entonces%20Business%20Process%20Model%20and,participantes%20de%20las%20diferentes%20actividades</a:t>
            </a:r>
            <a:r>
              <a:rPr lang="es">
                <a:solidFill>
                  <a:srgbClr val="4372AC"/>
                </a:solidFill>
              </a:rPr>
              <a:t>.</a:t>
            </a:r>
            <a:endParaRPr>
              <a:solidFill>
                <a:srgbClr val="4372AC"/>
              </a:solidFill>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0"/>
              </a:spcBef>
              <a:spcAft>
                <a:spcPts val="0"/>
              </a:spcAft>
              <a:buSzPct val="156156"/>
              <a:buNone/>
            </a:pPr>
            <a:r>
              <a:rPr lang="es" sz="900" u="sng">
                <a:solidFill>
                  <a:srgbClr val="4A86E8"/>
                </a:solidFill>
                <a:latin typeface="Arial"/>
                <a:ea typeface="Arial"/>
                <a:cs typeface="Arial"/>
                <a:sym typeface="Arial"/>
                <a:hlinkClick r:id="rId7">
                  <a:extLst>
                    <a:ext uri="{A12FA001-AC4F-418D-AE19-62706E023703}">
                      <ahyp:hlinkClr val="tx"/>
                    </a:ext>
                  </a:extLst>
                </a:hlinkClick>
              </a:rPr>
              <a:t>JeimmyCaña</a:t>
            </a:r>
            <a:r>
              <a:rPr lang="es" sz="1400">
                <a:solidFill>
                  <a:srgbClr val="4A86E8"/>
                </a:solidFill>
              </a:rPr>
              <a:t> (ene15,2017) </a:t>
            </a:r>
            <a:r>
              <a:rPr lang="es" u="sng">
                <a:solidFill>
                  <a:schemeClr val="hlink"/>
                </a:solidFill>
                <a:hlinkClick r:id="rId8"/>
              </a:rPr>
              <a:t>https://das6sa3.wordpress.com/2017/01/15/bizagi-2/</a:t>
            </a:r>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0"/>
              </a:spcBef>
              <a:spcAft>
                <a:spcPts val="0"/>
              </a:spcAft>
              <a:buSzPct val="117117"/>
              <a:buNone/>
            </a:pPr>
            <a:r>
              <a:rPr lang="es" sz="1200">
                <a:solidFill>
                  <a:srgbClr val="4A86E8"/>
                </a:solidFill>
                <a:latin typeface="Times New Roman"/>
                <a:ea typeface="Times New Roman"/>
                <a:cs typeface="Times New Roman"/>
                <a:sym typeface="Times New Roman"/>
              </a:rPr>
              <a:t>2017(DigitalGuideIONOS24/07/2020)</a:t>
            </a:r>
            <a:r>
              <a:rPr lang="es" sz="1200" u="sng">
                <a:solidFill>
                  <a:srgbClr val="4A86E8"/>
                </a:solidFill>
                <a:latin typeface="Times New Roman"/>
                <a:ea typeface="Times New Roman"/>
                <a:cs typeface="Times New Roman"/>
                <a:sym typeface="Times New Roman"/>
                <a:hlinkClick r:id="rId9">
                  <a:extLst>
                    <a:ext uri="{A12FA001-AC4F-418D-AE19-62706E023703}">
                      <ahyp:hlinkClr val="tx"/>
                    </a:ext>
                  </a:extLst>
                </a:hlinkClick>
              </a:rPr>
              <a:t>https://www.ionos.es/digitalguide/paginas-web/desarrollo-web/diagrama-de-casos-de-uso/#:~:text=El%20diagrama%20de%20casos%20de,de%20programaci%C3%B3n%20orientada%20a%20objetos</a:t>
            </a:r>
            <a:r>
              <a:rPr lang="es" sz="1200">
                <a:solidFill>
                  <a:srgbClr val="4A86E8"/>
                </a:solidFill>
                <a:latin typeface="Times New Roman"/>
                <a:ea typeface="Times New Roman"/>
                <a:cs typeface="Times New Roman"/>
                <a:sym typeface="Times New Roman"/>
              </a:rPr>
              <a:t>.</a:t>
            </a:r>
            <a:endParaRPr sz="1200">
              <a:solidFill>
                <a:srgbClr val="4A86E8"/>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17117"/>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0"/>
              </a:spcBef>
              <a:spcAft>
                <a:spcPts val="0"/>
              </a:spcAft>
              <a:buSzPct val="108108"/>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ctrTitle"/>
          </p:nvPr>
        </p:nvSpPr>
        <p:spPr>
          <a:xfrm>
            <a:off x="3145300" y="301550"/>
            <a:ext cx="5187300" cy="9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s" sz="3000"/>
              <a:t>     </a:t>
            </a:r>
            <a:r>
              <a:rPr lang="es" sz="3000">
                <a:latin typeface="Times New Roman"/>
                <a:ea typeface="Times New Roman"/>
                <a:cs typeface="Times New Roman"/>
                <a:sym typeface="Times New Roman"/>
              </a:rPr>
              <a:t> </a:t>
            </a:r>
            <a:r>
              <a:rPr b="1" lang="es" sz="3000">
                <a:latin typeface="Times New Roman"/>
                <a:ea typeface="Times New Roman"/>
                <a:cs typeface="Times New Roman"/>
                <a:sym typeface="Times New Roman"/>
              </a:rPr>
              <a:t>PLANTEAMIENTO</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SzPts val="4000"/>
              <a:buNone/>
            </a:pPr>
            <a:r>
              <a:rPr b="1" lang="es" sz="3000">
                <a:latin typeface="Times New Roman"/>
                <a:ea typeface="Times New Roman"/>
                <a:cs typeface="Times New Roman"/>
                <a:sym typeface="Times New Roman"/>
              </a:rPr>
              <a:t>      DEL PROBLEMA</a:t>
            </a:r>
            <a:r>
              <a:rPr lang="e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
        <p:nvSpPr>
          <p:cNvPr id="163" name="Google Shape;163;p4"/>
          <p:cNvSpPr txBox="1"/>
          <p:nvPr>
            <p:ph idx="1" type="subTitle"/>
          </p:nvPr>
        </p:nvSpPr>
        <p:spPr>
          <a:xfrm>
            <a:off x="3598200" y="1365475"/>
            <a:ext cx="5432100" cy="3197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SzPts val="1300"/>
              <a:buNone/>
            </a:pPr>
            <a:r>
              <a:rPr lang="es" sz="1800">
                <a:solidFill>
                  <a:srgbClr val="FFFFFF"/>
                </a:solidFill>
                <a:latin typeface="Times New Roman"/>
                <a:ea typeface="Times New Roman"/>
                <a:cs typeface="Times New Roman"/>
                <a:sym typeface="Times New Roman"/>
              </a:rPr>
              <a:t>Este proyecto está dirigido a la IED Juana Escobar institución   pública la cual cuenta con dos accesos en cada una de sus sedes, se encuentra dividida en 3 sedes las cuales están conformadas por sede A (Localidad san Rafael) cursa de 5°a 11°, sede B (Barrio libertadores) pre jardín a 2°, sede C (Barrio Canadá) de 3° a 4°. En las cuales el acceso para las dos jornadas es supervisado por el vigilante y un docente diferente cada día, el cual es seleccionado de manera aleatoriamente en el transcurso   del paso de los días escolares. </a:t>
            </a:r>
            <a:endParaRPr sz="1800">
              <a:solidFill>
                <a:srgbClr val="FFFFFF"/>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sz="1800">
              <a:solidFill>
                <a:srgbClr val="FFFFFF"/>
              </a:solidFill>
              <a:latin typeface="Times New Roman"/>
              <a:ea typeface="Times New Roman"/>
              <a:cs typeface="Times New Roman"/>
              <a:sym typeface="Times New Roman"/>
            </a:endParaRPr>
          </a:p>
        </p:txBody>
      </p:sp>
      <p:sp>
        <p:nvSpPr>
          <p:cNvPr id="164" name="Google Shape;164;p4"/>
          <p:cNvSpPr txBox="1"/>
          <p:nvPr/>
        </p:nvSpPr>
        <p:spPr>
          <a:xfrm>
            <a:off x="517450" y="4650900"/>
            <a:ext cx="2491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1300"/>
              <a:buFont typeface="Arial"/>
              <a:buNone/>
            </a:pPr>
            <a:r>
              <a:rPr b="1" i="1" lang="es" sz="1000" u="sng" cap="none" strike="noStrike">
                <a:solidFill>
                  <a:schemeClr val="accent5"/>
                </a:solidFill>
                <a:latin typeface="Lato"/>
                <a:ea typeface="Lato"/>
                <a:cs typeface="Lato"/>
                <a:sym typeface="Lato"/>
                <a:hlinkClick r:id="rId3">
                  <a:extLst>
                    <a:ext uri="{A12FA001-AC4F-418D-AE19-62706E023703}">
                      <ahyp:hlinkClr val="tx"/>
                    </a:ext>
                  </a:extLst>
                </a:hlinkClick>
              </a:rPr>
              <a:t>https://images.app.goo.gl/MRzLpGoKr6Q3aevC9</a:t>
            </a:r>
            <a:r>
              <a:rPr b="1" i="1" lang="es" sz="1000" u="none" cap="none" strike="noStrike">
                <a:solidFill>
                  <a:schemeClr val="lt1"/>
                </a:solidFill>
                <a:latin typeface="Lato"/>
                <a:ea typeface="Lato"/>
                <a:cs typeface="Lato"/>
                <a:sym typeface="Lato"/>
              </a:rPr>
              <a:t> </a:t>
            </a:r>
            <a:endParaRPr b="0" i="0" sz="1400" u="none" cap="none" strike="noStrike">
              <a:solidFill>
                <a:srgbClr val="000000"/>
              </a:solidFill>
              <a:latin typeface="Lato"/>
              <a:ea typeface="Lato"/>
              <a:cs typeface="Lato"/>
              <a:sym typeface="Lato"/>
            </a:endParaRPr>
          </a:p>
        </p:txBody>
      </p:sp>
      <p:pic>
        <p:nvPicPr>
          <p:cNvPr id="165" name="Google Shape;165;p4"/>
          <p:cNvPicPr preferRelativeResize="0"/>
          <p:nvPr/>
        </p:nvPicPr>
        <p:blipFill rotWithShape="1">
          <a:blip r:embed="rId4">
            <a:alphaModFix/>
          </a:blip>
          <a:srcRect b="0" l="0" r="0" t="0"/>
          <a:stretch/>
        </p:blipFill>
        <p:spPr>
          <a:xfrm>
            <a:off x="625013" y="2446550"/>
            <a:ext cx="2276075" cy="2204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5"/>
          <p:cNvSpPr txBox="1"/>
          <p:nvPr>
            <p:ph idx="1" type="body"/>
          </p:nvPr>
        </p:nvSpPr>
        <p:spPr>
          <a:xfrm>
            <a:off x="311698" y="605928"/>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t/>
            </a:r>
            <a:endParaRPr/>
          </a:p>
          <a:p>
            <a:pPr indent="0" lvl="0" marL="0" rtl="0" algn="l">
              <a:lnSpc>
                <a:spcPct val="115000"/>
              </a:lnSpc>
              <a:spcBef>
                <a:spcPts val="0"/>
              </a:spcBef>
              <a:spcAft>
                <a:spcPts val="1200"/>
              </a:spcAft>
              <a:buSzPts val="1300"/>
              <a:buNone/>
            </a:pPr>
            <a:r>
              <a:t/>
            </a:r>
            <a:endParaRPr/>
          </a:p>
        </p:txBody>
      </p:sp>
      <p:pic>
        <p:nvPicPr>
          <p:cNvPr id="389" name="Google Shape;389;p55"/>
          <p:cNvPicPr preferRelativeResize="0"/>
          <p:nvPr/>
        </p:nvPicPr>
        <p:blipFill rotWithShape="1">
          <a:blip r:embed="rId3">
            <a:alphaModFix/>
          </a:blip>
          <a:srcRect b="0" l="0" r="0" t="0"/>
          <a:stretch/>
        </p:blipFill>
        <p:spPr>
          <a:xfrm>
            <a:off x="1313900" y="237625"/>
            <a:ext cx="6375549" cy="4153000"/>
          </a:xfrm>
          <a:prstGeom prst="rect">
            <a:avLst/>
          </a:prstGeom>
          <a:noFill/>
          <a:ln>
            <a:noFill/>
          </a:ln>
        </p:spPr>
      </p:pic>
      <p:sp>
        <p:nvSpPr>
          <p:cNvPr id="390" name="Google Shape;390;p55"/>
          <p:cNvSpPr txBox="1"/>
          <p:nvPr/>
        </p:nvSpPr>
        <p:spPr>
          <a:xfrm>
            <a:off x="1521650" y="4390625"/>
            <a:ext cx="646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Arial"/>
                <a:ea typeface="Arial"/>
                <a:cs typeface="Arial"/>
                <a:sym typeface="Arial"/>
              </a:rPr>
              <a:t>(https://co.pinterest.com/pin/630433647829854006/)</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4"/>
          <p:cNvPicPr preferRelativeResize="0"/>
          <p:nvPr/>
        </p:nvPicPr>
        <p:blipFill rotWithShape="1">
          <a:blip r:embed="rId3">
            <a:alphaModFix/>
          </a:blip>
          <a:srcRect b="0" l="0" r="0" t="0"/>
          <a:stretch/>
        </p:blipFill>
        <p:spPr>
          <a:xfrm>
            <a:off x="1985963" y="71438"/>
            <a:ext cx="5172075" cy="500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idx="1" type="subTitle"/>
          </p:nvPr>
        </p:nvSpPr>
        <p:spPr>
          <a:xfrm>
            <a:off x="3302875" y="509225"/>
            <a:ext cx="5682900" cy="39072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300"/>
              <a:buNone/>
            </a:pPr>
            <a:r>
              <a:rPr lang="es" sz="1800">
                <a:latin typeface="Times New Roman"/>
                <a:ea typeface="Times New Roman"/>
                <a:cs typeface="Times New Roman"/>
                <a:sym typeface="Times New Roman"/>
              </a:rPr>
              <a:t>Cada una de sus sedes cuenta con más de 1000 estudiantes en cada jornada, JM y JT . El ingreso de los estudiantes de la mañana es a las 6:15 Am los de bachillerato y a las 6:45 Am los de primaria. En el momento de ingresar a la institución.El acceso de los estudiantes es de manera masiva  y rápida, lo cual es una dificultad para que una sola persona (el docente) en compañía del celador  controle el acceso de manera segura con lo que respecta a uniforme acorde al manual de convivencia, el acceso exclusivo de jóvenes pertenecientes a la institución y el  ingresó a la hora estipulada.</a:t>
            </a:r>
            <a:endParaRPr sz="1800">
              <a:latin typeface="Times New Roman"/>
              <a:ea typeface="Times New Roman"/>
              <a:cs typeface="Times New Roman"/>
              <a:sym typeface="Times New Roman"/>
            </a:endParaRPr>
          </a:p>
        </p:txBody>
      </p:sp>
      <p:pic>
        <p:nvPicPr>
          <p:cNvPr id="171" name="Google Shape;171;p6"/>
          <p:cNvPicPr preferRelativeResize="0"/>
          <p:nvPr/>
        </p:nvPicPr>
        <p:blipFill rotWithShape="1">
          <a:blip r:embed="rId3">
            <a:alphaModFix/>
          </a:blip>
          <a:srcRect b="0" l="0" r="0" t="0"/>
          <a:stretch/>
        </p:blipFill>
        <p:spPr>
          <a:xfrm>
            <a:off x="694975" y="2320925"/>
            <a:ext cx="2095500" cy="2095500"/>
          </a:xfrm>
          <a:prstGeom prst="rect">
            <a:avLst/>
          </a:prstGeom>
          <a:noFill/>
          <a:ln>
            <a:noFill/>
          </a:ln>
        </p:spPr>
      </p:pic>
      <p:sp>
        <p:nvSpPr>
          <p:cNvPr id="172" name="Google Shape;172;p6"/>
          <p:cNvSpPr txBox="1"/>
          <p:nvPr/>
        </p:nvSpPr>
        <p:spPr>
          <a:xfrm>
            <a:off x="182575" y="4364200"/>
            <a:ext cx="3120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http://es.hellokids.com/r_1703/juegos-gratuitos/juegos-de-puzzles/puzzles-vuelta-al-cole</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idx="1" type="subTitle"/>
          </p:nvPr>
        </p:nvSpPr>
        <p:spPr>
          <a:xfrm>
            <a:off x="3378275" y="636225"/>
            <a:ext cx="5343900" cy="3332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Por otro lado el ingreso de docentes y directivos de la institución  son registrados de manera manual en una planilla de manera autónoma a medida que va llegando aunque se tiene estipulado un horario laboral, no hay garantía de que el ingreso se realice a la hora que es, además con lo que respecta a la salida de estudiantes muchas veces  los docentes se encuentran ocupados por lo cual no hay personal que esté atento y presente para garantizar que la salida del plantel se realice de la mejor manera y que no haya inconvenientes. </a:t>
            </a:r>
            <a:endParaRPr sz="1800">
              <a:latin typeface="Times New Roman"/>
              <a:ea typeface="Times New Roman"/>
              <a:cs typeface="Times New Roman"/>
              <a:sym typeface="Times New Roman"/>
            </a:endParaRPr>
          </a:p>
        </p:txBody>
      </p:sp>
      <p:pic>
        <p:nvPicPr>
          <p:cNvPr id="178" name="Google Shape;178;p7"/>
          <p:cNvPicPr preferRelativeResize="0"/>
          <p:nvPr/>
        </p:nvPicPr>
        <p:blipFill rotWithShape="1">
          <a:blip r:embed="rId3">
            <a:alphaModFix/>
          </a:blip>
          <a:srcRect b="0" l="0" r="0" t="0"/>
          <a:stretch/>
        </p:blipFill>
        <p:spPr>
          <a:xfrm>
            <a:off x="366300" y="2037575"/>
            <a:ext cx="2697849" cy="2122725"/>
          </a:xfrm>
          <a:prstGeom prst="rect">
            <a:avLst/>
          </a:prstGeom>
          <a:noFill/>
          <a:ln>
            <a:noFill/>
          </a:ln>
        </p:spPr>
      </p:pic>
      <p:sp>
        <p:nvSpPr>
          <p:cNvPr id="179" name="Google Shape;179;p7"/>
          <p:cNvSpPr txBox="1"/>
          <p:nvPr/>
        </p:nvSpPr>
        <p:spPr>
          <a:xfrm>
            <a:off x="215225" y="4110700"/>
            <a:ext cx="300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https://www.taleoi.com/vida-hoy/escolares-colegios-privados-todo-pais-inician-hoy-ano-escolar-201903-20792</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idx="4294967295" type="subTitle"/>
          </p:nvPr>
        </p:nvSpPr>
        <p:spPr>
          <a:xfrm>
            <a:off x="2831625" y="764575"/>
            <a:ext cx="6043500" cy="3913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lt1"/>
              </a:buClr>
              <a:buSzPts val="2737"/>
              <a:buFont typeface="Lato"/>
              <a:buNone/>
            </a:pPr>
            <a:r>
              <a:rPr b="0" i="0" lang="es" sz="1800" u="none" cap="none" strike="noStrike">
                <a:solidFill>
                  <a:schemeClr val="lt1"/>
                </a:solidFill>
                <a:latin typeface="Times New Roman"/>
                <a:ea typeface="Times New Roman"/>
                <a:cs typeface="Times New Roman"/>
                <a:sym typeface="Times New Roman"/>
              </a:rPr>
              <a:t>Este proyecto busca mejorar la seguridad y el control a la hora de ingresar a la institución. Este proyecto se centra en poner un torniquete con lector QR  en cada punto de entrada de la institución a su vez una cámara de reconocimiento facial como segundo filtro registrando la hora  en la que los estudiantes y administrativos ingresan.</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1000"/>
              </a:spcAft>
              <a:buClr>
                <a:schemeClr val="lt1"/>
              </a:buClr>
              <a:buSzPts val="2737"/>
              <a:buFont typeface="Lato"/>
              <a:buNone/>
            </a:pPr>
            <a:r>
              <a:rPr b="0" i="0" lang="es" sz="1800" u="none" cap="none" strike="noStrike">
                <a:solidFill>
                  <a:schemeClr val="lt1"/>
                </a:solidFill>
                <a:latin typeface="Times New Roman"/>
                <a:ea typeface="Times New Roman"/>
                <a:cs typeface="Times New Roman"/>
                <a:sym typeface="Times New Roman"/>
              </a:rPr>
              <a:t>El tema nos surge como una inquietud ante la inseguridad que se ha podido evidenciar y ante la posibilidad de ingreso de estudiantes no pertenecientes a la institución,debido a esto nace la idea de diseñar este sistema.</a:t>
            </a:r>
            <a:r>
              <a:rPr b="0" i="0" lang="es" sz="2400" u="none" cap="none" strike="noStrike">
                <a:solidFill>
                  <a:schemeClr val="lt1"/>
                </a:solidFill>
                <a:latin typeface="Times New Roman"/>
                <a:ea typeface="Times New Roman"/>
                <a:cs typeface="Times New Roman"/>
                <a:sym typeface="Times New Roman"/>
              </a:rPr>
              <a:t> </a:t>
            </a:r>
            <a:r>
              <a:rPr b="0" i="0" lang="es" sz="3802" u="none" cap="none" strike="noStrike">
                <a:solidFill>
                  <a:schemeClr val="lt1"/>
                </a:solidFill>
                <a:latin typeface="Times New Roman"/>
                <a:ea typeface="Times New Roman"/>
                <a:cs typeface="Times New Roman"/>
                <a:sym typeface="Times New Roman"/>
              </a:rPr>
              <a:t> </a:t>
            </a:r>
            <a:endParaRPr b="0" i="0" sz="1300" u="none" cap="none" strike="noStrike">
              <a:solidFill>
                <a:schemeClr val="lt1"/>
              </a:solidFill>
              <a:latin typeface="Lato"/>
              <a:ea typeface="Lato"/>
              <a:cs typeface="Lato"/>
              <a:sym typeface="Lato"/>
            </a:endParaRPr>
          </a:p>
        </p:txBody>
      </p:sp>
      <p:pic>
        <p:nvPicPr>
          <p:cNvPr id="185" name="Google Shape;185;p5"/>
          <p:cNvPicPr preferRelativeResize="0"/>
          <p:nvPr/>
        </p:nvPicPr>
        <p:blipFill rotWithShape="1">
          <a:blip r:embed="rId3">
            <a:alphaModFix/>
          </a:blip>
          <a:srcRect b="0" l="0" r="0" t="0"/>
          <a:stretch/>
        </p:blipFill>
        <p:spPr>
          <a:xfrm>
            <a:off x="93587" y="1570393"/>
            <a:ext cx="2602875" cy="2302157"/>
          </a:xfrm>
          <a:prstGeom prst="rect">
            <a:avLst/>
          </a:prstGeom>
          <a:noFill/>
          <a:ln>
            <a:noFill/>
          </a:ln>
        </p:spPr>
      </p:pic>
      <p:sp>
        <p:nvSpPr>
          <p:cNvPr id="186" name="Google Shape;186;p5"/>
          <p:cNvSpPr txBox="1"/>
          <p:nvPr/>
        </p:nvSpPr>
        <p:spPr>
          <a:xfrm>
            <a:off x="93575" y="4429275"/>
            <a:ext cx="3000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accent1"/>
                </a:solidFill>
                <a:latin typeface="Arial"/>
                <a:ea typeface="Arial"/>
                <a:cs typeface="Arial"/>
                <a:sym typeface="Arial"/>
              </a:rPr>
              <a:t>(ANÓNIMO,2019)</a:t>
            </a:r>
            <a:endParaRPr b="0" i="0" sz="1100" u="none" cap="none" strike="noStrike">
              <a:solidFill>
                <a:schemeClr val="accen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idx="1" type="subTitle"/>
          </p:nvPr>
        </p:nvSpPr>
        <p:spPr>
          <a:xfrm>
            <a:off x="4177375" y="724450"/>
            <a:ext cx="4681200" cy="359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i="1" lang="es" sz="2600">
                <a:solidFill>
                  <a:srgbClr val="FFFFFF"/>
                </a:solidFill>
              </a:rPr>
              <a:t> </a:t>
            </a:r>
            <a:r>
              <a:rPr lang="es" sz="2500">
                <a:solidFill>
                  <a:srgbClr val="FFFFFF"/>
                </a:solidFill>
                <a:latin typeface="Times New Roman"/>
                <a:ea typeface="Times New Roman"/>
                <a:cs typeface="Times New Roman"/>
                <a:sym typeface="Times New Roman"/>
              </a:rPr>
              <a:t> </a:t>
            </a:r>
            <a:r>
              <a:rPr lang="es" sz="2900">
                <a:solidFill>
                  <a:srgbClr val="FFFFFF"/>
                </a:solidFill>
                <a:latin typeface="Times New Roman"/>
                <a:ea typeface="Times New Roman"/>
                <a:cs typeface="Times New Roman"/>
                <a:sym typeface="Times New Roman"/>
              </a:rPr>
              <a:t>PREGUNTA PROBLEMA</a:t>
            </a:r>
            <a:r>
              <a:rPr lang="es" sz="2500">
                <a:solidFill>
                  <a:srgbClr val="FFFFFF"/>
                </a:solidFill>
                <a:latin typeface="Times New Roman"/>
                <a:ea typeface="Times New Roman"/>
                <a:cs typeface="Times New Roman"/>
                <a:sym typeface="Times New Roman"/>
              </a:rPr>
              <a:t> </a:t>
            </a:r>
            <a:endParaRPr sz="25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b="1" i="1" sz="2600">
              <a:solidFill>
                <a:srgbClr val="FFFFFF"/>
              </a:solidFill>
            </a:endParaRPr>
          </a:p>
          <a:p>
            <a:pPr indent="0" lvl="0" marL="0" rtl="0" algn="l">
              <a:lnSpc>
                <a:spcPct val="115000"/>
              </a:lnSpc>
              <a:spcBef>
                <a:spcPts val="0"/>
              </a:spcBef>
              <a:spcAft>
                <a:spcPts val="0"/>
              </a:spcAft>
              <a:buSzPts val="1300"/>
              <a:buNone/>
            </a:pPr>
            <a:r>
              <a:t/>
            </a:r>
            <a:endParaRPr b="1" i="1" sz="1100">
              <a:solidFill>
                <a:srgbClr val="FFFFFF"/>
              </a:solidFill>
              <a:latin typeface="Arial"/>
              <a:ea typeface="Arial"/>
              <a:cs typeface="Arial"/>
              <a:sym typeface="Arial"/>
            </a:endParaRPr>
          </a:p>
          <a:p>
            <a:pPr indent="0" lvl="0" marL="0" rtl="0" algn="l">
              <a:lnSpc>
                <a:spcPct val="115000"/>
              </a:lnSpc>
              <a:spcBef>
                <a:spcPts val="1200"/>
              </a:spcBef>
              <a:spcAft>
                <a:spcPts val="0"/>
              </a:spcAft>
              <a:buSzPts val="1300"/>
              <a:buNone/>
            </a:pPr>
            <a:r>
              <a:rPr lang="es" sz="2000">
                <a:solidFill>
                  <a:srgbClr val="FFFFFF"/>
                </a:solidFill>
                <a:latin typeface="Times New Roman"/>
                <a:ea typeface="Times New Roman"/>
                <a:cs typeface="Times New Roman"/>
                <a:sym typeface="Times New Roman"/>
              </a:rPr>
              <a:t>¿Cómo controlar el acceso seguro y eficiente de estudiantes y directivos de la I.E.D Juana Escobar?</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300"/>
              <a:buNone/>
            </a:pPr>
            <a:r>
              <a:t/>
            </a:r>
            <a:endParaRPr b="1" i="1" sz="2600">
              <a:solidFill>
                <a:srgbClr val="000000"/>
              </a:solidFill>
              <a:latin typeface="Arial"/>
              <a:ea typeface="Arial"/>
              <a:cs typeface="Arial"/>
              <a:sym typeface="Arial"/>
            </a:endParaRPr>
          </a:p>
        </p:txBody>
      </p:sp>
      <p:pic>
        <p:nvPicPr>
          <p:cNvPr id="192" name="Google Shape;192;p8"/>
          <p:cNvPicPr preferRelativeResize="0"/>
          <p:nvPr/>
        </p:nvPicPr>
        <p:blipFill rotWithShape="1">
          <a:blip r:embed="rId3">
            <a:alphaModFix amt="58999"/>
          </a:blip>
          <a:srcRect b="1300" l="0" r="61681" t="-1300"/>
          <a:stretch/>
        </p:blipFill>
        <p:spPr>
          <a:xfrm>
            <a:off x="1060875" y="1221275"/>
            <a:ext cx="2094100" cy="260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2038300" y="98280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a:t>                    </a:t>
            </a:r>
            <a:r>
              <a:rPr b="1" lang="es">
                <a:latin typeface="Times New Roman"/>
                <a:ea typeface="Times New Roman"/>
                <a:cs typeface="Times New Roman"/>
                <a:sym typeface="Times New Roman"/>
              </a:rPr>
              <a:t> </a:t>
            </a:r>
            <a:r>
              <a:rPr b="1" lang="es" sz="3000">
                <a:latin typeface="Times New Roman"/>
                <a:ea typeface="Times New Roman"/>
                <a:cs typeface="Times New Roman"/>
                <a:sym typeface="Times New Roman"/>
              </a:rPr>
              <a:t>JUSTIFICACIÓN</a:t>
            </a:r>
            <a:r>
              <a:rPr lang="es"/>
              <a:t> </a:t>
            </a:r>
            <a:endParaRPr/>
          </a:p>
        </p:txBody>
      </p:sp>
      <p:sp>
        <p:nvSpPr>
          <p:cNvPr id="198" name="Google Shape;198;p9"/>
          <p:cNvSpPr txBox="1"/>
          <p:nvPr>
            <p:ph idx="1" type="body"/>
          </p:nvPr>
        </p:nvSpPr>
        <p:spPr>
          <a:xfrm>
            <a:off x="2105100" y="1787650"/>
            <a:ext cx="7038900" cy="3187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66496"/>
              <a:buNone/>
            </a:pPr>
            <a:r>
              <a:rPr lang="es" sz="2300">
                <a:solidFill>
                  <a:srgbClr val="FFFFFF"/>
                </a:solidFill>
                <a:latin typeface="Times New Roman"/>
                <a:ea typeface="Times New Roman"/>
                <a:cs typeface="Times New Roman"/>
                <a:sym typeface="Times New Roman"/>
              </a:rPr>
              <a:t>Los sistemas y estrategias utilizadas por el sistema escolar se ha vuelto no muy seguros para lo que se requiere en la actualidad en pro de un avance y mejora en la seguridad y exclusividad del ingreso a la institución, nuestro proyecto busca mejorar y garantizar la seguridad, implementando un sistema de información de ingreso seguro y controlado de la institución con garantía en los factores anteriormente mencionados en una base de datos que será supervisada por el coordinador constantemente. </a:t>
            </a:r>
            <a:endParaRPr sz="23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66496"/>
              <a:buNone/>
            </a:pPr>
            <a:r>
              <a:t/>
            </a:r>
            <a:endParaRPr b="1" i="1" sz="2300"/>
          </a:p>
        </p:txBody>
      </p:sp>
      <p:pic>
        <p:nvPicPr>
          <p:cNvPr id="199" name="Google Shape;199;p9"/>
          <p:cNvPicPr preferRelativeResize="0"/>
          <p:nvPr/>
        </p:nvPicPr>
        <p:blipFill rotWithShape="1">
          <a:blip r:embed="rId3">
            <a:alphaModFix amt="71000"/>
          </a:blip>
          <a:srcRect b="0" l="0" r="0" t="0"/>
          <a:stretch/>
        </p:blipFill>
        <p:spPr>
          <a:xfrm>
            <a:off x="463498" y="1896897"/>
            <a:ext cx="1383450" cy="2101925"/>
          </a:xfrm>
          <a:prstGeom prst="rect">
            <a:avLst/>
          </a:prstGeom>
          <a:noFill/>
          <a:ln>
            <a:noFill/>
          </a:ln>
        </p:spPr>
      </p:pic>
      <p:sp>
        <p:nvSpPr>
          <p:cNvPr id="200" name="Google Shape;200;p9"/>
          <p:cNvSpPr txBox="1"/>
          <p:nvPr/>
        </p:nvSpPr>
        <p:spPr>
          <a:xfrm>
            <a:off x="41800" y="3998825"/>
            <a:ext cx="21555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s" sz="700" u="sng" cap="none" strike="noStrike">
                <a:solidFill>
                  <a:schemeClr val="hlink"/>
                </a:solidFill>
                <a:latin typeface="Lato"/>
                <a:ea typeface="Lato"/>
                <a:cs typeface="Lato"/>
                <a:sym typeface="Lato"/>
                <a:hlinkClick r:id="rId4"/>
              </a:rPr>
              <a:t>https://images.app.goo.gl/WJoa4rYkFnyGTjgQ6</a:t>
            </a:r>
            <a:r>
              <a:rPr b="0" i="0" lang="es" sz="700" u="none" cap="none" strike="noStrike">
                <a:solidFill>
                  <a:srgbClr val="000000"/>
                </a:solidFill>
                <a:latin typeface="Lato"/>
                <a:ea typeface="Lato"/>
                <a:cs typeface="Lato"/>
                <a:sym typeface="Lato"/>
              </a:rPr>
              <a:t> </a:t>
            </a:r>
            <a:endParaRPr b="0" i="0" sz="7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coreProperties>
</file>