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EE5979-6362-4B5B-AE18-0E4D6C35E668}">
  <a:tblStyle styleId="{43EE5979-6362-4B5B-AE18-0E4D6C35E668}"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s" sz="1000">
                <a:solidFill>
                  <a:schemeClr val="dk2"/>
                </a:solidFill>
              </a:rPr>
              <a:t>‹Nº›</a:t>
            </a:fld>
            <a:endParaRPr lang="es"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hyperlink" Target="https://aws.amazon.com/es/products/" TargetMode="External"/><Relationship Id="rId3" Type="http://schemas.openxmlformats.org/officeDocument/2006/relationships/hyperlink" Target="http://www.amazon.es/b?ie=UTF8&amp;node=1323175031" TargetMode="External"/><Relationship Id="rId7" Type="http://schemas.openxmlformats.org/officeDocument/2006/relationships/hyperlink" Target="https://aws.amazon.com/es/solutions/case-studies/"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aws.amazon.com/es/running_databases/" TargetMode="External"/><Relationship Id="rId5" Type="http://schemas.openxmlformats.org/officeDocument/2006/relationships/hyperlink" Target="https://aws.amazon.com/es/tools/" TargetMode="External"/><Relationship Id="rId4" Type="http://schemas.openxmlformats.org/officeDocument/2006/relationships/hyperlink" Target="https://aws.amazon.com/es/what-is-aws/" TargetMode="External"/><Relationship Id="rId9" Type="http://schemas.openxmlformats.org/officeDocument/2006/relationships/hyperlink" Target="https://aws.amazon.com/es/products/?nc2=h_q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0" y="429425"/>
            <a:ext cx="8520600" cy="954900"/>
          </a:xfrm>
          <a:prstGeom prst="rect">
            <a:avLst/>
          </a:prstGeom>
        </p:spPr>
        <p:txBody>
          <a:bodyPr lIns="91425" tIns="91425" rIns="91425" bIns="91425" anchor="b" anchorCtr="0">
            <a:noAutofit/>
          </a:bodyPr>
          <a:lstStyle/>
          <a:p>
            <a:pPr lvl="0">
              <a:spcBef>
                <a:spcPts val="0"/>
              </a:spcBef>
              <a:buNone/>
            </a:pPr>
            <a:r>
              <a:rPr lang="es" b="1" dirty="0"/>
              <a:t>Amazon Web Services</a:t>
            </a:r>
          </a:p>
        </p:txBody>
      </p:sp>
      <p:sp>
        <p:nvSpPr>
          <p:cNvPr id="55" name="Shape 55"/>
          <p:cNvSpPr txBox="1">
            <a:spLocks noGrp="1"/>
          </p:cNvSpPr>
          <p:nvPr>
            <p:ph type="subTitle" idx="1"/>
          </p:nvPr>
        </p:nvSpPr>
        <p:spPr>
          <a:xfrm>
            <a:off x="311700" y="2341025"/>
            <a:ext cx="8520600" cy="2485200"/>
          </a:xfrm>
          <a:prstGeom prst="rect">
            <a:avLst/>
          </a:prstGeom>
        </p:spPr>
        <p:txBody>
          <a:bodyPr lIns="91425" tIns="91425" rIns="91425" bIns="91425" anchor="t" anchorCtr="0">
            <a:noAutofit/>
          </a:bodyPr>
          <a:lstStyle/>
          <a:p>
            <a:pPr lvl="0" rtl="0">
              <a:spcBef>
                <a:spcPts val="0"/>
              </a:spcBef>
              <a:buNone/>
            </a:pPr>
            <a:r>
              <a:rPr lang="es" b="1"/>
              <a:t>INTEGRANTES:</a:t>
            </a:r>
          </a:p>
          <a:p>
            <a:pPr lvl="0" rtl="0">
              <a:spcBef>
                <a:spcPts val="0"/>
              </a:spcBef>
              <a:buNone/>
            </a:pPr>
            <a:endParaRPr b="1"/>
          </a:p>
          <a:p>
            <a:pPr marL="1371600" lvl="0" indent="457200" algn="l" rtl="0">
              <a:spcBef>
                <a:spcPts val="0"/>
              </a:spcBef>
              <a:buNone/>
            </a:pPr>
            <a:r>
              <a:rPr lang="es"/>
              <a:t>Avalos Contreras Candelario</a:t>
            </a:r>
          </a:p>
          <a:p>
            <a:pPr marL="1371600" lvl="0" indent="457200" algn="l" rtl="0">
              <a:spcBef>
                <a:spcPts val="0"/>
              </a:spcBef>
              <a:buNone/>
            </a:pPr>
            <a:r>
              <a:rPr lang="es"/>
              <a:t>Guzmán Fuentes Luis Francisco</a:t>
            </a:r>
          </a:p>
          <a:p>
            <a:pPr marL="1371600" lvl="0" indent="457200" algn="l" rtl="0">
              <a:spcBef>
                <a:spcPts val="0"/>
              </a:spcBef>
              <a:buNone/>
            </a:pPr>
            <a:r>
              <a:rPr lang="es"/>
              <a:t>Hernández Jiménez Andrés</a:t>
            </a:r>
          </a:p>
          <a:p>
            <a:pPr lvl="0">
              <a:spcBef>
                <a:spcPts val="0"/>
              </a:spcBef>
              <a:buNone/>
            </a:pP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311700" y="255100"/>
            <a:ext cx="8520600" cy="4685700"/>
          </a:xfrm>
          <a:prstGeom prst="rect">
            <a:avLst/>
          </a:prstGeom>
        </p:spPr>
        <p:txBody>
          <a:bodyPr lIns="91425" tIns="91425" rIns="91425" bIns="91425" anchor="t" anchorCtr="0">
            <a:noAutofit/>
          </a:bodyPr>
          <a:lstStyle/>
          <a:p>
            <a:pPr lvl="0" algn="just">
              <a:spcBef>
                <a:spcPts val="0"/>
              </a:spcBef>
              <a:buNone/>
            </a:pPr>
            <a:r>
              <a:rPr lang="es" sz="1600" dirty="0">
                <a:solidFill>
                  <a:schemeClr val="dk1"/>
                </a:solidFill>
              </a:rPr>
              <a:t>Amazon Web Services ofrece a los desarrolladores diversas alternativas para la gestión de bases de datos. Puede ejecutar bases de datos relacionales gestionadas o NoSQL gestionadas, también puede operar su propia base de datos en línea en la nube mediante Amazon EC2 y Amazon EBS.</a:t>
            </a:r>
          </a:p>
        </p:txBody>
      </p:sp>
      <p:pic>
        <p:nvPicPr>
          <p:cNvPr id="113" name="Shape 113"/>
          <p:cNvPicPr preferRelativeResize="0"/>
          <p:nvPr/>
        </p:nvPicPr>
        <p:blipFill>
          <a:blip r:embed="rId3">
            <a:alphaModFix/>
          </a:blip>
          <a:stretch>
            <a:fillRect/>
          </a:stretch>
        </p:blipFill>
        <p:spPr>
          <a:xfrm>
            <a:off x="780025" y="1479400"/>
            <a:ext cx="6963350" cy="340807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1700" y="195117"/>
            <a:ext cx="8520600" cy="572700"/>
          </a:xfrm>
        </p:spPr>
        <p:txBody>
          <a:bodyPr/>
          <a:lstStyle/>
          <a:p>
            <a:pPr algn="ctr"/>
            <a:r>
              <a:rPr lang="es-MX" b="1" dirty="0"/>
              <a:t>Capa gratuita de AWS</a:t>
            </a:r>
          </a:p>
        </p:txBody>
      </p:sp>
      <p:pic>
        <p:nvPicPr>
          <p:cNvPr id="4" name="Imagen 3"/>
          <p:cNvPicPr>
            <a:picLocks noChangeAspect="1"/>
          </p:cNvPicPr>
          <p:nvPr/>
        </p:nvPicPr>
        <p:blipFill>
          <a:blip r:embed="rId2"/>
          <a:stretch>
            <a:fillRect/>
          </a:stretch>
        </p:blipFill>
        <p:spPr>
          <a:xfrm>
            <a:off x="1605517" y="1017062"/>
            <a:ext cx="5435550" cy="3687225"/>
          </a:xfrm>
          <a:prstGeom prst="rect">
            <a:avLst/>
          </a:prstGeom>
        </p:spPr>
      </p:pic>
      <p:sp>
        <p:nvSpPr>
          <p:cNvPr id="5" name="Marcador de texto 4"/>
          <p:cNvSpPr>
            <a:spLocks noGrp="1"/>
          </p:cNvSpPr>
          <p:nvPr>
            <p:ph type="body" idx="1"/>
          </p:nvPr>
        </p:nvSpPr>
        <p:spPr/>
        <p:txBody>
          <a:bodyPr/>
          <a:lstStyle/>
          <a:p>
            <a:r>
              <a:rPr lang="es-MX" dirty="0"/>
              <a:t> </a:t>
            </a:r>
          </a:p>
        </p:txBody>
      </p:sp>
    </p:spTree>
    <p:extLst>
      <p:ext uri="{BB962C8B-B14F-4D97-AF65-F5344CB8AC3E}">
        <p14:creationId xmlns:p14="http://schemas.microsoft.com/office/powerpoint/2010/main" val="54848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Shape 118"/>
          <p:cNvPicPr preferRelativeResize="0"/>
          <p:nvPr/>
        </p:nvPicPr>
        <p:blipFill>
          <a:blip r:embed="rId3">
            <a:alphaModFix/>
          </a:blip>
          <a:stretch>
            <a:fillRect/>
          </a:stretch>
        </p:blipFill>
        <p:spPr>
          <a:xfrm>
            <a:off x="600075" y="297350"/>
            <a:ext cx="7943850" cy="443865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s" b="1" dirty="0"/>
              <a:t>¿Quiénes lo utilizan?</a:t>
            </a:r>
          </a:p>
        </p:txBody>
      </p:sp>
      <p:pic>
        <p:nvPicPr>
          <p:cNvPr id="124" name="Shape 124"/>
          <p:cNvPicPr preferRelativeResize="0"/>
          <p:nvPr/>
        </p:nvPicPr>
        <p:blipFill>
          <a:blip r:embed="rId3">
            <a:alphaModFix/>
          </a:blip>
          <a:stretch>
            <a:fillRect/>
          </a:stretch>
        </p:blipFill>
        <p:spPr>
          <a:xfrm>
            <a:off x="461950" y="1334325"/>
            <a:ext cx="8220075" cy="930999"/>
          </a:xfrm>
          <a:prstGeom prst="rect">
            <a:avLst/>
          </a:prstGeom>
          <a:noFill/>
          <a:ln>
            <a:noFill/>
          </a:ln>
        </p:spPr>
      </p:pic>
      <p:pic>
        <p:nvPicPr>
          <p:cNvPr id="125" name="Shape 125"/>
          <p:cNvPicPr preferRelativeResize="0"/>
          <p:nvPr/>
        </p:nvPicPr>
        <p:blipFill>
          <a:blip r:embed="rId4">
            <a:alphaModFix/>
          </a:blip>
          <a:stretch>
            <a:fillRect/>
          </a:stretch>
        </p:blipFill>
        <p:spPr>
          <a:xfrm>
            <a:off x="442900" y="2212975"/>
            <a:ext cx="8239125" cy="930999"/>
          </a:xfrm>
          <a:prstGeom prst="rect">
            <a:avLst/>
          </a:prstGeom>
          <a:noFill/>
          <a:ln>
            <a:noFill/>
          </a:ln>
        </p:spPr>
      </p:pic>
      <p:pic>
        <p:nvPicPr>
          <p:cNvPr id="126" name="Shape 126"/>
          <p:cNvPicPr preferRelativeResize="0"/>
          <p:nvPr/>
        </p:nvPicPr>
        <p:blipFill>
          <a:blip r:embed="rId5">
            <a:alphaModFix/>
          </a:blip>
          <a:stretch>
            <a:fillRect/>
          </a:stretch>
        </p:blipFill>
        <p:spPr>
          <a:xfrm>
            <a:off x="433375" y="3143975"/>
            <a:ext cx="8258175" cy="126682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s" b="1" dirty="0"/>
              <a:t>Fuentes consultadas</a:t>
            </a:r>
          </a:p>
        </p:txBody>
      </p:sp>
      <p:sp>
        <p:nvSpPr>
          <p:cNvPr id="132" name="Shape 132"/>
          <p:cNvSpPr txBox="1"/>
          <p:nvPr/>
        </p:nvSpPr>
        <p:spPr>
          <a:xfrm>
            <a:off x="311700" y="1116250"/>
            <a:ext cx="7901400" cy="3000000"/>
          </a:xfrm>
          <a:prstGeom prst="rect">
            <a:avLst/>
          </a:prstGeom>
          <a:noFill/>
          <a:ln>
            <a:noFill/>
          </a:ln>
        </p:spPr>
        <p:txBody>
          <a:bodyPr lIns="91425" tIns="91425" rIns="91425" bIns="91425" anchor="ctr" anchorCtr="0">
            <a:noAutofit/>
          </a:bodyPr>
          <a:lstStyle/>
          <a:p>
            <a:pPr lvl="4">
              <a:lnSpc>
                <a:spcPct val="138000"/>
              </a:lnSpc>
            </a:pPr>
            <a:r>
              <a:rPr lang="es" sz="1200" u="sng" dirty="0">
                <a:solidFill>
                  <a:srgbClr val="1155CC"/>
                </a:solidFill>
                <a:hlinkClick r:id="rId3"/>
              </a:rPr>
              <a:t>http://www.amazon.es/b?ie=UTF8&amp;node=1323175031</a:t>
            </a:r>
          </a:p>
          <a:p>
            <a:pPr lvl="4">
              <a:lnSpc>
                <a:spcPct val="138000"/>
              </a:lnSpc>
            </a:pPr>
            <a:r>
              <a:rPr lang="es" sz="1200" u="sng" dirty="0">
                <a:solidFill>
                  <a:srgbClr val="1155CC"/>
                </a:solidFill>
                <a:hlinkClick r:id="rId4"/>
              </a:rPr>
              <a:t>https://aws.amazon.com/es/what-is-aws/</a:t>
            </a:r>
          </a:p>
          <a:p>
            <a:pPr lvl="4">
              <a:lnSpc>
                <a:spcPct val="138000"/>
              </a:lnSpc>
            </a:pPr>
            <a:r>
              <a:rPr lang="es" sz="1200" u="sng" dirty="0">
                <a:solidFill>
                  <a:srgbClr val="1155CC"/>
                </a:solidFill>
                <a:hlinkClick r:id="rId5"/>
              </a:rPr>
              <a:t>https://aws.amazon.com/es/tools/</a:t>
            </a:r>
          </a:p>
          <a:p>
            <a:pPr lvl="4">
              <a:lnSpc>
                <a:spcPct val="138000"/>
              </a:lnSpc>
            </a:pPr>
            <a:r>
              <a:rPr lang="es" sz="1200" u="sng" dirty="0">
                <a:solidFill>
                  <a:srgbClr val="1155CC"/>
                </a:solidFill>
                <a:hlinkClick r:id="rId6"/>
              </a:rPr>
              <a:t>https://aws.amazon.com/es/running_databases/</a:t>
            </a:r>
          </a:p>
          <a:p>
            <a:pPr lvl="4">
              <a:lnSpc>
                <a:spcPct val="138000"/>
              </a:lnSpc>
            </a:pPr>
            <a:r>
              <a:rPr lang="es" sz="1200" u="sng" dirty="0">
                <a:solidFill>
                  <a:srgbClr val="1155CC"/>
                </a:solidFill>
                <a:hlinkClick r:id="rId7"/>
              </a:rPr>
              <a:t>https://aws.amazon.com/es/solutions/case-studies/</a:t>
            </a:r>
          </a:p>
          <a:p>
            <a:pPr lvl="4">
              <a:lnSpc>
                <a:spcPct val="138000"/>
              </a:lnSpc>
            </a:pPr>
            <a:r>
              <a:rPr lang="es" sz="1200" u="sng" dirty="0">
                <a:solidFill>
                  <a:srgbClr val="1155CC"/>
                </a:solidFill>
                <a:hlinkClick r:id="rId8"/>
              </a:rPr>
              <a:t>https://aws.amazon.com/es/products/</a:t>
            </a:r>
          </a:p>
          <a:p>
            <a:pPr lvl="4">
              <a:lnSpc>
                <a:spcPct val="138000"/>
              </a:lnSpc>
            </a:pPr>
            <a:r>
              <a:rPr lang="es" u="sng" dirty="0">
                <a:solidFill>
                  <a:schemeClr val="hlink"/>
                </a:solidFill>
                <a:hlinkClick r:id="rId9"/>
              </a:rPr>
              <a:t>https://aws.amazon.com/es/products/?nc2=h_ql</a:t>
            </a:r>
          </a:p>
          <a:p>
            <a:pPr lvl="0" rtl="0">
              <a:lnSpc>
                <a:spcPct val="138000"/>
              </a:lnSpc>
              <a:spcBef>
                <a:spcPts val="0"/>
              </a:spcBef>
              <a:buNone/>
            </a:pPr>
            <a:endParaRPr dirty="0">
              <a:hlinkClick r:id="rId6"/>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lgn="ctr">
              <a:spcBef>
                <a:spcPts val="0"/>
              </a:spcBef>
              <a:buNone/>
            </a:pPr>
            <a:r>
              <a:rPr lang="es" b="1" dirty="0"/>
              <a:t>¿Que es  		?</a:t>
            </a:r>
          </a:p>
        </p:txBody>
      </p:sp>
      <p:sp>
        <p:nvSpPr>
          <p:cNvPr id="61" name="Shape 61"/>
          <p:cNvSpPr txBox="1">
            <a:spLocks noGrp="1"/>
          </p:cNvSpPr>
          <p:nvPr>
            <p:ph type="body" idx="1"/>
          </p:nvPr>
        </p:nvSpPr>
        <p:spPr>
          <a:xfrm>
            <a:off x="311700" y="1152475"/>
            <a:ext cx="8520600" cy="3608400"/>
          </a:xfrm>
          <a:prstGeom prst="rect">
            <a:avLst/>
          </a:prstGeom>
        </p:spPr>
        <p:txBody>
          <a:bodyPr lIns="91425" tIns="91425" rIns="91425" bIns="91425" anchor="t" anchorCtr="0">
            <a:noAutofit/>
          </a:bodyPr>
          <a:lstStyle/>
          <a:p>
            <a:pPr lvl="0" algn="just">
              <a:spcBef>
                <a:spcPts val="0"/>
              </a:spcBef>
              <a:buNone/>
            </a:pPr>
            <a:r>
              <a:rPr lang="es" sz="1600" dirty="0">
                <a:solidFill>
                  <a:schemeClr val="dk1"/>
                </a:solidFill>
              </a:rPr>
              <a:t>Es una de las 500 mayores empresas de EE.UU. La compañía, con sede en Seattle (Washington) es un líder global en el comercio electrónico. Desde que Jeff Bezos lanzó Amazon.com en 1995, se ha hecho un progreso significativo en la oferta, en los sitios web y en la red internacional de distribución y servicio al cliente.</a:t>
            </a:r>
            <a:endParaRPr lang="es" dirty="0">
              <a:solidFill>
                <a:schemeClr val="dk1"/>
              </a:solidFill>
            </a:endParaRPr>
          </a:p>
          <a:p>
            <a:pPr algn="just"/>
            <a:r>
              <a:rPr lang="es" sz="1600" dirty="0">
                <a:solidFill>
                  <a:schemeClr val="dk1"/>
                </a:solidFill>
              </a:rPr>
              <a:t>Amazon Web Services (</a:t>
            </a:r>
            <a:r>
              <a:rPr lang="es" sz="1600" b="1" dirty="0">
                <a:solidFill>
                  <a:schemeClr val="dk1"/>
                </a:solidFill>
              </a:rPr>
              <a:t>AWS</a:t>
            </a:r>
            <a:r>
              <a:rPr lang="es" sz="1600" dirty="0">
                <a:solidFill>
                  <a:schemeClr val="dk1"/>
                </a:solidFill>
              </a:rPr>
              <a:t>) es una plataforma de servicios de cloud que ofrece potencia de cómputo, almacenamiento de bases de datos, entrega de contenido y otra funcionalidad para ayudar a las empresas a escalar y crecer. </a:t>
            </a:r>
          </a:p>
          <a:p>
            <a:pPr lvl="0" algn="just">
              <a:spcBef>
                <a:spcPts val="0"/>
              </a:spcBef>
              <a:buNone/>
            </a:pPr>
            <a:endParaRPr lang="es" dirty="0">
              <a:solidFill>
                <a:schemeClr val="dk1"/>
              </a:solidFill>
            </a:endParaRPr>
          </a:p>
        </p:txBody>
      </p:sp>
      <p:pic>
        <p:nvPicPr>
          <p:cNvPr id="62" name="Shape 62"/>
          <p:cNvPicPr preferRelativeResize="0"/>
          <p:nvPr/>
        </p:nvPicPr>
        <p:blipFill>
          <a:blip r:embed="rId3">
            <a:alphaModFix/>
          </a:blip>
          <a:stretch>
            <a:fillRect/>
          </a:stretch>
        </p:blipFill>
        <p:spPr>
          <a:xfrm>
            <a:off x="4957536" y="3198576"/>
            <a:ext cx="3874763" cy="1703033"/>
          </a:xfrm>
          <a:prstGeom prst="rect">
            <a:avLst/>
          </a:prstGeom>
          <a:noFill/>
          <a:ln>
            <a:noFill/>
          </a:ln>
        </p:spPr>
      </p:pic>
      <p:pic>
        <p:nvPicPr>
          <p:cNvPr id="63" name="Shape 63"/>
          <p:cNvPicPr preferRelativeResize="0"/>
          <p:nvPr/>
        </p:nvPicPr>
        <p:blipFill rotWithShape="1">
          <a:blip r:embed="rId4">
            <a:alphaModFix/>
          </a:blip>
          <a:srcRect l="14153" t="31896" r="14828" b="23573"/>
          <a:stretch/>
        </p:blipFill>
        <p:spPr>
          <a:xfrm>
            <a:off x="4580700" y="607650"/>
            <a:ext cx="1238074" cy="47727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s" b="1" dirty="0"/>
              <a:t>Lenguajes de programación soportados</a:t>
            </a:r>
          </a:p>
        </p:txBody>
      </p:sp>
      <p:sp>
        <p:nvSpPr>
          <p:cNvPr id="69" name="Shape 6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gn="just" rtl="0">
              <a:spcBef>
                <a:spcPts val="0"/>
              </a:spcBef>
              <a:buNone/>
            </a:pPr>
            <a:r>
              <a:rPr lang="es" sz="1600" dirty="0">
                <a:solidFill>
                  <a:schemeClr val="dk1"/>
                </a:solidFill>
              </a:rPr>
              <a:t>En la actualidad existen API's (SDK's) compatibles con los IDE's Eclipse y Visual Studio  que simplifican el uso de los servicios de AWS, las cuales se pueden adaptar a los siguientes lenguajes de Programación:	</a:t>
            </a:r>
          </a:p>
          <a:p>
            <a:pPr lvl="0" algn="just">
              <a:spcBef>
                <a:spcPts val="0"/>
              </a:spcBef>
              <a:buClr>
                <a:schemeClr val="dk1"/>
              </a:buClr>
              <a:buSzPct val="68750"/>
              <a:buFont typeface="Arial"/>
              <a:buNone/>
            </a:pPr>
            <a:endParaRPr sz="1600" dirty="0">
              <a:solidFill>
                <a:schemeClr val="dk1"/>
              </a:solidFill>
            </a:endParaRPr>
          </a:p>
        </p:txBody>
      </p:sp>
      <p:graphicFrame>
        <p:nvGraphicFramePr>
          <p:cNvPr id="70" name="Shape 70"/>
          <p:cNvGraphicFramePr/>
          <p:nvPr/>
        </p:nvGraphicFramePr>
        <p:xfrm>
          <a:off x="952500" y="2777225"/>
          <a:ext cx="7239000" cy="1188630"/>
        </p:xfrm>
        <a:graphic>
          <a:graphicData uri="http://schemas.openxmlformats.org/drawingml/2006/table">
            <a:tbl>
              <a:tblPr>
                <a:noFill/>
                <a:tableStyleId>{43EE5979-6362-4B5B-AE18-0E4D6C35E668}</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lvl="0">
                        <a:spcBef>
                          <a:spcPts val="0"/>
                        </a:spcBef>
                        <a:buNone/>
                      </a:pPr>
                      <a:r>
                        <a:rPr lang="es"/>
                        <a:t>Android</a:t>
                      </a:r>
                    </a:p>
                  </a:txBody>
                  <a:tcPr marL="91425" marR="91425" marT="91425" marB="91425"/>
                </a:tc>
                <a:tc>
                  <a:txBody>
                    <a:bodyPr/>
                    <a:lstStyle/>
                    <a:p>
                      <a:pPr lvl="0">
                        <a:spcBef>
                          <a:spcPts val="0"/>
                        </a:spcBef>
                        <a:buNone/>
                      </a:pPr>
                      <a:r>
                        <a:rPr lang="es"/>
                        <a:t>Ir</a:t>
                      </a:r>
                    </a:p>
                  </a:txBody>
                  <a:tcPr marL="91425" marR="91425" marT="91425" marB="91425"/>
                </a:tc>
                <a:tc>
                  <a:txBody>
                    <a:bodyPr/>
                    <a:lstStyle/>
                    <a:p>
                      <a:pPr lvl="0">
                        <a:spcBef>
                          <a:spcPts val="0"/>
                        </a:spcBef>
                        <a:buNone/>
                      </a:pPr>
                      <a:r>
                        <a:rPr lang="es"/>
                        <a:t>C++</a:t>
                      </a:r>
                    </a:p>
                  </a:txBody>
                  <a:tcPr marL="91425" marR="91425" marT="91425" marB="91425"/>
                </a:tc>
                <a:extLst>
                  <a:ext uri="{0D108BD9-81ED-4DB2-BD59-A6C34878D82A}">
                    <a16:rowId xmlns:a16="http://schemas.microsoft.com/office/drawing/2014/main" val="10000"/>
                  </a:ext>
                </a:extLst>
              </a:tr>
              <a:tr h="381000">
                <a:tc>
                  <a:txBody>
                    <a:bodyPr/>
                    <a:lstStyle/>
                    <a:p>
                      <a:pPr lvl="0">
                        <a:spcBef>
                          <a:spcPts val="0"/>
                        </a:spcBef>
                        <a:buNone/>
                      </a:pPr>
                      <a:r>
                        <a:rPr lang="es"/>
                        <a:t>Java</a:t>
                      </a:r>
                    </a:p>
                  </a:txBody>
                  <a:tcPr marL="91425" marR="91425" marT="91425" marB="91425"/>
                </a:tc>
                <a:tc>
                  <a:txBody>
                    <a:bodyPr/>
                    <a:lstStyle/>
                    <a:p>
                      <a:pPr lvl="0">
                        <a:spcBef>
                          <a:spcPts val="0"/>
                        </a:spcBef>
                        <a:buNone/>
                      </a:pPr>
                      <a:r>
                        <a:rPr lang="es"/>
                        <a:t>.Net</a:t>
                      </a:r>
                    </a:p>
                  </a:txBody>
                  <a:tcPr marL="91425" marR="91425" marT="91425" marB="91425"/>
                </a:tc>
                <a:tc>
                  <a:txBody>
                    <a:bodyPr/>
                    <a:lstStyle/>
                    <a:p>
                      <a:pPr lvl="0">
                        <a:spcBef>
                          <a:spcPts val="0"/>
                        </a:spcBef>
                        <a:buNone/>
                      </a:pPr>
                      <a:r>
                        <a:rPr lang="es"/>
                        <a:t>Ruby</a:t>
                      </a:r>
                    </a:p>
                  </a:txBody>
                  <a:tcPr marL="91425" marR="91425" marT="91425" marB="91425"/>
                </a:tc>
                <a:extLst>
                  <a:ext uri="{0D108BD9-81ED-4DB2-BD59-A6C34878D82A}">
                    <a16:rowId xmlns:a16="http://schemas.microsoft.com/office/drawing/2014/main" val="10001"/>
                  </a:ext>
                </a:extLst>
              </a:tr>
              <a:tr h="381000">
                <a:tc>
                  <a:txBody>
                    <a:bodyPr/>
                    <a:lstStyle/>
                    <a:p>
                      <a:pPr lvl="0">
                        <a:spcBef>
                          <a:spcPts val="0"/>
                        </a:spcBef>
                        <a:buNone/>
                      </a:pPr>
                      <a:r>
                        <a:rPr lang="es"/>
                        <a:t>Php</a:t>
                      </a:r>
                    </a:p>
                  </a:txBody>
                  <a:tcPr marL="91425" marR="91425" marT="91425" marB="91425"/>
                </a:tc>
                <a:tc>
                  <a:txBody>
                    <a:bodyPr/>
                    <a:lstStyle/>
                    <a:p>
                      <a:pPr lvl="0">
                        <a:spcBef>
                          <a:spcPts val="0"/>
                        </a:spcBef>
                        <a:buNone/>
                      </a:pPr>
                      <a:r>
                        <a:rPr lang="es"/>
                        <a:t>Python</a:t>
                      </a:r>
                    </a:p>
                  </a:txBody>
                  <a:tcPr marL="91425" marR="91425" marT="91425" marB="91425"/>
                </a:tc>
                <a:tc>
                  <a:txBody>
                    <a:bodyPr/>
                    <a:lstStyle/>
                    <a:p>
                      <a:pPr lvl="0">
                        <a:spcBef>
                          <a:spcPts val="0"/>
                        </a:spcBef>
                        <a:buNone/>
                      </a:pPr>
                      <a:r>
                        <a:rPr lang="es"/>
                        <a:t>Node.js</a:t>
                      </a: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lnSpc>
                <a:spcPct val="130000"/>
              </a:lnSpc>
              <a:spcBef>
                <a:spcPts val="0"/>
              </a:spcBef>
              <a:buNone/>
            </a:pPr>
            <a:r>
              <a:rPr lang="es" b="1" dirty="0">
                <a:solidFill>
                  <a:schemeClr val="tx1"/>
                </a:solidFill>
              </a:rPr>
              <a:t>Motores de bases de datos de Amazon RDS</a:t>
            </a:r>
          </a:p>
        </p:txBody>
      </p:sp>
      <p:sp>
        <p:nvSpPr>
          <p:cNvPr id="76" name="Shape 7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endParaRPr dirty="0"/>
          </a:p>
          <a:p>
            <a:pPr lvl="0" rtl="0">
              <a:spcBef>
                <a:spcPts val="0"/>
              </a:spcBef>
              <a:buNone/>
            </a:pPr>
            <a:endParaRPr dirty="0"/>
          </a:p>
          <a:p>
            <a:pPr lvl="0" rtl="0">
              <a:spcBef>
                <a:spcPts val="0"/>
              </a:spcBef>
              <a:buNone/>
            </a:pPr>
            <a:endParaRPr dirty="0"/>
          </a:p>
          <a:p>
            <a:pPr lvl="0">
              <a:spcBef>
                <a:spcPts val="0"/>
              </a:spcBef>
              <a:buNone/>
            </a:pPr>
            <a:endParaRPr dirty="0"/>
          </a:p>
        </p:txBody>
      </p:sp>
      <p:pic>
        <p:nvPicPr>
          <p:cNvPr id="2" name="Imagen 1"/>
          <p:cNvPicPr>
            <a:picLocks noChangeAspect="1"/>
          </p:cNvPicPr>
          <p:nvPr/>
        </p:nvPicPr>
        <p:blipFill>
          <a:blip r:embed="rId3"/>
          <a:stretch>
            <a:fillRect/>
          </a:stretch>
        </p:blipFill>
        <p:spPr>
          <a:xfrm>
            <a:off x="560025" y="1451977"/>
            <a:ext cx="7605655" cy="1329660"/>
          </a:xfrm>
          <a:prstGeom prst="rect">
            <a:avLst/>
          </a:prstGeom>
        </p:spPr>
      </p:pic>
      <p:pic>
        <p:nvPicPr>
          <p:cNvPr id="3" name="Imagen 2"/>
          <p:cNvPicPr>
            <a:picLocks noChangeAspect="1"/>
          </p:cNvPicPr>
          <p:nvPr/>
        </p:nvPicPr>
        <p:blipFill>
          <a:blip r:embed="rId4"/>
          <a:stretch>
            <a:fillRect/>
          </a:stretch>
        </p:blipFill>
        <p:spPr>
          <a:xfrm>
            <a:off x="560025" y="3081138"/>
            <a:ext cx="7622110" cy="1305639"/>
          </a:xfrm>
          <a:prstGeom prst="rect">
            <a:avLst/>
          </a:prstGeom>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s" b="1" dirty="0"/>
              <a:t>Beneficios de usar AWS</a:t>
            </a:r>
          </a:p>
        </p:txBody>
      </p:sp>
      <p:pic>
        <p:nvPicPr>
          <p:cNvPr id="2" name="Imagen 1"/>
          <p:cNvPicPr>
            <a:picLocks noChangeAspect="1"/>
          </p:cNvPicPr>
          <p:nvPr/>
        </p:nvPicPr>
        <p:blipFill>
          <a:blip r:embed="rId3"/>
          <a:stretch>
            <a:fillRect/>
          </a:stretch>
        </p:blipFill>
        <p:spPr>
          <a:xfrm>
            <a:off x="1912974" y="1092153"/>
            <a:ext cx="5625510" cy="3596054"/>
          </a:xfrm>
          <a:prstGeom prst="rect">
            <a:avLst/>
          </a:prstGeom>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s" b="1" dirty="0"/>
              <a:t>Capas en las que funciona Amazon</a:t>
            </a:r>
          </a:p>
        </p:txBody>
      </p:sp>
      <p:sp>
        <p:nvSpPr>
          <p:cNvPr id="88" name="Shape 8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s"/>
              <a:t> </a:t>
            </a:r>
          </a:p>
        </p:txBody>
      </p:sp>
      <p:pic>
        <p:nvPicPr>
          <p:cNvPr id="89" name="Shape 89"/>
          <p:cNvPicPr preferRelativeResize="0"/>
          <p:nvPr/>
        </p:nvPicPr>
        <p:blipFill rotWithShape="1">
          <a:blip r:embed="rId3">
            <a:alphaModFix/>
          </a:blip>
          <a:srcRect b="12472"/>
          <a:stretch/>
        </p:blipFill>
        <p:spPr>
          <a:xfrm>
            <a:off x="1859175" y="1283725"/>
            <a:ext cx="5156999" cy="315390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311700" y="386425"/>
            <a:ext cx="8520600" cy="4678200"/>
          </a:xfrm>
          <a:prstGeom prst="rect">
            <a:avLst/>
          </a:prstGeom>
        </p:spPr>
        <p:txBody>
          <a:bodyPr lIns="91425" tIns="91425" rIns="91425" bIns="91425" anchor="t" anchorCtr="0">
            <a:noAutofit/>
          </a:bodyPr>
          <a:lstStyle/>
          <a:p>
            <a:pPr lvl="0" algn="ctr">
              <a:spcBef>
                <a:spcPts val="0"/>
              </a:spcBef>
              <a:buNone/>
            </a:pPr>
            <a:r>
              <a:rPr lang="es" sz="2800" b="1" dirty="0">
                <a:solidFill>
                  <a:schemeClr val="dk1"/>
                </a:solidFill>
              </a:rPr>
              <a:t>Servicios que ofrece Amazon</a:t>
            </a:r>
          </a:p>
        </p:txBody>
      </p:sp>
      <p:pic>
        <p:nvPicPr>
          <p:cNvPr id="95" name="Shape 95"/>
          <p:cNvPicPr preferRelativeResize="0"/>
          <p:nvPr/>
        </p:nvPicPr>
        <p:blipFill>
          <a:blip r:embed="rId3">
            <a:alphaModFix/>
          </a:blip>
          <a:stretch>
            <a:fillRect/>
          </a:stretch>
        </p:blipFill>
        <p:spPr>
          <a:xfrm>
            <a:off x="508083" y="1382232"/>
            <a:ext cx="8324217" cy="3474866"/>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Shape 100"/>
          <p:cNvPicPr preferRelativeResize="0"/>
          <p:nvPr/>
        </p:nvPicPr>
        <p:blipFill>
          <a:blip r:embed="rId3">
            <a:alphaModFix/>
          </a:blip>
          <a:stretch>
            <a:fillRect/>
          </a:stretch>
        </p:blipFill>
        <p:spPr>
          <a:xfrm>
            <a:off x="427775" y="1260550"/>
            <a:ext cx="8303099" cy="3567800"/>
          </a:xfrm>
          <a:prstGeom prst="rect">
            <a:avLst/>
          </a:prstGeom>
          <a:noFill/>
          <a:ln>
            <a:noFill/>
          </a:ln>
        </p:spPr>
      </p:pic>
      <p:sp>
        <p:nvSpPr>
          <p:cNvPr id="101" name="Shape 10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s" sz="2400" b="1" dirty="0"/>
              <a:t>Aplicaciones de mejora para plataformas enriquecidas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94225" y="445025"/>
            <a:ext cx="8520600" cy="572700"/>
          </a:xfrm>
          <a:prstGeom prst="rect">
            <a:avLst/>
          </a:prstGeom>
        </p:spPr>
        <p:txBody>
          <a:bodyPr lIns="91425" tIns="91425" rIns="91425" bIns="91425" anchor="t" anchorCtr="0">
            <a:noAutofit/>
          </a:bodyPr>
          <a:lstStyle/>
          <a:p>
            <a:pPr lvl="0" algn="ctr">
              <a:spcBef>
                <a:spcPts val="0"/>
              </a:spcBef>
              <a:buNone/>
            </a:pPr>
            <a:r>
              <a:rPr lang="es" b="1" dirty="0"/>
              <a:t>Herramientas para administrar y desarrollar </a:t>
            </a:r>
          </a:p>
        </p:txBody>
      </p:sp>
      <p:pic>
        <p:nvPicPr>
          <p:cNvPr id="107" name="Shape 107"/>
          <p:cNvPicPr preferRelativeResize="0"/>
          <p:nvPr/>
        </p:nvPicPr>
        <p:blipFill>
          <a:blip r:embed="rId3">
            <a:alphaModFix/>
          </a:blip>
          <a:stretch>
            <a:fillRect/>
          </a:stretch>
        </p:blipFill>
        <p:spPr>
          <a:xfrm>
            <a:off x="429175" y="1332674"/>
            <a:ext cx="8285651" cy="351819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298</Words>
  <Application>Microsoft Office PowerPoint</Application>
  <PresentationFormat>Presentación en pantalla (16:9)</PresentationFormat>
  <Paragraphs>41</Paragraphs>
  <Slides>14</Slides>
  <Notes>13</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14</vt:i4>
      </vt:variant>
    </vt:vector>
  </HeadingPairs>
  <TitlesOfParts>
    <vt:vector size="16" baseType="lpstr">
      <vt:lpstr>Arial</vt:lpstr>
      <vt:lpstr>simple-light-2</vt:lpstr>
      <vt:lpstr>Amazon Web Services</vt:lpstr>
      <vt:lpstr>¿Que es    ?</vt:lpstr>
      <vt:lpstr>Lenguajes de programación soportados</vt:lpstr>
      <vt:lpstr>Motores de bases de datos de Amazon RDS</vt:lpstr>
      <vt:lpstr>Beneficios de usar AWS</vt:lpstr>
      <vt:lpstr>Capas en las que funciona Amazon</vt:lpstr>
      <vt:lpstr>Presentación de PowerPoint</vt:lpstr>
      <vt:lpstr>Aplicaciones de mejora para plataformas enriquecidas</vt:lpstr>
      <vt:lpstr>Herramientas para administrar y desarrollar </vt:lpstr>
      <vt:lpstr>Presentación de PowerPoint</vt:lpstr>
      <vt:lpstr>Capa gratuita de AWS</vt:lpstr>
      <vt:lpstr>Presentación de PowerPoint</vt:lpstr>
      <vt:lpstr>¿Quiénes lo utilizan?</vt:lpstr>
      <vt:lpstr>Fuentes consultadas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Services</dc:title>
  <cp:lastModifiedBy>Cande</cp:lastModifiedBy>
  <cp:revision>9</cp:revision>
  <dcterms:modified xsi:type="dcterms:W3CDTF">2016-03-09T00:52:13Z</dcterms:modified>
</cp:coreProperties>
</file>