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67" r:id="rId4"/>
    <p:sldId id="257" r:id="rId5"/>
    <p:sldId id="258" r:id="rId6"/>
    <p:sldId id="272" r:id="rId7"/>
    <p:sldId id="260" r:id="rId8"/>
    <p:sldId id="261" r:id="rId9"/>
    <p:sldId id="262" r:id="rId10"/>
    <p:sldId id="268" r:id="rId11"/>
    <p:sldId id="263" r:id="rId12"/>
    <p:sldId id="273" r:id="rId13"/>
    <p:sldId id="264" r:id="rId14"/>
    <p:sldId id="265" r:id="rId15"/>
    <p:sldId id="271" r:id="rId16"/>
    <p:sldId id="269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3790F"/>
    <a:srgbClr val="E78E0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43CF8-49A6-4FAE-9CA5-E01E74755B2A}"/>
              </a:ext>
            </a:extLst>
          </p:cNvPr>
          <p:cNvSpPr/>
          <p:nvPr/>
        </p:nvSpPr>
        <p:spPr>
          <a:xfrm>
            <a:off x="2157262" y="2037542"/>
            <a:ext cx="787747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WIREFRAME DE </a:t>
            </a:r>
          </a:p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89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4762" y="1126103"/>
            <a:ext cx="11503968" cy="46026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2723223" y="1093251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576" y="1243971"/>
            <a:ext cx="2804980" cy="169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tu foto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10489880" y="5238492"/>
            <a:ext cx="1204814" cy="3731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285366" y="2101703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Háblanos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sobre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029886" y="3147002"/>
            <a:ext cx="47988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dónde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podrás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cuidar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2582249" y="4056087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Precio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3522104" y="1514720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2911066" y="230523"/>
            <a:ext cx="62961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¡Conviértete en Cat-</a:t>
            </a:r>
            <a:r>
              <a:rPr lang="es-VE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Sitter</a:t>
            </a:r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37756DB1-02FF-440E-89E2-A0CE8E69491C}"/>
              </a:ext>
            </a:extLst>
          </p:cNvPr>
          <p:cNvSpPr/>
          <p:nvPr/>
        </p:nvSpPr>
        <p:spPr>
          <a:xfrm>
            <a:off x="3551070" y="5238492"/>
            <a:ext cx="1204814" cy="3731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9885FB0B-B4BB-4A73-993B-E8E6430310FF}"/>
              </a:ext>
            </a:extLst>
          </p:cNvPr>
          <p:cNvSpPr/>
          <p:nvPr/>
        </p:nvSpPr>
        <p:spPr>
          <a:xfrm>
            <a:off x="3551070" y="2571306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FEB839F-832A-491A-B256-3224A7EDF1A5}"/>
              </a:ext>
            </a:extLst>
          </p:cNvPr>
          <p:cNvSpPr/>
          <p:nvPr/>
        </p:nvSpPr>
        <p:spPr>
          <a:xfrm>
            <a:off x="3522104" y="3593203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BB800196-C789-402B-B61F-A0CCEF10F81B}"/>
              </a:ext>
            </a:extLst>
          </p:cNvPr>
          <p:cNvSpPr/>
          <p:nvPr/>
        </p:nvSpPr>
        <p:spPr>
          <a:xfrm>
            <a:off x="3551070" y="4502289"/>
            <a:ext cx="4561594" cy="3958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8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398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93919" y="1509204"/>
            <a:ext cx="210346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587A42D-DFA3-4438-8FFB-A49414A38134}"/>
              </a:ext>
            </a:extLst>
          </p:cNvPr>
          <p:cNvSpPr/>
          <p:nvPr/>
        </p:nvSpPr>
        <p:spPr>
          <a:xfrm>
            <a:off x="5838929" y="2986726"/>
            <a:ext cx="8483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Cambiar contraseña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3954CC66-711D-4879-B280-A6F650B3FDB2}"/>
              </a:ext>
            </a:extLst>
          </p:cNvPr>
          <p:cNvSpPr/>
          <p:nvPr/>
        </p:nvSpPr>
        <p:spPr>
          <a:xfrm>
            <a:off x="5838929" y="5620148"/>
            <a:ext cx="2782036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Cambiar foto de perfil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A7B54AA-0ADB-4588-BB02-09B7045D5F8D}"/>
              </a:ext>
            </a:extLst>
          </p:cNvPr>
          <p:cNvSpPr/>
          <p:nvPr/>
        </p:nvSpPr>
        <p:spPr>
          <a:xfrm>
            <a:off x="8877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u="sng" dirty="0">
                <a:solidFill>
                  <a:srgbClr val="00B0F0"/>
                </a:solidFill>
              </a:rPr>
              <a:t> </a:t>
            </a:r>
            <a:r>
              <a:rPr lang="es-VE" b="1" dirty="0">
                <a:solidFill>
                  <a:schemeClr val="bg1"/>
                </a:solidFill>
              </a:rPr>
              <a:t>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chemeClr val="bg1"/>
                </a:solidFill>
              </a:rPr>
              <a:t>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1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812758"/>
            <a:ext cx="11505461" cy="4472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A7B54AA-0ADB-4588-BB02-09B7045D5F8D}"/>
              </a:ext>
            </a:extLst>
          </p:cNvPr>
          <p:cNvSpPr/>
          <p:nvPr/>
        </p:nvSpPr>
        <p:spPr>
          <a:xfrm>
            <a:off x="8877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rgbClr val="00B0F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u="sng" dirty="0">
                <a:solidFill>
                  <a:srgbClr val="00B0F0"/>
                </a:solidFill>
              </a:rPr>
              <a:t>Chat</a:t>
            </a:r>
            <a:r>
              <a:rPr lang="es-VE" b="1" dirty="0">
                <a:solidFill>
                  <a:schemeClr val="bg1"/>
                </a:solidFill>
              </a:rPr>
              <a:t>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7508540-857B-4A1C-99D7-FCFBEED13A7B}"/>
              </a:ext>
            </a:extLst>
          </p:cNvPr>
          <p:cNvSpPr/>
          <p:nvPr/>
        </p:nvSpPr>
        <p:spPr>
          <a:xfrm>
            <a:off x="100615" y="6285527"/>
            <a:ext cx="12005590" cy="465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9715341" y="6343211"/>
            <a:ext cx="2292896" cy="3594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80B4083-D6C9-490C-83C0-D853B68EB74D}"/>
              </a:ext>
            </a:extLst>
          </p:cNvPr>
          <p:cNvSpPr/>
          <p:nvPr/>
        </p:nvSpPr>
        <p:spPr>
          <a:xfrm>
            <a:off x="0" y="1146308"/>
            <a:ext cx="693820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Bienvenido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 chat de Cat-Attack, user.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7510F77-975C-4795-82B0-17D340606712}"/>
              </a:ext>
            </a:extLst>
          </p:cNvPr>
          <p:cNvSpPr/>
          <p:nvPr/>
        </p:nvSpPr>
        <p:spPr>
          <a:xfrm>
            <a:off x="183763" y="6330673"/>
            <a:ext cx="9436883" cy="3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BC11EE28-41E0-4CD6-9B5A-8B7937CE36EB}"/>
              </a:ext>
            </a:extLst>
          </p:cNvPr>
          <p:cNvSpPr/>
          <p:nvPr/>
        </p:nvSpPr>
        <p:spPr>
          <a:xfrm>
            <a:off x="930442" y="6302512"/>
            <a:ext cx="68098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Aquí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 escribe</a:t>
            </a:r>
          </a:p>
        </p:txBody>
      </p:sp>
    </p:spTree>
    <p:extLst>
      <p:ext uri="{BB962C8B-B14F-4D97-AF65-F5344CB8AC3E}">
        <p14:creationId xmlns:p14="http://schemas.microsoft.com/office/powerpoint/2010/main" val="368827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641592" y="158053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Chat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              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91C96F9-109E-416D-918C-060475288848}"/>
              </a:ext>
            </a:extLst>
          </p:cNvPr>
          <p:cNvSpPr/>
          <p:nvPr/>
        </p:nvSpPr>
        <p:spPr>
          <a:xfrm>
            <a:off x="641592" y="381340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75C582A-425F-4D5C-B566-9499BE2A8733}"/>
              </a:ext>
            </a:extLst>
          </p:cNvPr>
          <p:cNvSpPr/>
          <p:nvPr/>
        </p:nvSpPr>
        <p:spPr>
          <a:xfrm>
            <a:off x="8768372" y="2561971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Borrar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F0508246-0E16-4DFC-9B91-BEB90C63D13A}"/>
              </a:ext>
            </a:extLst>
          </p:cNvPr>
          <p:cNvSpPr/>
          <p:nvPr/>
        </p:nvSpPr>
        <p:spPr>
          <a:xfrm>
            <a:off x="8768372" y="4864923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Borrar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4A3D23B0-944A-4D55-A3E4-7967CE83A9C3}"/>
              </a:ext>
            </a:extLst>
          </p:cNvPr>
          <p:cNvSpPr/>
          <p:nvPr/>
        </p:nvSpPr>
        <p:spPr>
          <a:xfrm>
            <a:off x="5791234" y="2561971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A107556D-4CB6-4365-824C-F908F5171AFA}"/>
              </a:ext>
            </a:extLst>
          </p:cNvPr>
          <p:cNvSpPr/>
          <p:nvPr/>
        </p:nvSpPr>
        <p:spPr>
          <a:xfrm>
            <a:off x="5791234" y="4864922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86580" y="1509204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3680540-089F-4AD1-A2BD-962A0D27A752}"/>
              </a:ext>
            </a:extLst>
          </p:cNvPr>
          <p:cNvSpPr/>
          <p:nvPr/>
        </p:nvSpPr>
        <p:spPr>
          <a:xfrm>
            <a:off x="3586580" y="3819618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3814FFB2-E609-49CA-8B66-787D398C56EA}"/>
              </a:ext>
            </a:extLst>
          </p:cNvPr>
          <p:cNvSpPr/>
          <p:nvPr/>
        </p:nvSpPr>
        <p:spPr>
          <a:xfrm>
            <a:off x="8791948" y="1576829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329D653-0C3F-4C54-A210-F2E4CD0B03A1}"/>
              </a:ext>
            </a:extLst>
          </p:cNvPr>
          <p:cNvSpPr/>
          <p:nvPr/>
        </p:nvSpPr>
        <p:spPr>
          <a:xfrm>
            <a:off x="8791948" y="2462006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60911E10-3FC0-4BDB-9BB9-AC64E646CFC2}"/>
              </a:ext>
            </a:extLst>
          </p:cNvPr>
          <p:cNvSpPr/>
          <p:nvPr/>
        </p:nvSpPr>
        <p:spPr>
          <a:xfrm>
            <a:off x="8791948" y="381961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D70019D6-2EAB-42D1-86EB-4BCAB3A9FC67}"/>
              </a:ext>
            </a:extLst>
          </p:cNvPr>
          <p:cNvSpPr/>
          <p:nvPr/>
        </p:nvSpPr>
        <p:spPr>
          <a:xfrm>
            <a:off x="8791948" y="4704795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57F219F9-374E-4DAF-BFAD-2506C729F54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Chat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                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8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43CF8-49A6-4FAE-9CA5-E01E74755B2A}"/>
              </a:ext>
            </a:extLst>
          </p:cNvPr>
          <p:cNvSpPr/>
          <p:nvPr/>
        </p:nvSpPr>
        <p:spPr>
          <a:xfrm>
            <a:off x="2969279" y="2037542"/>
            <a:ext cx="625344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SITEMAP DE </a:t>
            </a:r>
          </a:p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41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99B2EEB-33EB-486C-AEAA-272B2041D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024"/>
            <a:ext cx="12192000" cy="35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9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43CF8-49A6-4FAE-9CA5-E01E74755B2A}"/>
              </a:ext>
            </a:extLst>
          </p:cNvPr>
          <p:cNvSpPr/>
          <p:nvPr/>
        </p:nvSpPr>
        <p:spPr>
          <a:xfrm>
            <a:off x="1416674" y="2037542"/>
            <a:ext cx="935865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ARQUITECTURA DE </a:t>
            </a:r>
          </a:p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1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F7AC910-5847-41EC-95CE-CD38BCA3BCD8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Arquitecturas de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57F9F2-7C51-4BB2-8F0F-EC4704ABFDCD}"/>
              </a:ext>
            </a:extLst>
          </p:cNvPr>
          <p:cNvSpPr txBox="1"/>
          <p:nvPr/>
        </p:nvSpPr>
        <p:spPr>
          <a:xfrm>
            <a:off x="409072" y="1126125"/>
            <a:ext cx="99300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Proyecto:</a:t>
            </a:r>
          </a:p>
          <a:p>
            <a:r>
              <a:rPr lang="es-ES" dirty="0"/>
              <a:t>El servidor está basado en el </a:t>
            </a:r>
            <a:r>
              <a:rPr lang="es-ES" dirty="0" err="1"/>
              <a:t>framework</a:t>
            </a:r>
            <a:r>
              <a:rPr lang="es-ES" dirty="0"/>
              <a:t> Express de Node.js</a:t>
            </a:r>
          </a:p>
          <a:p>
            <a:endParaRPr lang="es-ES" b="1" dirty="0"/>
          </a:p>
          <a:p>
            <a:r>
              <a:rPr lang="es-ES" b="1" dirty="0"/>
              <a:t>Estructura del proyecto:</a:t>
            </a:r>
          </a:p>
          <a:p>
            <a:r>
              <a:rPr lang="es-ES" dirty="0"/>
              <a:t>Creada con Express </a:t>
            </a:r>
            <a:r>
              <a:rPr lang="es-ES" dirty="0" err="1"/>
              <a:t>Generator</a:t>
            </a:r>
            <a:r>
              <a:rPr lang="es-ES" dirty="0"/>
              <a:t>.</a:t>
            </a:r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bin</a:t>
            </a:r>
            <a:r>
              <a:rPr lang="es-ES" dirty="0"/>
              <a:t>/www: Usado para iniciar el servidor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routes</a:t>
            </a:r>
            <a:r>
              <a:rPr lang="es-ES" dirty="0"/>
              <a:t>/: encaminamiento del servidor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public</a:t>
            </a:r>
            <a:r>
              <a:rPr lang="es-ES" dirty="0"/>
              <a:t>/: archivos estáticos</a:t>
            </a:r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views</a:t>
            </a:r>
            <a:r>
              <a:rPr lang="es-ES" dirty="0"/>
              <a:t>/: </a:t>
            </a:r>
            <a:r>
              <a:rPr lang="es-ES" dirty="0" err="1"/>
              <a:t>templates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passport</a:t>
            </a:r>
            <a:r>
              <a:rPr lang="es-ES" dirty="0"/>
              <a:t>/: autenticación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/</a:t>
            </a:r>
            <a:r>
              <a:rPr lang="es-ES" dirty="0" err="1"/>
              <a:t>models</a:t>
            </a:r>
            <a:r>
              <a:rPr lang="es-ES" dirty="0"/>
              <a:t>/: modelos (estructura de los objetos persistentes)</a:t>
            </a:r>
          </a:p>
          <a:p>
            <a:pPr marL="285750" indent="-285750">
              <a:buFontTx/>
              <a:buChar char="-"/>
            </a:pPr>
            <a:r>
              <a:rPr lang="es-ES" dirty="0"/>
              <a:t>index.js: lógica del servidor</a:t>
            </a:r>
          </a:p>
          <a:p>
            <a:pPr marL="285750" indent="-285750">
              <a:buFontTx/>
              <a:buChar char="-"/>
            </a:pPr>
            <a:r>
              <a:rPr lang="es-ES" dirty="0"/>
              <a:t>database.js: conexión a la BBDD</a:t>
            </a:r>
          </a:p>
          <a:p>
            <a:pPr marL="285750" indent="-285750">
              <a:buFontTx/>
              <a:buChar char="-"/>
            </a:pPr>
            <a:r>
              <a:rPr lang="es-ES" dirty="0"/>
              <a:t>keys.js: URI de conexión a </a:t>
            </a:r>
            <a:r>
              <a:rPr lang="es-ES" dirty="0" err="1"/>
              <a:t>mongoDB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b="1" dirty="0" err="1"/>
              <a:t>Template</a:t>
            </a:r>
            <a:r>
              <a:rPr lang="es-ES" b="1" dirty="0"/>
              <a:t>:</a:t>
            </a:r>
          </a:p>
          <a:p>
            <a:r>
              <a:rPr lang="es-ES" dirty="0"/>
              <a:t>Utilizamos el motor de </a:t>
            </a:r>
            <a:r>
              <a:rPr lang="es-ES" dirty="0" err="1"/>
              <a:t>templates</a:t>
            </a:r>
            <a:r>
              <a:rPr lang="es-ES" dirty="0"/>
              <a:t> </a:t>
            </a:r>
            <a:r>
              <a:rPr lang="es-ES" b="1" dirty="0" err="1"/>
              <a:t>Nunjucks</a:t>
            </a:r>
            <a:r>
              <a:rPr lang="es-E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85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AFA46BE-DCEF-484A-8D7A-29311608D103}"/>
              </a:ext>
            </a:extLst>
          </p:cNvPr>
          <p:cNvSpPr txBox="1"/>
          <p:nvPr/>
        </p:nvSpPr>
        <p:spPr>
          <a:xfrm>
            <a:off x="393031" y="1133980"/>
            <a:ext cx="114059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Para el registro y el </a:t>
            </a:r>
            <a:r>
              <a:rPr lang="es-ES" b="1" dirty="0" err="1"/>
              <a:t>login</a:t>
            </a:r>
            <a:r>
              <a:rPr lang="es-ES" b="1" dirty="0"/>
              <a:t>:</a:t>
            </a:r>
          </a:p>
          <a:p>
            <a:r>
              <a:rPr lang="es-ES" dirty="0"/>
              <a:t>Utilizamos la librería Passport con una estrategia de autenticación local.</a:t>
            </a:r>
          </a:p>
          <a:p>
            <a:r>
              <a:rPr lang="es-ES" dirty="0"/>
              <a:t>Passport rellena automáticamente el parámetro </a:t>
            </a:r>
            <a:r>
              <a:rPr lang="es-ES" dirty="0" err="1"/>
              <a:t>user</a:t>
            </a:r>
            <a:r>
              <a:rPr lang="es-ES" dirty="0"/>
              <a:t> que usamos en los </a:t>
            </a:r>
            <a:r>
              <a:rPr lang="es-ES" dirty="0" err="1"/>
              <a:t>templates</a:t>
            </a:r>
            <a:r>
              <a:rPr lang="es-ES" dirty="0"/>
              <a:t>.</a:t>
            </a:r>
          </a:p>
          <a:p>
            <a:r>
              <a:rPr lang="es-ES" dirty="0"/>
              <a:t>En los métodos local-</a:t>
            </a:r>
            <a:r>
              <a:rPr lang="es-ES" dirty="0" err="1"/>
              <a:t>signin</a:t>
            </a:r>
            <a:r>
              <a:rPr lang="es-ES" dirty="0"/>
              <a:t> y local-</a:t>
            </a:r>
            <a:r>
              <a:rPr lang="es-ES" dirty="0" err="1"/>
              <a:t>signup</a:t>
            </a:r>
            <a:r>
              <a:rPr lang="es-ES" dirty="0"/>
              <a:t> se gestionan el registro y </a:t>
            </a:r>
            <a:r>
              <a:rPr lang="es-ES" dirty="0" err="1"/>
              <a:t>login</a:t>
            </a:r>
            <a:r>
              <a:rPr lang="es-ES" dirty="0"/>
              <a:t> a la aplicación, haciendo uso de una base de datos.</a:t>
            </a:r>
          </a:p>
          <a:p>
            <a:endParaRPr lang="es-ES" dirty="0"/>
          </a:p>
          <a:p>
            <a:r>
              <a:rPr lang="es-ES" b="1" dirty="0"/>
              <a:t>Base de datos:</a:t>
            </a:r>
          </a:p>
          <a:p>
            <a:r>
              <a:rPr lang="es-ES" dirty="0"/>
              <a:t>Usamos </a:t>
            </a:r>
            <a:r>
              <a:rPr lang="es-ES" dirty="0" err="1"/>
              <a:t>mongoDB</a:t>
            </a:r>
            <a:r>
              <a:rPr lang="es-ES" dirty="0"/>
              <a:t>, y para manejarla utilizamos la librería </a:t>
            </a:r>
            <a:r>
              <a:rPr lang="es-ES" dirty="0" err="1"/>
              <a:t>mongoose</a:t>
            </a:r>
            <a:r>
              <a:rPr lang="es-ES" dirty="0"/>
              <a:t>.</a:t>
            </a:r>
          </a:p>
          <a:p>
            <a:r>
              <a:rPr lang="es-ES" dirty="0" err="1"/>
              <a:t>Mongoose</a:t>
            </a:r>
            <a:r>
              <a:rPr lang="es-ES" dirty="0"/>
              <a:t> es un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Relationship</a:t>
            </a:r>
            <a:r>
              <a:rPr lang="es-ES" dirty="0"/>
              <a:t> Manager; facilita la interacción con la base de datos.</a:t>
            </a:r>
          </a:p>
          <a:p>
            <a:r>
              <a:rPr lang="es-ES" dirty="0"/>
              <a:t>Cuenta con las siguientes colecciones: </a:t>
            </a:r>
            <a:r>
              <a:rPr lang="es-ES" dirty="0" err="1"/>
              <a:t>adopcions</a:t>
            </a:r>
            <a:r>
              <a:rPr lang="es-ES" dirty="0"/>
              <a:t>, </a:t>
            </a:r>
            <a:r>
              <a:rPr lang="es-ES" dirty="0" err="1"/>
              <a:t>catsitters</a:t>
            </a:r>
            <a:r>
              <a:rPr lang="es-ES" dirty="0"/>
              <a:t>, consejos, incidencias y </a:t>
            </a:r>
            <a:r>
              <a:rPr lang="es-ES" dirty="0" err="1"/>
              <a:t>users</a:t>
            </a:r>
            <a:r>
              <a:rPr lang="es-E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33A31A-88BE-459E-89F9-4C32FF4F30DA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Arquitecturas de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6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A1B7FC-72DE-40A9-8828-BE341426617E}"/>
              </a:ext>
            </a:extLst>
          </p:cNvPr>
          <p:cNvSpPr/>
          <p:nvPr/>
        </p:nvSpPr>
        <p:spPr>
          <a:xfrm>
            <a:off x="3624643" y="181188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37B7-4FC0-44DD-AB4B-22052C7742DF}"/>
              </a:ext>
            </a:extLst>
          </p:cNvPr>
          <p:cNvSpPr/>
          <p:nvPr/>
        </p:nvSpPr>
        <p:spPr>
          <a:xfrm>
            <a:off x="2991775" y="1464814"/>
            <a:ext cx="6214369" cy="4944864"/>
          </a:xfrm>
          <a:prstGeom prst="roundRect">
            <a:avLst/>
          </a:prstGeom>
          <a:noFill/>
          <a:ln w="57150">
            <a:solidFill>
              <a:srgbClr val="E3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7BCB2-FE9B-444C-8D7D-6532335FD58E}"/>
              </a:ext>
            </a:extLst>
          </p:cNvPr>
          <p:cNvSpPr/>
          <p:nvPr/>
        </p:nvSpPr>
        <p:spPr>
          <a:xfrm>
            <a:off x="3297951" y="2315385"/>
            <a:ext cx="5587749" cy="452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ECADC-6EA1-4277-AA47-87C300023F3F}"/>
              </a:ext>
            </a:extLst>
          </p:cNvPr>
          <p:cNvSpPr/>
          <p:nvPr/>
        </p:nvSpPr>
        <p:spPr>
          <a:xfrm>
            <a:off x="3297952" y="3429000"/>
            <a:ext cx="5587748" cy="404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D44837-A7D2-4A4E-BE2B-517FC23E38E0}"/>
              </a:ext>
            </a:extLst>
          </p:cNvPr>
          <p:cNvSpPr/>
          <p:nvPr/>
        </p:nvSpPr>
        <p:spPr>
          <a:xfrm>
            <a:off x="3343958" y="5287188"/>
            <a:ext cx="5587748" cy="7172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Entrar como invitado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51025-2492-4836-8449-314A51E2E0FD}"/>
              </a:ext>
            </a:extLst>
          </p:cNvPr>
          <p:cNvSpPr/>
          <p:nvPr/>
        </p:nvSpPr>
        <p:spPr>
          <a:xfrm>
            <a:off x="3343958" y="4095301"/>
            <a:ext cx="2747868" cy="6596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Registrarse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EBCA1-054E-4BC4-B339-25A909D5D971}"/>
              </a:ext>
            </a:extLst>
          </p:cNvPr>
          <p:cNvSpPr/>
          <p:nvPr/>
        </p:nvSpPr>
        <p:spPr>
          <a:xfrm>
            <a:off x="6149671" y="4097584"/>
            <a:ext cx="2782036" cy="65735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Iniciar sesión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B7469-69D4-4C8D-A169-7DBDB25A44C3}"/>
              </a:ext>
            </a:extLst>
          </p:cNvPr>
          <p:cNvSpPr txBox="1"/>
          <p:nvPr/>
        </p:nvSpPr>
        <p:spPr>
          <a:xfrm>
            <a:off x="4813938" y="4861472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u="sng" dirty="0">
                <a:solidFill>
                  <a:schemeClr val="accent6"/>
                </a:solidFill>
              </a:rPr>
              <a:t>Se me olvidó la contraseña.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80E9FF-45B6-4C3E-AAB7-EA3605970F71}"/>
              </a:ext>
            </a:extLst>
          </p:cNvPr>
          <p:cNvSpPr txBox="1"/>
          <p:nvPr/>
        </p:nvSpPr>
        <p:spPr>
          <a:xfrm>
            <a:off x="3042938" y="2978211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dirty="0"/>
              <a:t>Contraseña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F2E606-7569-4509-89E0-8F8B02C07865}"/>
              </a:ext>
            </a:extLst>
          </p:cNvPr>
          <p:cNvSpPr txBox="1"/>
          <p:nvPr/>
        </p:nvSpPr>
        <p:spPr>
          <a:xfrm>
            <a:off x="5044872" y="1806756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dirty="0"/>
              <a:t>Nombre de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3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5F863-77F6-4304-99CA-84658ADCCA3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Arquitecturas de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EDCBFA-CB33-4F20-80D5-6F9C621CFAFC}"/>
              </a:ext>
            </a:extLst>
          </p:cNvPr>
          <p:cNvSpPr txBox="1"/>
          <p:nvPr/>
        </p:nvSpPr>
        <p:spPr>
          <a:xfrm>
            <a:off x="393031" y="1133980"/>
            <a:ext cx="114059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pantalla inicial es la de </a:t>
            </a:r>
            <a:r>
              <a:rPr lang="es-ES" dirty="0" err="1"/>
              <a:t>Login</a:t>
            </a:r>
            <a:r>
              <a:rPr lang="es-ES" dirty="0"/>
              <a:t>. Tiene 3 opciones principales: acceder al formulario de registro, validar las credenciales del formulario de </a:t>
            </a:r>
            <a:r>
              <a:rPr lang="es-ES" dirty="0" err="1"/>
              <a:t>login</a:t>
            </a:r>
            <a:r>
              <a:rPr lang="es-ES" dirty="0"/>
              <a:t> para acceder a la aplicación (</a:t>
            </a:r>
            <a:r>
              <a:rPr lang="es-ES" dirty="0" err="1"/>
              <a:t>login</a:t>
            </a:r>
            <a:r>
              <a:rPr lang="es-ES" dirty="0"/>
              <a:t> normal), o acceder como invitado sin necesidad de credenciales.</a:t>
            </a:r>
          </a:p>
          <a:p>
            <a:endParaRPr lang="es-ES" dirty="0"/>
          </a:p>
          <a:p>
            <a:r>
              <a:rPr lang="es-ES" dirty="0"/>
              <a:t>Al </a:t>
            </a:r>
            <a:r>
              <a:rPr lang="es-ES" dirty="0" err="1"/>
              <a:t>loguear</a:t>
            </a:r>
            <a:r>
              <a:rPr lang="es-ES" dirty="0"/>
              <a:t> de manera correcta, el usuario será redirigido al </a:t>
            </a:r>
            <a:r>
              <a:rPr lang="es-ES" dirty="0" err="1"/>
              <a:t>dashboard</a:t>
            </a:r>
            <a:r>
              <a:rPr lang="es-ES" dirty="0"/>
              <a:t>, la página principal de Cat-</a:t>
            </a:r>
            <a:r>
              <a:rPr lang="es-ES" dirty="0" err="1"/>
              <a:t>Attack</a:t>
            </a:r>
            <a:r>
              <a:rPr lang="es-ES" dirty="0"/>
              <a:t>. Desde aquí, tiene acceso a un </a:t>
            </a:r>
            <a:r>
              <a:rPr lang="es-ES" dirty="0" err="1"/>
              <a:t>nav-var</a:t>
            </a:r>
            <a:r>
              <a:rPr lang="es-ES" dirty="0"/>
              <a:t> situado en la parte superior de la pantalla que le permitirá moverse a las diferentes páginas de la aplicación. </a:t>
            </a:r>
          </a:p>
          <a:p>
            <a:endParaRPr lang="es-ES" dirty="0"/>
          </a:p>
          <a:p>
            <a:r>
              <a:rPr lang="es-ES" dirty="0"/>
              <a:t>Un usuario normal tiene acceso a las siguientes páginas: Inicio (el propio </a:t>
            </a:r>
            <a:r>
              <a:rPr lang="es-ES" dirty="0" err="1"/>
              <a:t>dashboard</a:t>
            </a:r>
            <a:r>
              <a:rPr lang="es-ES" dirty="0"/>
              <a:t>), Adopción, Consejos, Cat-</a:t>
            </a:r>
            <a:r>
              <a:rPr lang="es-ES" dirty="0" err="1"/>
              <a:t>sitters</a:t>
            </a:r>
            <a:r>
              <a:rPr lang="es-ES" dirty="0"/>
              <a:t>, Mi perfil y Chat.</a:t>
            </a:r>
          </a:p>
          <a:p>
            <a:endParaRPr lang="es-ES" dirty="0"/>
          </a:p>
          <a:p>
            <a:r>
              <a:rPr lang="es-ES" dirty="0"/>
              <a:t>El usuario invitado tiene acceso a las todas páginas anteriores excepto al chat. No puede acceder a formularios de adopción o </a:t>
            </a:r>
            <a:r>
              <a:rPr lang="es-ES" dirty="0" err="1"/>
              <a:t>catsitting</a:t>
            </a:r>
            <a:r>
              <a:rPr lang="es-ES" dirty="0"/>
              <a:t>, enviar incidencias o modificar el perfil.</a:t>
            </a:r>
          </a:p>
          <a:p>
            <a:endParaRPr lang="es-ES" dirty="0"/>
          </a:p>
          <a:p>
            <a:r>
              <a:rPr lang="es-ES" dirty="0"/>
              <a:t>Un usuario privilegiado (administrador) tiene acceso a todas las páginas anteriores, junto con una sección adicional de incidencias.</a:t>
            </a:r>
          </a:p>
          <a:p>
            <a:endParaRPr lang="es-ES" dirty="0"/>
          </a:p>
          <a:p>
            <a:r>
              <a:rPr lang="es-ES" dirty="0"/>
              <a:t>Todos los usuarios cuentan con un botón de </a:t>
            </a:r>
            <a:r>
              <a:rPr lang="es-ES" dirty="0" err="1"/>
              <a:t>Logout</a:t>
            </a:r>
            <a:r>
              <a:rPr lang="es-ES" dirty="0"/>
              <a:t> en su </a:t>
            </a:r>
            <a:r>
              <a:rPr lang="es-ES" dirty="0" err="1"/>
              <a:t>nav-var</a:t>
            </a:r>
            <a:r>
              <a:rPr lang="es-ES" dirty="0"/>
              <a:t> para cerrar sesión en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31940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5F863-77F6-4304-99CA-84658ADCCA3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Arquitecturas de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EDCBFA-CB33-4F20-80D5-6F9C621CFAFC}"/>
              </a:ext>
            </a:extLst>
          </p:cNvPr>
          <p:cNvSpPr txBox="1"/>
          <p:nvPr/>
        </p:nvSpPr>
        <p:spPr>
          <a:xfrm>
            <a:off x="393031" y="1133980"/>
            <a:ext cx="114059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Adopción:</a:t>
            </a:r>
          </a:p>
          <a:p>
            <a:r>
              <a:rPr lang="es-ES" dirty="0"/>
              <a:t>El usuario puede visualizar la lista de gatos en adopción de la aplicación, y acceder al formulario para poner un gato en adopción. También puede reportar una incidencia en cualquier anuncio de adopción.</a:t>
            </a:r>
          </a:p>
          <a:p>
            <a:r>
              <a:rPr lang="es-ES" b="1" dirty="0"/>
              <a:t>Consejos:</a:t>
            </a:r>
          </a:p>
          <a:p>
            <a:r>
              <a:rPr lang="es-ES" dirty="0"/>
              <a:t>El usuario puede visualizar la lista de consejos de la aplicación. También puede pulsar el botón de ampliar en cualquier consejo para visualizar la información en un formato más grande. </a:t>
            </a:r>
            <a:r>
              <a:rPr lang="es-ES" dirty="0">
                <a:solidFill>
                  <a:srgbClr val="FF0000"/>
                </a:solidFill>
              </a:rPr>
              <a:t>El administrador puede publicar nuevos consejos.</a:t>
            </a:r>
          </a:p>
          <a:p>
            <a:r>
              <a:rPr lang="es-ES" b="1" dirty="0" err="1"/>
              <a:t>Catsitting</a:t>
            </a:r>
            <a:r>
              <a:rPr lang="es-ES" b="1" dirty="0"/>
              <a:t>:</a:t>
            </a:r>
          </a:p>
          <a:p>
            <a:r>
              <a:rPr lang="es-ES" dirty="0"/>
              <a:t>El usuario puede visualizar la lista de </a:t>
            </a:r>
            <a:r>
              <a:rPr lang="es-ES" dirty="0" err="1"/>
              <a:t>catsitters</a:t>
            </a:r>
            <a:r>
              <a:rPr lang="es-ES" dirty="0"/>
              <a:t> de la aplicación, y acceder al formulario para registrarse como </a:t>
            </a:r>
            <a:r>
              <a:rPr lang="es-ES" dirty="0" err="1"/>
              <a:t>catsitter</a:t>
            </a:r>
            <a:r>
              <a:rPr lang="es-ES" dirty="0"/>
              <a:t>.</a:t>
            </a:r>
          </a:p>
          <a:p>
            <a:r>
              <a:rPr lang="es-ES" b="1" dirty="0"/>
              <a:t>Mi perfil:</a:t>
            </a:r>
          </a:p>
          <a:p>
            <a:r>
              <a:rPr lang="es-ES" dirty="0"/>
              <a:t>El usuario puede visualizar su perfil. También cuenta con la opción de cambiar su contraseña o su foto de perfil.</a:t>
            </a:r>
          </a:p>
          <a:p>
            <a:r>
              <a:rPr lang="es-ES" b="1" dirty="0"/>
              <a:t>Chat:</a:t>
            </a:r>
          </a:p>
          <a:p>
            <a:r>
              <a:rPr lang="es-ES" dirty="0"/>
              <a:t>El usuario puede entrar a chatear con otros usuarios que también estén conectados a la aplicación.</a:t>
            </a:r>
          </a:p>
          <a:p>
            <a:r>
              <a:rPr lang="es-ES" b="1" dirty="0">
                <a:solidFill>
                  <a:srgbClr val="FF0000"/>
                </a:solidFill>
              </a:rPr>
              <a:t>Incidencias:</a:t>
            </a:r>
          </a:p>
          <a:p>
            <a:r>
              <a:rPr lang="es-ES" dirty="0">
                <a:solidFill>
                  <a:srgbClr val="FF0000"/>
                </a:solidFill>
              </a:rPr>
              <a:t>El administrador puede visualizar las incidencias de los usuarios para borrarlas o resolverlas.</a:t>
            </a:r>
          </a:p>
          <a:p>
            <a:r>
              <a:rPr lang="es-ES" b="1" dirty="0" err="1"/>
              <a:t>Logout</a:t>
            </a:r>
            <a:r>
              <a:rPr lang="es-ES" b="1" dirty="0"/>
              <a:t>:</a:t>
            </a:r>
          </a:p>
          <a:p>
            <a:r>
              <a:rPr lang="es-ES" dirty="0"/>
              <a:t>El usuario cierra sesión en la aplicación y es devuelto a la pantalla de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Formulario de registro en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241571"/>
            <a:ext cx="11505461" cy="4549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26420" y="147483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Seleccionar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91255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Registrarse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726420" y="2531392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726420" y="305967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726420" y="3570945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E-mail:</a:t>
            </a: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87024" y="147483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87024" y="200311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87024" y="253139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87024" y="3059671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Cancelar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E43CCD0A-3851-4B32-95A6-952269326A13}"/>
              </a:ext>
            </a:extLst>
          </p:cNvPr>
          <p:cNvSpPr/>
          <p:nvPr/>
        </p:nvSpPr>
        <p:spPr>
          <a:xfrm>
            <a:off x="6687024" y="3570945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17DE5BE-6B21-484A-A1CE-B71E94BA0F7D}"/>
              </a:ext>
            </a:extLst>
          </p:cNvPr>
          <p:cNvSpPr/>
          <p:nvPr/>
        </p:nvSpPr>
        <p:spPr>
          <a:xfrm>
            <a:off x="3744997" y="410248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C90C603C-A7FB-40E7-A0C1-B6B099ED3B8B}"/>
              </a:ext>
            </a:extLst>
          </p:cNvPr>
          <p:cNvSpPr/>
          <p:nvPr/>
        </p:nvSpPr>
        <p:spPr>
          <a:xfrm>
            <a:off x="3767024" y="462448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99269CDB-D89C-47A9-A89B-F0F801DC7CA7}"/>
              </a:ext>
            </a:extLst>
          </p:cNvPr>
          <p:cNvSpPr/>
          <p:nvPr/>
        </p:nvSpPr>
        <p:spPr>
          <a:xfrm>
            <a:off x="6675185" y="409771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283B7F6B-0804-43AE-845F-1609AEE9B08B}"/>
              </a:ext>
            </a:extLst>
          </p:cNvPr>
          <p:cNvSpPr/>
          <p:nvPr/>
        </p:nvSpPr>
        <p:spPr>
          <a:xfrm>
            <a:off x="6675185" y="462448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337575F-848B-461C-B6BD-E47D4E7368E4}"/>
              </a:ext>
            </a:extLst>
          </p:cNvPr>
          <p:cNvSpPr/>
          <p:nvPr/>
        </p:nvSpPr>
        <p:spPr>
          <a:xfrm>
            <a:off x="3546028" y="5146303"/>
            <a:ext cx="314810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1CBA1C72-5837-48FC-8C36-F0E9F4E6C0A1}"/>
              </a:ext>
            </a:extLst>
          </p:cNvPr>
          <p:cNvSpPr/>
          <p:nvPr/>
        </p:nvSpPr>
        <p:spPr>
          <a:xfrm>
            <a:off x="6675185" y="514630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9F3BF33C-D073-4AF1-98C3-77A70E5D450A}"/>
              </a:ext>
            </a:extLst>
          </p:cNvPr>
          <p:cNvSpPr/>
          <p:nvPr/>
        </p:nvSpPr>
        <p:spPr>
          <a:xfrm>
            <a:off x="3726420" y="1982978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429333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0B89F-3DB8-4DEB-AA11-9F376BFE3FA3}"/>
              </a:ext>
            </a:extLst>
          </p:cNvPr>
          <p:cNvSpPr/>
          <p:nvPr/>
        </p:nvSpPr>
        <p:spPr>
          <a:xfrm>
            <a:off x="3441971" y="1802167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8575">
                  <a:solidFill>
                    <a:srgbClr val="E3790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28575">
                <a:solidFill>
                  <a:srgbClr val="E3790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6071-A84E-43C0-BB69-1051CEE063B8}"/>
              </a:ext>
            </a:extLst>
          </p:cNvPr>
          <p:cNvSpPr txBox="1"/>
          <p:nvPr/>
        </p:nvSpPr>
        <p:spPr>
          <a:xfrm>
            <a:off x="4044797" y="1287262"/>
            <a:ext cx="3728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b="1" dirty="0">
                <a:solidFill>
                  <a:schemeClr val="bg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Bienvenido a </a:t>
            </a:r>
            <a:endParaRPr lang="en-US" sz="4800" b="1" dirty="0">
              <a:solidFill>
                <a:schemeClr val="bg1"/>
              </a:solidFill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Imagen 9" descr="Mano sosteniendo un animal&#10;&#10;Descripción generada automáticamente">
            <a:extLst>
              <a:ext uri="{FF2B5EF4-FFF2-40B4-BE49-F238E27FC236}">
                <a16:creationId xmlns:a16="http://schemas.microsoft.com/office/drawing/2014/main" id="{71681B5C-6689-4CE6-B413-76E7D98A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47" y="3294776"/>
            <a:ext cx="4117444" cy="311095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CDE47D5-42DD-41BA-B085-6B0BEA00A84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in on YEEEEET">
            <a:extLst>
              <a:ext uri="{FF2B5EF4-FFF2-40B4-BE49-F238E27FC236}">
                <a16:creationId xmlns:a16="http://schemas.microsoft.com/office/drawing/2014/main" id="{5C08108E-22BF-40A2-A9E8-36778AAA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59" y="3277528"/>
            <a:ext cx="4361768" cy="31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2141813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2291255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2291255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4452227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616787" y="4601669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4601669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617CFBD-324B-4820-A060-9025C99F2650}"/>
              </a:ext>
            </a:extLst>
          </p:cNvPr>
          <p:cNvSpPr/>
          <p:nvPr/>
        </p:nvSpPr>
        <p:spPr>
          <a:xfrm>
            <a:off x="10880522" y="2291255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CA3E3C2-F119-4D04-9B94-3EC005E91062}"/>
              </a:ext>
            </a:extLst>
          </p:cNvPr>
          <p:cNvSpPr/>
          <p:nvPr/>
        </p:nvSpPr>
        <p:spPr>
          <a:xfrm>
            <a:off x="11133546" y="2405169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488D8A60-89A9-4F4F-A096-B0DE597A7C0F}"/>
              </a:ext>
            </a:extLst>
          </p:cNvPr>
          <p:cNvSpPr/>
          <p:nvPr/>
        </p:nvSpPr>
        <p:spPr>
          <a:xfrm>
            <a:off x="10880522" y="4601669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545675-F62A-41C0-98F8-499383E689BC}"/>
              </a:ext>
            </a:extLst>
          </p:cNvPr>
          <p:cNvSpPr/>
          <p:nvPr/>
        </p:nvSpPr>
        <p:spPr>
          <a:xfrm>
            <a:off x="11133546" y="4715583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988D80-EF70-4390-9055-A4323551C93B}"/>
              </a:ext>
            </a:extLst>
          </p:cNvPr>
          <p:cNvSpPr/>
          <p:nvPr/>
        </p:nvSpPr>
        <p:spPr>
          <a:xfrm>
            <a:off x="8518358" y="1301787"/>
            <a:ext cx="3324453" cy="6035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14BCA0-B305-43F2-B239-0B9D063CBC0B}"/>
              </a:ext>
            </a:extLst>
          </p:cNvPr>
          <p:cNvSpPr/>
          <p:nvPr/>
        </p:nvSpPr>
        <p:spPr>
          <a:xfrm>
            <a:off x="8541023" y="1398718"/>
            <a:ext cx="32784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Poner un gato en adopción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84602C2-C86A-45B3-9DF3-3D8D777BB34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u="sng" dirty="0">
                <a:solidFill>
                  <a:srgbClr val="00B0F0"/>
                </a:solidFill>
              </a:rPr>
              <a:t>Adopción</a:t>
            </a:r>
            <a:r>
              <a:rPr lang="es-VE" b="1" dirty="0">
                <a:solidFill>
                  <a:schemeClr val="bg1"/>
                </a:solidFill>
              </a:rPr>
              <a:t>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7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4762" y="913585"/>
            <a:ext cx="11503968" cy="5623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2659054" y="974636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576" y="1243971"/>
            <a:ext cx="2289919" cy="169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foto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del gato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10469197" y="6016534"/>
            <a:ext cx="1204814" cy="3731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2427112" y="1807455"/>
            <a:ext cx="27057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Sexo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002431" y="2675140"/>
            <a:ext cx="15551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Raza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002431" y="3509940"/>
            <a:ext cx="15742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3457935" y="1396105"/>
            <a:ext cx="4561594" cy="3566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1685857" y="131290"/>
            <a:ext cx="87833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V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¡Le encontramos un hogar a tu gato!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37756DB1-02FF-440E-89E2-A0CE8E69491C}"/>
              </a:ext>
            </a:extLst>
          </p:cNvPr>
          <p:cNvSpPr/>
          <p:nvPr/>
        </p:nvSpPr>
        <p:spPr>
          <a:xfrm>
            <a:off x="3352737" y="6016533"/>
            <a:ext cx="1204814" cy="3731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9885FB0B-B4BB-4A73-993B-E8E6430310FF}"/>
              </a:ext>
            </a:extLst>
          </p:cNvPr>
          <p:cNvSpPr/>
          <p:nvPr/>
        </p:nvSpPr>
        <p:spPr>
          <a:xfrm>
            <a:off x="3457935" y="2239373"/>
            <a:ext cx="4561594" cy="3514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FEB839F-832A-491A-B256-3224A7EDF1A5}"/>
              </a:ext>
            </a:extLst>
          </p:cNvPr>
          <p:cNvSpPr/>
          <p:nvPr/>
        </p:nvSpPr>
        <p:spPr>
          <a:xfrm>
            <a:off x="3457935" y="3093454"/>
            <a:ext cx="4561594" cy="3514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BB800196-C789-402B-B61F-A0CCEF10F81B}"/>
              </a:ext>
            </a:extLst>
          </p:cNvPr>
          <p:cNvSpPr/>
          <p:nvPr/>
        </p:nvSpPr>
        <p:spPr>
          <a:xfrm>
            <a:off x="3457935" y="3932099"/>
            <a:ext cx="4561594" cy="340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B221DED-D2EF-46C2-BBE5-0DA5977B10DE}"/>
              </a:ext>
            </a:extLst>
          </p:cNvPr>
          <p:cNvSpPr/>
          <p:nvPr/>
        </p:nvSpPr>
        <p:spPr>
          <a:xfrm>
            <a:off x="3281228" y="4284801"/>
            <a:ext cx="20835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Esterilizado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53A252FC-75E8-4EB1-A849-9D540BA47253}"/>
              </a:ext>
            </a:extLst>
          </p:cNvPr>
          <p:cNvSpPr/>
          <p:nvPr/>
        </p:nvSpPr>
        <p:spPr>
          <a:xfrm>
            <a:off x="3457935" y="4739100"/>
            <a:ext cx="4561594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2CC1645-0A8A-48A4-A82A-274D9B5DB2A7}"/>
              </a:ext>
            </a:extLst>
          </p:cNvPr>
          <p:cNvSpPr/>
          <p:nvPr/>
        </p:nvSpPr>
        <p:spPr>
          <a:xfrm>
            <a:off x="3002431" y="5134856"/>
            <a:ext cx="155512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Peso: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C4991078-95D9-4679-B320-A0E68EC07C12}"/>
              </a:ext>
            </a:extLst>
          </p:cNvPr>
          <p:cNvSpPr/>
          <p:nvPr/>
        </p:nvSpPr>
        <p:spPr>
          <a:xfrm>
            <a:off x="3457935" y="5546794"/>
            <a:ext cx="4561594" cy="3344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2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3269" y="176883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496507" y="1918278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212" y="191827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43269" y="4079250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496507" y="4300557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65212" y="4228692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D2453B6-0793-4062-A020-42CCAD79219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id="{2C00F6C3-869F-436D-90B3-98F76F10FFC8}"/>
              </a:ext>
            </a:extLst>
          </p:cNvPr>
          <p:cNvSpPr/>
          <p:nvPr/>
        </p:nvSpPr>
        <p:spPr>
          <a:xfrm>
            <a:off x="8977428" y="1206507"/>
            <a:ext cx="2871302" cy="4535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0FB21FA0-DF87-4143-8258-DE26A8B5A22D}"/>
              </a:ext>
            </a:extLst>
          </p:cNvPr>
          <p:cNvSpPr/>
          <p:nvPr/>
        </p:nvSpPr>
        <p:spPr>
          <a:xfrm>
            <a:off x="9181011" y="1206507"/>
            <a:ext cx="24641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Publicar un consejo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58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5298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372420" y="1435756"/>
            <a:ext cx="5435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4087894" y="2254453"/>
            <a:ext cx="4016211" cy="16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E4FBC-4C68-4FE5-A2F5-2A0E01D66239}"/>
              </a:ext>
            </a:extLst>
          </p:cNvPr>
          <p:cNvSpPr/>
          <p:nvPr/>
        </p:nvSpPr>
        <p:spPr>
          <a:xfrm>
            <a:off x="3372420" y="4483526"/>
            <a:ext cx="54353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Información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DA923F4A-19FC-4D10-933A-DEF461171D00}"/>
              </a:ext>
            </a:extLst>
          </p:cNvPr>
          <p:cNvSpPr/>
          <p:nvPr/>
        </p:nvSpPr>
        <p:spPr>
          <a:xfrm>
            <a:off x="481403" y="621592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60AF216-8FFE-42B0-BBA6-3690BAEDEFD9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8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223806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46255" y="2387508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238750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4548480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546254" y="4769787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4697922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80A44F97-C4CA-4F73-AFFA-9A4F18DB3B97}"/>
              </a:ext>
            </a:extLst>
          </p:cNvPr>
          <p:cNvSpPr/>
          <p:nvPr/>
        </p:nvSpPr>
        <p:spPr>
          <a:xfrm>
            <a:off x="10897579" y="3414700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B2E0D7E-8036-4E46-AB6C-AA1A4619FE4D}"/>
              </a:ext>
            </a:extLst>
          </p:cNvPr>
          <p:cNvSpPr/>
          <p:nvPr/>
        </p:nvSpPr>
        <p:spPr>
          <a:xfrm>
            <a:off x="11150603" y="3528614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99F5EC4F-F6C6-42F8-AFC3-91C377763419}"/>
              </a:ext>
            </a:extLst>
          </p:cNvPr>
          <p:cNvSpPr/>
          <p:nvPr/>
        </p:nvSpPr>
        <p:spPr>
          <a:xfrm>
            <a:off x="10897579" y="5651754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619E3F3C-9557-45B8-B7BE-A1A5906BC749}"/>
              </a:ext>
            </a:extLst>
          </p:cNvPr>
          <p:cNvSpPr/>
          <p:nvPr/>
        </p:nvSpPr>
        <p:spPr>
          <a:xfrm>
            <a:off x="11150603" y="5765668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688467-04BE-4DCA-98EF-C699E60F5ACB}"/>
              </a:ext>
            </a:extLst>
          </p:cNvPr>
          <p:cNvSpPr/>
          <p:nvPr/>
        </p:nvSpPr>
        <p:spPr>
          <a:xfrm>
            <a:off x="8518358" y="1491915"/>
            <a:ext cx="3324453" cy="6035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D05F49-4973-4C17-87B9-F423095E1C5B}"/>
              </a:ext>
            </a:extLst>
          </p:cNvPr>
          <p:cNvSpPr/>
          <p:nvPr/>
        </p:nvSpPr>
        <p:spPr>
          <a:xfrm>
            <a:off x="8625980" y="1588846"/>
            <a:ext cx="31085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V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Convertirse en </a:t>
            </a:r>
            <a:r>
              <a:rPr lang="es-VE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Cat-</a:t>
            </a:r>
            <a:r>
              <a:rPr lang="es-VE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D84D264-224E-404B-A240-5B0A6F2D586D}"/>
              </a:ext>
            </a:extLst>
          </p:cNvPr>
          <p:cNvSpPr/>
          <p:nvPr/>
        </p:nvSpPr>
        <p:spPr>
          <a:xfrm>
            <a:off x="105167" y="92040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b="1" dirty="0">
                <a:solidFill>
                  <a:srgbClr val="00B0F0"/>
                </a:solidFill>
              </a:rPr>
              <a:t>*logo*     </a:t>
            </a:r>
            <a:r>
              <a:rPr lang="es-VE" b="1" dirty="0">
                <a:solidFill>
                  <a:schemeClr val="bg1"/>
                </a:solidFill>
              </a:rPr>
              <a:t> Adopción     Consejos       </a:t>
            </a:r>
            <a:r>
              <a:rPr lang="es-VE" b="1" u="sng" dirty="0">
                <a:solidFill>
                  <a:srgbClr val="00B0F0"/>
                </a:solidFill>
              </a:rPr>
              <a:t>Cat-</a:t>
            </a:r>
            <a:r>
              <a:rPr lang="es-VE" b="1" u="sng" dirty="0" err="1">
                <a:solidFill>
                  <a:srgbClr val="00B0F0"/>
                </a:solidFill>
              </a:rPr>
              <a:t>Sitters</a:t>
            </a:r>
            <a:r>
              <a:rPr lang="es-VE" b="1" u="sng" dirty="0">
                <a:solidFill>
                  <a:srgbClr val="00B0F0"/>
                </a:solidFill>
              </a:rPr>
              <a:t> </a:t>
            </a:r>
            <a:r>
              <a:rPr lang="es-VE" b="1" dirty="0">
                <a:solidFill>
                  <a:schemeClr val="bg1"/>
                </a:solidFill>
              </a:rPr>
              <a:t>      Mi Perfil        Chat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9159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2"/>
      </a:lt2>
      <a:accent1>
        <a:srgbClr val="C34D8F"/>
      </a:accent1>
      <a:accent2>
        <a:srgbClr val="B13BAF"/>
      </a:accent2>
      <a:accent3>
        <a:srgbClr val="944DC3"/>
      </a:accent3>
      <a:accent4>
        <a:srgbClr val="523CB2"/>
      </a:accent4>
      <a:accent5>
        <a:srgbClr val="4D68C3"/>
      </a:accent5>
      <a:accent6>
        <a:srgbClr val="3B87B1"/>
      </a:accent6>
      <a:hlink>
        <a:srgbClr val="3F47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894</Words>
  <Application>Microsoft Office PowerPoint</Application>
  <PresentationFormat>Panorámica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Garamond</vt:lpstr>
      <vt:lpstr>Grandview</vt:lpstr>
      <vt:lpstr>Wingdings</vt:lpstr>
      <vt:lpstr>CosineVTI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Abdul</dc:creator>
  <cp:lastModifiedBy>Gisbert Herráez, Jaime</cp:lastModifiedBy>
  <cp:revision>44</cp:revision>
  <dcterms:created xsi:type="dcterms:W3CDTF">2021-10-19T15:23:41Z</dcterms:created>
  <dcterms:modified xsi:type="dcterms:W3CDTF">2022-01-16T21:57:28Z</dcterms:modified>
</cp:coreProperties>
</file>