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8" r:id="rId3"/>
    <p:sldId id="299" r:id="rId4"/>
    <p:sldId id="301" r:id="rId5"/>
    <p:sldId id="295" r:id="rId6"/>
    <p:sldId id="304" r:id="rId7"/>
    <p:sldId id="296" r:id="rId8"/>
    <p:sldId id="305" r:id="rId9"/>
    <p:sldId id="308" r:id="rId10"/>
    <p:sldId id="309" r:id="rId11"/>
    <p:sldId id="310" r:id="rId12"/>
    <p:sldId id="311" r:id="rId13"/>
    <p:sldId id="312" r:id="rId14"/>
    <p:sldId id="313" r:id="rId15"/>
    <p:sldId id="297" r:id="rId16"/>
    <p:sldId id="306" r:id="rId17"/>
    <p:sldId id="314" r:id="rId18"/>
    <p:sldId id="307" r:id="rId19"/>
    <p:sldId id="315" r:id="rId20"/>
    <p:sldId id="298" r:id="rId21"/>
    <p:sldId id="278" r:id="rId2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Barlow Light" panose="00000400000000000000" pitchFamily="2" charset="0"/>
      <p:regular r:id="rId28"/>
      <p:bold r:id="rId29"/>
      <p:italic r:id="rId30"/>
      <p:boldItalic r:id="rId31"/>
    </p:embeddedFont>
    <p:embeddedFont>
      <p:font typeface="Bebas Neue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460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280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348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17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446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77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15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4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4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68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824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73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88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8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21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29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0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76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2346531" y="1187929"/>
            <a:ext cx="5192474" cy="14082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dirty="0">
                <a:solidFill>
                  <a:schemeClr val="tx1"/>
                </a:solidFill>
              </a:rPr>
              <a:t>F1 - REST</a:t>
            </a:r>
            <a:endParaRPr sz="13000" dirty="0">
              <a:solidFill>
                <a:schemeClr val="tx1"/>
              </a:solidFill>
            </a:endParaRPr>
          </a:p>
        </p:txBody>
      </p:sp>
      <p:sp>
        <p:nvSpPr>
          <p:cNvPr id="9" name="Google Shape;66;p11">
            <a:extLst>
              <a:ext uri="{FF2B5EF4-FFF2-40B4-BE49-F238E27FC236}">
                <a16:creationId xmlns:a16="http://schemas.microsoft.com/office/drawing/2014/main" id="{6F39FA4D-3CE2-4309-BBED-8FBFE457EBE2}"/>
              </a:ext>
            </a:extLst>
          </p:cNvPr>
          <p:cNvSpPr txBox="1">
            <a:spLocks/>
          </p:cNvSpPr>
          <p:nvPr/>
        </p:nvSpPr>
        <p:spPr>
          <a:xfrm>
            <a:off x="5838824" y="3251424"/>
            <a:ext cx="3187336" cy="1736211"/>
          </a:xfrm>
          <a:prstGeom prst="rect">
            <a:avLst/>
          </a:prstGeom>
          <a:noFill/>
          <a:ln>
            <a:noFill/>
          </a:ln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ebas Neue"/>
              <a:buNone/>
              <a:defRPr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Cristina </a:t>
            </a:r>
            <a:r>
              <a:rPr lang="es-ES" sz="3200" dirty="0" err="1">
                <a:solidFill>
                  <a:schemeClr val="tx1"/>
                </a:solidFill>
              </a:rPr>
              <a:t>abdul-massih</a:t>
            </a:r>
            <a:endParaRPr lang="es-ES" sz="3200" dirty="0">
              <a:solidFill>
                <a:schemeClr val="tx1"/>
              </a:solidFill>
            </a:endParaRPr>
          </a:p>
          <a:p>
            <a:r>
              <a:rPr lang="es-ES" sz="3200" dirty="0">
                <a:solidFill>
                  <a:schemeClr val="tx1"/>
                </a:solidFill>
              </a:rPr>
              <a:t>Jaime Gisbert</a:t>
            </a:r>
          </a:p>
          <a:p>
            <a:r>
              <a:rPr lang="es-ES" sz="3200" dirty="0">
                <a:solidFill>
                  <a:schemeClr val="tx1"/>
                </a:solidFill>
              </a:rPr>
              <a:t>Andrés </a:t>
            </a:r>
            <a:r>
              <a:rPr lang="es-ES" sz="3200" dirty="0" err="1">
                <a:solidFill>
                  <a:schemeClr val="tx1"/>
                </a:solidFill>
              </a:rPr>
              <a:t>Iturria</a:t>
            </a:r>
            <a:endParaRPr lang="es-ES" sz="3200" dirty="0">
              <a:solidFill>
                <a:schemeClr val="tx1"/>
              </a:solidFill>
            </a:endParaRPr>
          </a:p>
          <a:p>
            <a:r>
              <a:rPr lang="es-ES" sz="3200" dirty="0">
                <a:solidFill>
                  <a:schemeClr val="tx1"/>
                </a:solidFill>
              </a:rPr>
              <a:t>JOSE MANUEL MARTÍNEZ</a:t>
            </a:r>
          </a:p>
        </p:txBody>
      </p:sp>
      <p:pic>
        <p:nvPicPr>
          <p:cNvPr id="1026" name="Picture 2" descr="Formula 1 Logo – F1 Logo - PNG y Vector">
            <a:extLst>
              <a:ext uri="{FF2B5EF4-FFF2-40B4-BE49-F238E27FC236}">
                <a16:creationId xmlns:a16="http://schemas.microsoft.com/office/drawing/2014/main" id="{FC3F248A-9AC0-4F04-A610-7CC4A545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1" y="3376178"/>
            <a:ext cx="3715149" cy="9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FBBC79-F3F2-4F63-9F9B-E991C491D353}"/>
              </a:ext>
            </a:extLst>
          </p:cNvPr>
          <p:cNvSpPr/>
          <p:nvPr/>
        </p:nvSpPr>
        <p:spPr>
          <a:xfrm>
            <a:off x="574433" y="1711700"/>
            <a:ext cx="2449057" cy="1119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75594" y="320916"/>
            <a:ext cx="4776573" cy="39005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solidFill>
                  <a:srgbClr val="00B050"/>
                </a:solidFill>
                <a:latin typeface="+mj-lt"/>
              </a:rPr>
              <a:t>driverId</a:t>
            </a:r>
            <a:endParaRPr lang="es-ES" sz="3600" dirty="0">
              <a:solidFill>
                <a:srgbClr val="00B050"/>
              </a:solidFill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driverRef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number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code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forename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surname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dob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nationality</a:t>
            </a:r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637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D7BF83-FC23-465D-B63E-A1F189E4EA91}"/>
              </a:ext>
            </a:extLst>
          </p:cNvPr>
          <p:cNvSpPr/>
          <p:nvPr/>
        </p:nvSpPr>
        <p:spPr>
          <a:xfrm>
            <a:off x="574433" y="1706870"/>
            <a:ext cx="2449057" cy="11190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Constructors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69200" y="1350050"/>
            <a:ext cx="4667869" cy="23459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solidFill>
                  <a:srgbClr val="00B050"/>
                </a:solidFill>
                <a:latin typeface="+mj-lt"/>
              </a:rPr>
              <a:t>constructorId</a:t>
            </a:r>
            <a:endParaRPr lang="es-ES" sz="3600" dirty="0">
              <a:solidFill>
                <a:srgbClr val="00B050"/>
              </a:solidFill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constructorRef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name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nationality</a:t>
            </a:r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57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CD5F65D-C597-46CA-AE56-322DCE3FE4D8}"/>
              </a:ext>
            </a:extLst>
          </p:cNvPr>
          <p:cNvSpPr/>
          <p:nvPr/>
        </p:nvSpPr>
        <p:spPr>
          <a:xfrm>
            <a:off x="574433" y="1706869"/>
            <a:ext cx="2449057" cy="1119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Races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69200" y="543524"/>
            <a:ext cx="4667869" cy="15298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solidFill>
                  <a:srgbClr val="00B050"/>
                </a:solidFill>
                <a:latin typeface="+mj-lt"/>
              </a:rPr>
              <a:t>raceId</a:t>
            </a:r>
            <a:endParaRPr lang="es-ES" sz="3600" dirty="0">
              <a:solidFill>
                <a:srgbClr val="00B050"/>
              </a:solidFill>
              <a:latin typeface="+mj-lt"/>
            </a:endParaRPr>
          </a:p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year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round</a:t>
            </a:r>
          </a:p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circuitId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name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date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8277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CD5F65D-C597-46CA-AE56-322DCE3FE4D8}"/>
              </a:ext>
            </a:extLst>
          </p:cNvPr>
          <p:cNvSpPr/>
          <p:nvPr/>
        </p:nvSpPr>
        <p:spPr>
          <a:xfrm>
            <a:off x="574433" y="1706869"/>
            <a:ext cx="2449057" cy="1119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Races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69200" y="217410"/>
            <a:ext cx="4667869" cy="46998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fp1_date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fp1_time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fp2_date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fp2_time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fp3_date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fp3_time</a:t>
            </a: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quali_date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quali_time</a:t>
            </a:r>
            <a:endParaRPr lang="es-ES" sz="3600" dirty="0">
              <a:latin typeface="+mj-lt"/>
            </a:endParaRPr>
          </a:p>
          <a:p>
            <a:endParaRPr lang="es-ES" sz="3600" dirty="0">
              <a:latin typeface="+mj-lt"/>
            </a:endParaRPr>
          </a:p>
          <a:p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162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339D519-8A8F-4A10-BEB9-B30295985DCB}"/>
              </a:ext>
            </a:extLst>
          </p:cNvPr>
          <p:cNvSpPr/>
          <p:nvPr/>
        </p:nvSpPr>
        <p:spPr>
          <a:xfrm>
            <a:off x="574433" y="1706870"/>
            <a:ext cx="2449057" cy="111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Qualifyings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69200" y="127888"/>
            <a:ext cx="4667869" cy="47318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</a:t>
            </a:r>
            <a:r>
              <a:rPr lang="es-ES" sz="3400" dirty="0" err="1">
                <a:solidFill>
                  <a:srgbClr val="00B050"/>
                </a:solidFill>
                <a:latin typeface="+mj-lt"/>
              </a:rPr>
              <a:t>qualifyingId</a:t>
            </a:r>
            <a:endParaRPr lang="es-ES" sz="3400" dirty="0">
              <a:solidFill>
                <a:srgbClr val="00B050"/>
              </a:solidFill>
              <a:latin typeface="+mj-lt"/>
            </a:endParaRPr>
          </a:p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</a:t>
            </a:r>
            <a:r>
              <a:rPr lang="es-ES" sz="3400" dirty="0" err="1">
                <a:latin typeface="+mj-lt"/>
              </a:rPr>
              <a:t>raceId</a:t>
            </a:r>
            <a:endParaRPr lang="es-ES" sz="3400" dirty="0">
              <a:latin typeface="+mj-lt"/>
            </a:endParaRPr>
          </a:p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</a:t>
            </a:r>
            <a:r>
              <a:rPr lang="es-ES" sz="3400" dirty="0" err="1">
                <a:latin typeface="+mj-lt"/>
              </a:rPr>
              <a:t>driverId</a:t>
            </a:r>
            <a:endParaRPr lang="es-ES" sz="3400" dirty="0">
              <a:latin typeface="+mj-lt"/>
            </a:endParaRPr>
          </a:p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</a:t>
            </a:r>
            <a:r>
              <a:rPr lang="es-ES" sz="3400" dirty="0" err="1">
                <a:latin typeface="+mj-lt"/>
              </a:rPr>
              <a:t>constructorId</a:t>
            </a:r>
            <a:endParaRPr lang="es-ES" sz="3400" dirty="0">
              <a:latin typeface="+mj-lt"/>
            </a:endParaRPr>
          </a:p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</a:t>
            </a:r>
            <a:r>
              <a:rPr lang="es-ES" sz="3400" dirty="0" err="1">
                <a:latin typeface="+mj-lt"/>
              </a:rPr>
              <a:t>number</a:t>
            </a:r>
            <a:endParaRPr lang="es-ES" sz="3400" dirty="0">
              <a:latin typeface="+mj-lt"/>
            </a:endParaRPr>
          </a:p>
          <a:p>
            <a:r>
              <a:rPr lang="es-ES" sz="34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400" dirty="0">
                <a:latin typeface="+mj-lt"/>
              </a:rPr>
              <a:t> position</a:t>
            </a:r>
          </a:p>
          <a:p>
            <a:r>
              <a:rPr lang="es-ES" sz="34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400" dirty="0">
                <a:latin typeface="+mj-lt"/>
              </a:rPr>
              <a:t> q1</a:t>
            </a:r>
          </a:p>
          <a:p>
            <a:r>
              <a:rPr lang="es-ES" sz="34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400" dirty="0">
                <a:latin typeface="+mj-lt"/>
              </a:rPr>
              <a:t> q2</a:t>
            </a:r>
          </a:p>
          <a:p>
            <a:r>
              <a:rPr lang="es-ES" sz="34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400" dirty="0">
                <a:latin typeface="+mj-lt"/>
              </a:rPr>
              <a:t> q3</a:t>
            </a:r>
          </a:p>
        </p:txBody>
      </p:sp>
    </p:spTree>
    <p:extLst>
      <p:ext uri="{BB962C8B-B14F-4D97-AF65-F5344CB8AC3E}">
        <p14:creationId xmlns:p14="http://schemas.microsoft.com/office/powerpoint/2010/main" val="50904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GUÍA OPERACIONES CRUD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4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59854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;p13">
            <a:extLst>
              <a:ext uri="{FF2B5EF4-FFF2-40B4-BE49-F238E27FC236}">
                <a16:creationId xmlns:a16="http://schemas.microsoft.com/office/drawing/2014/main" id="{FAFCF6C8-08CB-4ED9-947D-59B3D6C8D612}"/>
              </a:ext>
            </a:extLst>
          </p:cNvPr>
          <p:cNvSpPr txBox="1">
            <a:spLocks/>
          </p:cNvSpPr>
          <p:nvPr/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>
                <a:latin typeface="+mj-lt"/>
              </a:rPr>
              <a:t>/objetos</a:t>
            </a: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9567971F-C2A1-47A7-A007-DDCCB2EBF096}"/>
              </a:ext>
            </a:extLst>
          </p:cNvPr>
          <p:cNvSpPr txBox="1">
            <a:spLocks/>
          </p:cNvSpPr>
          <p:nvPr/>
        </p:nvSpPr>
        <p:spPr>
          <a:xfrm>
            <a:off x="855300" y="1578320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rgbClr val="00B050"/>
                </a:solidFill>
                <a:latin typeface="+mj-lt"/>
              </a:rPr>
              <a:t>GET /objetos</a:t>
            </a:r>
            <a:r>
              <a:rPr lang="es-ES" sz="3200" dirty="0">
                <a:latin typeface="+mj-lt"/>
              </a:rPr>
              <a:t>:</a:t>
            </a:r>
          </a:p>
          <a:p>
            <a:r>
              <a:rPr lang="es-ES" sz="3200" dirty="0">
                <a:latin typeface="+mj-lt"/>
              </a:rPr>
              <a:t>	Devuelve todos los objetos de una 	colección</a:t>
            </a:r>
          </a:p>
          <a:p>
            <a:r>
              <a:rPr lang="es-ES" sz="3200" dirty="0">
                <a:solidFill>
                  <a:srgbClr val="0070C0"/>
                </a:solidFill>
                <a:latin typeface="+mj-lt"/>
              </a:rPr>
              <a:t>POST /objetos</a:t>
            </a:r>
            <a:r>
              <a:rPr lang="es-ES" sz="3200" dirty="0">
                <a:latin typeface="+mj-lt"/>
              </a:rPr>
              <a:t>:</a:t>
            </a:r>
          </a:p>
          <a:p>
            <a:pPr lvl="1"/>
            <a:r>
              <a:rPr lang="es-ES" sz="3200" dirty="0">
                <a:latin typeface="+mj-lt"/>
              </a:rPr>
              <a:t>	Crea un objeto en la BBDD</a:t>
            </a:r>
          </a:p>
        </p:txBody>
      </p:sp>
    </p:spTree>
    <p:extLst>
      <p:ext uri="{BB962C8B-B14F-4D97-AF65-F5344CB8AC3E}">
        <p14:creationId xmlns:p14="http://schemas.microsoft.com/office/powerpoint/2010/main" val="417221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15A3FE-FA20-4C20-9E60-D6994A14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84" y="1009887"/>
            <a:ext cx="4305901" cy="27912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6BD7938-A076-400B-9472-6DE979D76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014" y="606930"/>
            <a:ext cx="3812337" cy="3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;p13">
            <a:extLst>
              <a:ext uri="{FF2B5EF4-FFF2-40B4-BE49-F238E27FC236}">
                <a16:creationId xmlns:a16="http://schemas.microsoft.com/office/drawing/2014/main" id="{FAFCF6C8-08CB-4ED9-947D-59B3D6C8D612}"/>
              </a:ext>
            </a:extLst>
          </p:cNvPr>
          <p:cNvSpPr txBox="1">
            <a:spLocks/>
          </p:cNvSpPr>
          <p:nvPr/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>
                <a:latin typeface="+mj-lt"/>
              </a:rPr>
              <a:t>/objeto/{</a:t>
            </a:r>
            <a:r>
              <a:rPr lang="es-ES" sz="3600" dirty="0" err="1">
                <a:latin typeface="+mj-lt"/>
              </a:rPr>
              <a:t>objetoId</a:t>
            </a:r>
            <a:r>
              <a:rPr lang="es-ES" sz="3600" dirty="0">
                <a:latin typeface="+mj-lt"/>
              </a:rPr>
              <a:t>}</a:t>
            </a: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9567971F-C2A1-47A7-A007-DDCCB2EBF096}"/>
              </a:ext>
            </a:extLst>
          </p:cNvPr>
          <p:cNvSpPr txBox="1">
            <a:spLocks/>
          </p:cNvSpPr>
          <p:nvPr/>
        </p:nvSpPr>
        <p:spPr>
          <a:xfrm>
            <a:off x="855300" y="1578319"/>
            <a:ext cx="7433400" cy="32302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dirty="0">
                <a:solidFill>
                  <a:srgbClr val="00B050"/>
                </a:solidFill>
                <a:latin typeface="+mj-lt"/>
              </a:rPr>
              <a:t>GET /objeto/{</a:t>
            </a:r>
            <a:r>
              <a:rPr lang="es-ES" sz="3200" dirty="0" err="1">
                <a:solidFill>
                  <a:srgbClr val="00B050"/>
                </a:solidFill>
                <a:latin typeface="+mj-lt"/>
              </a:rPr>
              <a:t>objetoId</a:t>
            </a:r>
            <a:r>
              <a:rPr lang="es-ES" sz="3200" dirty="0">
                <a:solidFill>
                  <a:srgbClr val="00B050"/>
                </a:solidFill>
                <a:latin typeface="+mj-lt"/>
              </a:rPr>
              <a:t>}</a:t>
            </a:r>
            <a:r>
              <a:rPr lang="es-ES" sz="3200" dirty="0">
                <a:latin typeface="+mj-lt"/>
              </a:rPr>
              <a:t>:</a:t>
            </a:r>
          </a:p>
          <a:p>
            <a:r>
              <a:rPr lang="es-ES" sz="3200" dirty="0">
                <a:latin typeface="+mj-lt"/>
              </a:rPr>
              <a:t>	Devuelve un objeto concreto</a:t>
            </a:r>
          </a:p>
          <a:p>
            <a:r>
              <a:rPr lang="es-ES" sz="3200" dirty="0">
                <a:solidFill>
                  <a:srgbClr val="7030A0"/>
                </a:solidFill>
                <a:latin typeface="+mj-lt"/>
              </a:rPr>
              <a:t>PUT /objeto/{</a:t>
            </a:r>
            <a:r>
              <a:rPr lang="es-ES" sz="3200" dirty="0" err="1">
                <a:solidFill>
                  <a:srgbClr val="7030A0"/>
                </a:solidFill>
                <a:latin typeface="+mj-lt"/>
              </a:rPr>
              <a:t>objetoId</a:t>
            </a:r>
            <a:r>
              <a:rPr lang="es-ES" sz="3200" dirty="0">
                <a:solidFill>
                  <a:srgbClr val="7030A0"/>
                </a:solidFill>
                <a:latin typeface="+mj-lt"/>
              </a:rPr>
              <a:t>} </a:t>
            </a:r>
            <a:r>
              <a:rPr lang="es-ES" sz="3200" dirty="0">
                <a:latin typeface="+mj-lt"/>
              </a:rPr>
              <a:t>:</a:t>
            </a:r>
          </a:p>
          <a:p>
            <a:pPr lvl="1"/>
            <a:r>
              <a:rPr lang="es-ES" sz="3200" dirty="0">
                <a:latin typeface="+mj-lt"/>
              </a:rPr>
              <a:t>	Modifica un objeto en la BBDD</a:t>
            </a:r>
          </a:p>
        </p:txBody>
      </p:sp>
    </p:spTree>
    <p:extLst>
      <p:ext uri="{BB962C8B-B14F-4D97-AF65-F5344CB8AC3E}">
        <p14:creationId xmlns:p14="http://schemas.microsoft.com/office/powerpoint/2010/main" val="341742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A5A8DEF-954A-401E-9263-7980E4C0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0" y="690596"/>
            <a:ext cx="4048547" cy="38728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081273-124B-4DE5-B81A-9BEE5871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20" y="690596"/>
            <a:ext cx="4432693" cy="38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AL PROYECTO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800" b="1" dirty="0">
                <a:solidFill>
                  <a:schemeClr val="tx1"/>
                </a:solidFill>
              </a:rPr>
              <a:t>F1 - REST</a:t>
            </a:r>
            <a:endParaRPr sz="4800" b="1" dirty="0">
              <a:solidFill>
                <a:schemeClr val="tx1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DEL PROYECTO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5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87449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03" name="Google Shape;403;p33"/>
          <p:cNvSpPr txBox="1">
            <a:spLocks noGrp="1"/>
          </p:cNvSpPr>
          <p:nvPr>
            <p:ph type="ctrTitle" idx="4294967295"/>
          </p:nvPr>
        </p:nvSpPr>
        <p:spPr>
          <a:xfrm>
            <a:off x="855299" y="769325"/>
            <a:ext cx="7169679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FIN DE LA PRESENTACIÓN</a:t>
            </a:r>
            <a:endParaRPr sz="9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48400" y="55101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 inicial de F1-REST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964084" y="1368834"/>
            <a:ext cx="7440300" cy="3593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Surge como una aplicación web diseñada para operar sobre los datos históricos de Fórmula 1 que se encuentran almacenados en una base de datos NoSQL.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endParaRPr lang="es-E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dirty="0"/>
              <a:t>El objetivo de este proyecto es crear una interfaz de usuario simple que permita realizar operaciones CRUD sobre estas colecciones de datos.</a:t>
            </a:r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10177" y="449439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2" name="Picture 2" descr="Formula 1 Logo – F1 Logo - PNG y Vector">
            <a:extLst>
              <a:ext uri="{FF2B5EF4-FFF2-40B4-BE49-F238E27FC236}">
                <a16:creationId xmlns:a16="http://schemas.microsoft.com/office/drawing/2014/main" id="{355967F8-0087-4CB1-8D54-BCCBE3C2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18" y="333873"/>
            <a:ext cx="2660864" cy="6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3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del proyecto F1 REST</a:t>
            </a:r>
            <a:endParaRPr dirty="0"/>
          </a:p>
        </p:txBody>
      </p:sp>
      <p:sp>
        <p:nvSpPr>
          <p:cNvPr id="525" name="Google Shape;525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859925" y="1434150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SERVICIO WEB</a:t>
            </a:r>
            <a:endParaRPr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Basado en REST, soportado por NodeJS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4655461" y="1434150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DISEÑO YAML</a:t>
            </a:r>
            <a:endParaRPr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Estructurado con el estándar OpenAPI versión 3.0.3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859925" y="2957892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Mensajes en JSON y XML.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Uso de API externa </a:t>
            </a:r>
            <a:r>
              <a:rPr lang="es-ES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WeatherAPI</a:t>
            </a: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FUNCIONALIDAD API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4655461" y="2957892"/>
            <a:ext cx="3644700" cy="13731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MongoDB, junto con la librería </a:t>
            </a:r>
            <a:r>
              <a:rPr lang="es-ES" dirty="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Mongoose</a:t>
            </a:r>
            <a:r>
              <a:rPr lang="es-ES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(ORM)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BASE DE DATOS - NoSQL</a:t>
            </a: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3458432" y="1759078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0"/>
          <p:cNvSpPr/>
          <p:nvPr/>
        </p:nvSpPr>
        <p:spPr>
          <a:xfrm rot="5400000">
            <a:off x="3609544" y="1759078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 rot="10800000">
            <a:off x="3609544" y="1911371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"/>
          <p:cNvSpPr/>
          <p:nvPr/>
        </p:nvSpPr>
        <p:spPr>
          <a:xfrm rot="-5400000">
            <a:off x="3458432" y="1911371"/>
            <a:ext cx="2094300" cy="2094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235369" y="630105"/>
            <a:ext cx="498594" cy="4986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DECISIONES DE DISEÑO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dirty="0"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33112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85;p42">
            <a:extLst>
              <a:ext uri="{FF2B5EF4-FFF2-40B4-BE49-F238E27FC236}">
                <a16:creationId xmlns:a16="http://schemas.microsoft.com/office/drawing/2014/main" id="{A02C5F1F-DB29-4A10-B28B-0F5B456C3FC9}"/>
              </a:ext>
            </a:extLst>
          </p:cNvPr>
          <p:cNvGrpSpPr/>
          <p:nvPr/>
        </p:nvGrpSpPr>
        <p:grpSpPr>
          <a:xfrm>
            <a:off x="1368403" y="566967"/>
            <a:ext cx="6650181" cy="4009565"/>
            <a:chOff x="3778727" y="4460423"/>
            <a:chExt cx="720160" cy="647437"/>
          </a:xfrm>
        </p:grpSpPr>
        <p:sp>
          <p:nvSpPr>
            <p:cNvPr id="3" name="Google Shape;586;p42">
              <a:extLst>
                <a:ext uri="{FF2B5EF4-FFF2-40B4-BE49-F238E27FC236}">
                  <a16:creationId xmlns:a16="http://schemas.microsoft.com/office/drawing/2014/main" id="{0384AEDF-0F48-4FFC-8344-4EE83CAAC74B}"/>
                </a:ext>
              </a:extLst>
            </p:cNvPr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ESPECIFICACIÓN OPENAPI - YAML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" name="Google Shape;587;p42">
              <a:extLst>
                <a:ext uri="{FF2B5EF4-FFF2-40B4-BE49-F238E27FC236}">
                  <a16:creationId xmlns:a16="http://schemas.microsoft.com/office/drawing/2014/main" id="{44C7C7F7-0930-4229-B09E-B2ED9EAFB015}"/>
                </a:ext>
              </a:extLst>
            </p:cNvPr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IDEA INICIAL – F1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" name="Google Shape;588;p42">
              <a:extLst>
                <a:ext uri="{FF2B5EF4-FFF2-40B4-BE49-F238E27FC236}">
                  <a16:creationId xmlns:a16="http://schemas.microsoft.com/office/drawing/2014/main" id="{FEB52408-FDC6-46FD-8AAB-25330B809E83}"/>
                </a:ext>
              </a:extLst>
            </p:cNvPr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DI</a:t>
              </a: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SEÑO E IMPLEMENTACIÓN DE LA APLICACIÓN WEB - FRONT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" name="Google Shape;589;p42">
              <a:extLst>
                <a:ext uri="{FF2B5EF4-FFF2-40B4-BE49-F238E27FC236}">
                  <a16:creationId xmlns:a16="http://schemas.microsoft.com/office/drawing/2014/main" id="{279B35E7-8686-4F3F-A1D3-8E0AE0DBA3A9}"/>
                </a:ext>
              </a:extLst>
            </p:cNvPr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IMPLEMENTACIÓN SERVICIO REST - CRUD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" name="Google Shape;590;p42">
              <a:extLst>
                <a:ext uri="{FF2B5EF4-FFF2-40B4-BE49-F238E27FC236}">
                  <a16:creationId xmlns:a16="http://schemas.microsoft.com/office/drawing/2014/main" id="{D63FC2D5-E3E1-4D8E-9FE0-535110AA7B63}"/>
                </a:ext>
              </a:extLst>
            </p:cNvPr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1200" b="1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TESTING DEL SERVICIO REST – FORMATEO DE DATOS JSON Y XML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" name="Google Shape;591;p42">
              <a:extLst>
                <a:ext uri="{FF2B5EF4-FFF2-40B4-BE49-F238E27FC236}">
                  <a16:creationId xmlns:a16="http://schemas.microsoft.com/office/drawing/2014/main" id="{6EDCD3EB-5B65-4DE1-BD52-3F5962D9E5A2}"/>
                </a:ext>
              </a:extLst>
            </p:cNvPr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1200" b="1" i="0" u="none" strike="noStrike" cap="none" dirty="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PREPARACIÓN BBDD NOSQL – DATA INICIAL</a:t>
              </a:r>
              <a:endParaRPr sz="1200" b="1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" name="Google Shape;592;p42">
              <a:extLst>
                <a:ext uri="{FF2B5EF4-FFF2-40B4-BE49-F238E27FC236}">
                  <a16:creationId xmlns:a16="http://schemas.microsoft.com/office/drawing/2014/main" id="{D1FAABB8-4F10-4EB5-B2AB-52DFDFB89D11}"/>
                </a:ext>
              </a:extLst>
            </p:cNvPr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6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 BBDD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18256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C268810-552A-4C89-9EB3-94A740EEF21D}"/>
              </a:ext>
            </a:extLst>
          </p:cNvPr>
          <p:cNvSpPr/>
          <p:nvPr/>
        </p:nvSpPr>
        <p:spPr>
          <a:xfrm>
            <a:off x="574433" y="1711701"/>
            <a:ext cx="2449057" cy="1119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Circuits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16FB778-EB3B-47D6-B641-9BC44EF2C5F9}"/>
              </a:ext>
            </a:extLst>
          </p:cNvPr>
          <p:cNvSpPr/>
          <p:nvPr/>
        </p:nvSpPr>
        <p:spPr>
          <a:xfrm>
            <a:off x="1866100" y="3309104"/>
            <a:ext cx="2449057" cy="1119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Races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15F4A6-9883-4A3D-9F38-8293FD705B52}"/>
              </a:ext>
            </a:extLst>
          </p:cNvPr>
          <p:cNvSpPr/>
          <p:nvPr/>
        </p:nvSpPr>
        <p:spPr>
          <a:xfrm>
            <a:off x="4895981" y="3309104"/>
            <a:ext cx="2449057" cy="111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Qualifyings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E07DDFA-A636-41B4-B75A-7A6AEAC316F2}"/>
              </a:ext>
            </a:extLst>
          </p:cNvPr>
          <p:cNvSpPr/>
          <p:nvPr/>
        </p:nvSpPr>
        <p:spPr>
          <a:xfrm>
            <a:off x="6200440" y="1711702"/>
            <a:ext cx="2449057" cy="11190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Constructors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E1DFDF2-0F53-41A5-9050-7FF6D2634C00}"/>
              </a:ext>
            </a:extLst>
          </p:cNvPr>
          <p:cNvSpPr/>
          <p:nvPr/>
        </p:nvSpPr>
        <p:spPr>
          <a:xfrm>
            <a:off x="3347471" y="1711701"/>
            <a:ext cx="2449057" cy="1119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15" name="Google Shape;91;p13">
            <a:extLst>
              <a:ext uri="{FF2B5EF4-FFF2-40B4-BE49-F238E27FC236}">
                <a16:creationId xmlns:a16="http://schemas.microsoft.com/office/drawing/2014/main" id="{FAFCF6C8-08CB-4ED9-947D-59B3D6C8D612}"/>
              </a:ext>
            </a:extLst>
          </p:cNvPr>
          <p:cNvSpPr txBox="1">
            <a:spLocks/>
          </p:cNvSpPr>
          <p:nvPr/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>
                <a:latin typeface="Bebas Neue" panose="020B0604020202020204" charset="0"/>
              </a:rPr>
              <a:t>F1 - COLECCIONES</a:t>
            </a:r>
          </a:p>
        </p:txBody>
      </p:sp>
    </p:spTree>
    <p:extLst>
      <p:ext uri="{BB962C8B-B14F-4D97-AF65-F5344CB8AC3E}">
        <p14:creationId xmlns:p14="http://schemas.microsoft.com/office/powerpoint/2010/main" val="244762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C268810-552A-4C89-9EB3-94A740EEF21D}"/>
              </a:ext>
            </a:extLst>
          </p:cNvPr>
          <p:cNvSpPr/>
          <p:nvPr/>
        </p:nvSpPr>
        <p:spPr>
          <a:xfrm>
            <a:off x="574433" y="1711701"/>
            <a:ext cx="2449057" cy="1119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/>
                </a:solidFill>
              </a:rPr>
              <a:t>Circuits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9EFA194-DF1C-4B1F-900E-9A5AF83A8E45}"/>
              </a:ext>
            </a:extLst>
          </p:cNvPr>
          <p:cNvSpPr txBox="1">
            <a:spLocks/>
          </p:cNvSpPr>
          <p:nvPr/>
        </p:nvSpPr>
        <p:spPr>
          <a:xfrm>
            <a:off x="4169200" y="1350051"/>
            <a:ext cx="4667869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solidFill>
                  <a:srgbClr val="00B050"/>
                </a:solidFill>
                <a:latin typeface="+mj-lt"/>
              </a:rPr>
              <a:t>circuitId</a:t>
            </a:r>
            <a:endParaRPr lang="es-ES" sz="3600" dirty="0">
              <a:solidFill>
                <a:srgbClr val="00B050"/>
              </a:solidFill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name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</a:t>
            </a:r>
            <a:r>
              <a:rPr lang="es-ES" sz="3600" dirty="0" err="1">
                <a:latin typeface="+mj-lt"/>
              </a:rPr>
              <a:t>location</a:t>
            </a:r>
            <a:endParaRPr lang="es-ES" sz="3600" dirty="0">
              <a:latin typeface="+mj-lt"/>
            </a:endParaRPr>
          </a:p>
          <a:p>
            <a:r>
              <a:rPr lang="es-ES" sz="3600" dirty="0" err="1">
                <a:solidFill>
                  <a:srgbClr val="FF0000"/>
                </a:solidFill>
                <a:latin typeface="+mj-lt"/>
              </a:rPr>
              <a:t>string</a:t>
            </a:r>
            <a:r>
              <a:rPr lang="es-ES" sz="3600" dirty="0">
                <a:latin typeface="+mj-lt"/>
              </a:rPr>
              <a:t> country</a:t>
            </a:r>
          </a:p>
        </p:txBody>
      </p:sp>
    </p:spTree>
    <p:extLst>
      <p:ext uri="{BB962C8B-B14F-4D97-AF65-F5344CB8AC3E}">
        <p14:creationId xmlns:p14="http://schemas.microsoft.com/office/powerpoint/2010/main" val="767513910"/>
      </p:ext>
    </p:extLst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351</Words>
  <Application>Microsoft Office PowerPoint</Application>
  <PresentationFormat>Presentación en pantalla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Barlow</vt:lpstr>
      <vt:lpstr>Barlow Light</vt:lpstr>
      <vt:lpstr>Calibri</vt:lpstr>
      <vt:lpstr>Arial</vt:lpstr>
      <vt:lpstr>Bebas Neue</vt:lpstr>
      <vt:lpstr>Fitzwalter template</vt:lpstr>
      <vt:lpstr>F1 - REST</vt:lpstr>
      <vt:lpstr>INTRODUCCIÓN AL PROYECTO</vt:lpstr>
      <vt:lpstr>Idea inicial de F1-REST</vt:lpstr>
      <vt:lpstr>Arquitectura del proyecto F1 REST</vt:lpstr>
      <vt:lpstr>DECISIONES DE DISEÑO</vt:lpstr>
      <vt:lpstr>Presentación de PowerPoint</vt:lpstr>
      <vt:lpstr>ESTRUCTURA BBDD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GUÍA OPERACIONES CRUD</vt:lpstr>
      <vt:lpstr>Presentación de PowerPoint</vt:lpstr>
      <vt:lpstr>Presentación de PowerPoint</vt:lpstr>
      <vt:lpstr>Presentación de PowerPoint</vt:lpstr>
      <vt:lpstr>Presentación de PowerPoint</vt:lpstr>
      <vt:lpstr>DEMO DEL PROYECTO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Jaime Gisbert</cp:lastModifiedBy>
  <cp:revision>22</cp:revision>
  <dcterms:modified xsi:type="dcterms:W3CDTF">2022-06-14T11:26:57Z</dcterms:modified>
</cp:coreProperties>
</file>