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comments/modernComment_100_84F72108.xml" ContentType="application/vnd.ms-powerpoint.comments+xml"/>
  <Override PartName="/ppt/comments/modernComment_10A_FE2E4104.xml" ContentType="application/vnd.ms-powerpoint.comments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7" r:id="rId4"/>
    <p:sldId id="257" r:id="rId5"/>
    <p:sldId id="258" r:id="rId6"/>
    <p:sldId id="261" r:id="rId7"/>
    <p:sldId id="269" r:id="rId8"/>
    <p:sldId id="268" r:id="rId9"/>
    <p:sldId id="270" r:id="rId10"/>
    <p:sldId id="272" r:id="rId11"/>
    <p:sldId id="274" r:id="rId12"/>
    <p:sldId id="275" r:id="rId13"/>
    <p:sldId id="276" r:id="rId14"/>
    <p:sldId id="277" r:id="rId15"/>
    <p:sldId id="278" r:id="rId16"/>
    <p:sldId id="259" r:id="rId17"/>
    <p:sldId id="260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172DD353-8FFE-4F9A-AA82-580C8CF24B94}">
          <p14:sldIdLst>
            <p14:sldId id="256"/>
            <p14:sldId id="266"/>
            <p14:sldId id="267"/>
            <p14:sldId id="257"/>
          </p14:sldIdLst>
        </p14:section>
        <p14:section name="Diccionario" id="{E4FB9028-1075-4465-BA5D-A29E74CE0131}">
          <p14:sldIdLst>
            <p14:sldId id="258"/>
            <p14:sldId id="261"/>
            <p14:sldId id="269"/>
            <p14:sldId id="268"/>
            <p14:sldId id="270"/>
            <p14:sldId id="272"/>
            <p14:sldId id="274"/>
            <p14:sldId id="275"/>
            <p14:sldId id="276"/>
            <p14:sldId id="277"/>
            <p14:sldId id="278"/>
          </p14:sldIdLst>
        </p14:section>
        <p14:section name="Hash Set" id="{79E33D35-FE19-4321-A215-81A6D816D154}">
          <p14:sldIdLst>
            <p14:sldId id="259"/>
            <p14:sldId id="260"/>
            <p14:sldId id="265"/>
            <p14:sldId id="264"/>
          </p14:sldIdLst>
        </p14:section>
        <p14:section name="Sección sin título" id="{BBAE9356-8FC7-4973-94D7-BBCFFAB5753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1CD1EB-E5BB-7C05-EBC5-4B96534ADF89}" name="Rudy Sarabia Veliz" initials="RV" userId="S::rudy.sarabia@jala.university::01d58413-64bd-4a0d-890c-e7d9168264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4BD49-5A62-4C25-B735-62AD131EA71F}" v="12" dt="2023-12-13T14:46:27.310"/>
    <p1510:client id="{49E91023-9154-48D1-AE8D-22124B98DDF8}" v="304" dt="2023-12-13T15:07:15.457"/>
    <p1510:client id="{54DD3046-5F62-40E7-9736-AF7AFC81ACE5}" v="65" dt="2023-12-13T14:49:55.186"/>
    <p1510:client id="{6DFF87A1-60D8-488A-8F35-88CFA875A124}" v="1" dt="2023-12-13T14:31:39.739"/>
    <p1510:client id="{6F554B16-D154-1438-67CB-7281B5812646}" v="455" dt="2023-12-13T15:55:58.809"/>
    <p1510:client id="{7669AF79-BBAC-4496-8E0F-2A3F79825785}" v="10" dt="2023-12-13T14:40:00.674"/>
    <p1510:client id="{92929A13-8F8E-4CC5-BD5F-520976AC53B8}" v="66" dt="2023-12-13T14:38:16.208"/>
    <p1510:client id="{B6C4309C-BF64-4605-B133-45966425B151}" v="86" dt="2023-12-13T14:37:53.445"/>
    <p1510:client id="{D2736987-DB11-44CE-9A36-0820BEB4528C}" v="11" dt="2023-12-13T20:47:48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omments/modernComment_100_84F721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5FF945-F3F0-4211-B27C-670F996B8ACF}" authorId="{D71CD1EB-E5BB-7C05-EBC5-4B96534ADF89}" created="2023-12-13T14:36:39.420">
    <pc:sldMkLst xmlns:pc="http://schemas.microsoft.com/office/powerpoint/2013/main/command">
      <pc:docMk/>
      <pc:sldMk cId="2230788360" sldId="256"/>
    </pc:sldMkLst>
    <p188:txBody>
      <a:bodyPr/>
      <a:lstStyle/>
      <a:p>
        <a:r>
          <a:rPr lang="es-ES"/>
          <a:t>Jimmy hay opciones de diseño rapido en Diseño &gt; Diesñador</a:t>
        </a:r>
      </a:p>
    </p188:txBody>
  </p188:cm>
</p188:cmLst>
</file>

<file path=ppt/comments/modernComment_10A_FE2E41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CD1659-FCCD-4F1F-9C93-2CB59C11365D}" authorId="{D71CD1EB-E5BB-7C05-EBC5-4B96534ADF89}" created="2023-12-13T14:49:33.486">
    <pc:sldMkLst xmlns:pc="http://schemas.microsoft.com/office/powerpoint/2013/main/command">
      <pc:docMk/>
      <pc:sldMk cId="4264444164" sldId="266"/>
    </pc:sldMkLst>
    <p188:txBody>
      <a:bodyPr/>
      <a:lstStyle/>
      <a:p>
        <a:r>
          <a:rPr lang="es-ES"/>
          <a:t>Agregar un par de casos de uso que vendrian a solucionar hash set y Dictionary como introrduccion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6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9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8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84F72108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A_FE2E4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D167-8E9E-4A42-AAD5-45B987B2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39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orbel"/>
                <a:ea typeface="Calibri Light"/>
                <a:cs typeface="Calibri Light"/>
              </a:rPr>
              <a:t>HASH SETS</a:t>
            </a:r>
            <a:br>
              <a:rPr lang="en-US" b="1">
                <a:latin typeface="Corbel"/>
                <a:ea typeface="Calibri Light"/>
                <a:cs typeface="Calibri Light"/>
              </a:rPr>
            </a:br>
            <a:r>
              <a:rPr lang="en-US" b="1">
                <a:latin typeface="Corbel"/>
                <a:ea typeface="Calibri Light"/>
                <a:cs typeface="Calibri Light"/>
              </a:rPr>
              <a:t>&amp;</a:t>
            </a:r>
            <a:br>
              <a:rPr lang="en-US" b="1">
                <a:latin typeface="Corbel"/>
                <a:ea typeface="Calibri Light"/>
                <a:cs typeface="Calibri Light"/>
              </a:rPr>
            </a:br>
            <a:r>
              <a:rPr lang="en-US" b="1">
                <a:latin typeface="Corbel"/>
                <a:ea typeface="Calibri Light"/>
                <a:cs typeface="Calibri Light"/>
              </a:rPr>
              <a:t>DICTIONARIES</a:t>
            </a:r>
            <a:endParaRPr lang="en-US" b="1">
              <a:latin typeface="Corbe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5D5A5-2D7E-5B1D-7648-85E4A8879765}"/>
              </a:ext>
            </a:extLst>
          </p:cNvPr>
          <p:cNvSpPr/>
          <p:nvPr/>
        </p:nvSpPr>
        <p:spPr>
          <a:xfrm>
            <a:off x="1519647" y="4715434"/>
            <a:ext cx="6027401" cy="22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59B99-6AD4-707D-4016-4B57E1171746}"/>
              </a:ext>
            </a:extLst>
          </p:cNvPr>
          <p:cNvSpPr/>
          <p:nvPr/>
        </p:nvSpPr>
        <p:spPr>
          <a:xfrm>
            <a:off x="1519646" y="2023944"/>
            <a:ext cx="6027401" cy="22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83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6699C-9631-8E79-7A54-CDE6145F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 err="1"/>
              <a:t>Accediendo</a:t>
            </a:r>
            <a:r>
              <a:rPr lang="en-US" sz="4600" spc="-100"/>
              <a:t> y </a:t>
            </a:r>
            <a:r>
              <a:rPr lang="en-US" sz="4600" spc="-100" err="1"/>
              <a:t>modificando</a:t>
            </a:r>
            <a:r>
              <a:rPr lang="en-US" sz="4600" spc="-100"/>
              <a:t> </a:t>
            </a:r>
            <a:r>
              <a:rPr lang="en-US" sz="4600" spc="-100" err="1"/>
              <a:t>valores</a:t>
            </a:r>
            <a:endParaRPr lang="es-ES" err="1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0FD3F3C6-FE04-5927-6E7E-005B01027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2515528"/>
            <a:ext cx="10637520" cy="1462658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6EE707D-9F76-BDEA-29B7-C39345AD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694" y="640587"/>
            <a:ext cx="1858460" cy="14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0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6699C-9631-8E79-7A54-CDE6145F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 err="1"/>
              <a:t>Validando</a:t>
            </a:r>
            <a:r>
              <a:rPr lang="en-US" sz="4600" spc="-100"/>
              <a:t> </a:t>
            </a:r>
            <a:r>
              <a:rPr lang="en-US" sz="4600" spc="-100" err="1"/>
              <a:t>existencia</a:t>
            </a:r>
            <a:r>
              <a:rPr lang="en-US" sz="4600" spc="-100"/>
              <a:t> de keys o values</a:t>
            </a:r>
            <a:endParaRPr lang="es-ES" err="1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6EE707D-9F76-BDEA-29B7-C39345AD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695" y="1826992"/>
            <a:ext cx="1858460" cy="1467814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60F612C5-B597-A885-2101-19DFD568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451" y="1829872"/>
            <a:ext cx="7160868" cy="14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2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6699C-9631-8E79-7A54-CDE6145F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419" sz="4600" spc="-100"/>
              <a:t>Removiendo par </a:t>
            </a:r>
            <a:r>
              <a:rPr lang="es-419" sz="4600" spc="-100" err="1"/>
              <a:t>key-value</a:t>
            </a:r>
            <a:endParaRPr lang="es-419" err="1"/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55B0BCAC-55AC-7416-8015-2D18FEAE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54" y="2039581"/>
            <a:ext cx="8530541" cy="104263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74BEDAB-0D0A-B512-DB3D-2DB00DEDD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992" y="1946657"/>
            <a:ext cx="1828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7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6699C-9631-8E79-7A54-CDE6145F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419" sz="4600" spc="-100"/>
              <a:t>Iterando el </a:t>
            </a:r>
            <a:r>
              <a:rPr lang="es-419" sz="4600" spc="-100" err="1"/>
              <a:t>Dictionary</a:t>
            </a:r>
            <a:endParaRPr lang="es-ES" err="1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F567EE8-DA6C-9EC7-08CB-F1B08D3A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61" y="1936554"/>
            <a:ext cx="9654190" cy="126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2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6699C-9631-8E79-7A54-CDE6145F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419" sz="4600" spc="-100"/>
              <a:t>Obtener total de </a:t>
            </a:r>
            <a:r>
              <a:rPr lang="es-419" sz="4600" spc="-100" err="1"/>
              <a:t>key-values</a:t>
            </a:r>
            <a:endParaRPr lang="es-ES" err="1"/>
          </a:p>
        </p:txBody>
      </p:sp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67B1014-417F-E664-3488-C649C3A8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37" y="2164733"/>
            <a:ext cx="10006313" cy="8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5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6699C-9631-8E79-7A54-CDE6145F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419" sz="4600" spc="-100"/>
              <a:t>Limpiar el diccionario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F52D50-4A28-B4ED-D1C4-5EB6E1C6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86" y="2165092"/>
            <a:ext cx="6835421" cy="7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19B103-851D-EE91-6BD5-72766D19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s-MX" b="1">
                <a:solidFill>
                  <a:srgbClr val="3F3F3F"/>
                </a:solidFill>
                <a:latin typeface="Calibri"/>
                <a:cs typeface="Calibri"/>
              </a:rPr>
              <a:t>HashSet</a:t>
            </a:r>
            <a:endParaRPr lang="es-MX">
              <a:solidFill>
                <a:srgbClr val="3F3F3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07F5A-D042-6504-AB5C-1D7D184F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s-MX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s-MX">
                <a:ea typeface="+mn-lt"/>
                <a:cs typeface="+mn-lt"/>
              </a:rPr>
              <a:t>Un </a:t>
            </a:r>
            <a:r>
              <a:rPr lang="es-MX" b="1" err="1">
                <a:ea typeface="+mn-lt"/>
                <a:cs typeface="+mn-lt"/>
              </a:rPr>
              <a:t>HashSet</a:t>
            </a:r>
            <a:r>
              <a:rPr lang="es-MX">
                <a:ea typeface="+mn-lt"/>
                <a:cs typeface="+mn-lt"/>
              </a:rPr>
              <a:t> es una colección que almacena elementos únicos. No permite elementos duplicados. Es útil cuando necesitas almacenar un conjunto único de elementos y realizar operaciones de conjunto como unión, intersección y diferencia de manera eficiente.</a:t>
            </a:r>
            <a:endParaRPr lang="es-MX"/>
          </a:p>
          <a:p>
            <a:endParaRPr lang="es-MX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03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1166B-26E6-A34C-38B5-26780658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cs typeface="Calibri Light"/>
              </a:rPr>
              <a:t>Características de los </a:t>
            </a:r>
            <a:r>
              <a:rPr lang="es-MX" err="1">
                <a:cs typeface="Calibri Light"/>
              </a:rPr>
              <a:t>HashSet</a:t>
            </a:r>
            <a:endParaRPr lang="es-MX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D839A-4D16-BECF-0891-7116752B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Arial" pitchFamily="18" charset="2"/>
              <a:buChar char="•"/>
            </a:pPr>
            <a:r>
              <a:rPr lang="es-MX" b="1">
                <a:ea typeface="+mn-lt"/>
                <a:cs typeface="+mn-lt"/>
              </a:rPr>
              <a:t>Sin orden:</a:t>
            </a:r>
            <a:r>
              <a:rPr lang="es-MX">
                <a:ea typeface="+mn-lt"/>
                <a:cs typeface="+mn-lt"/>
              </a:rPr>
              <a:t> Colección no ordenada de elementos.</a:t>
            </a:r>
            <a:endParaRPr lang="es-MX"/>
          </a:p>
          <a:p>
            <a:pPr>
              <a:buFont typeface="Arial" pitchFamily="18" charset="2"/>
              <a:buChar char="•"/>
            </a:pPr>
            <a:r>
              <a:rPr lang="es-MX" b="1">
                <a:ea typeface="+mn-lt"/>
                <a:cs typeface="+mn-lt"/>
              </a:rPr>
              <a:t>Sin duplicados:</a:t>
            </a:r>
            <a:r>
              <a:rPr lang="es-MX">
                <a:ea typeface="+mn-lt"/>
                <a:cs typeface="+mn-lt"/>
              </a:rPr>
              <a:t> No permite elementos duplicados.</a:t>
            </a:r>
            <a:endParaRPr lang="es-MX"/>
          </a:p>
          <a:p>
            <a:pPr>
              <a:buFont typeface="Arial" pitchFamily="18" charset="2"/>
              <a:buChar char="•"/>
            </a:pPr>
            <a:r>
              <a:rPr lang="es-MX" b="1">
                <a:ea typeface="+mn-lt"/>
                <a:cs typeface="+mn-lt"/>
              </a:rPr>
              <a:t>Búsqueda rápida:</a:t>
            </a:r>
            <a:r>
              <a:rPr lang="es-MX">
                <a:ea typeface="+mn-lt"/>
                <a:cs typeface="+mn-lt"/>
              </a:rPr>
              <a:t> Proporciona una complejidad promedio de O(1) para operaciones básicas como </a:t>
            </a:r>
            <a:r>
              <a:rPr lang="es-MX" err="1">
                <a:ea typeface="+mn-lt"/>
                <a:cs typeface="+mn-lt"/>
              </a:rPr>
              <a:t>Add</a:t>
            </a:r>
            <a:r>
              <a:rPr lang="es-MX">
                <a:ea typeface="+mn-lt"/>
                <a:cs typeface="+mn-lt"/>
              </a:rPr>
              <a:t>, </a:t>
            </a:r>
            <a:r>
              <a:rPr lang="es-MX" err="1">
                <a:ea typeface="+mn-lt"/>
                <a:cs typeface="+mn-lt"/>
              </a:rPr>
              <a:t>Remove</a:t>
            </a:r>
            <a:r>
              <a:rPr lang="es-MX">
                <a:ea typeface="+mn-lt"/>
                <a:cs typeface="+mn-lt"/>
              </a:rPr>
              <a:t>, </a:t>
            </a:r>
            <a:r>
              <a:rPr lang="es-MX" err="1">
                <a:ea typeface="+mn-lt"/>
                <a:cs typeface="+mn-lt"/>
              </a:rPr>
              <a:t>Contains</a:t>
            </a:r>
            <a:r>
              <a:rPr lang="es-MX">
                <a:ea typeface="+mn-lt"/>
                <a:cs typeface="+mn-lt"/>
              </a:rPr>
              <a:t>.</a:t>
            </a:r>
            <a:endParaRPr lang="es-MX"/>
          </a:p>
          <a:p>
            <a:pPr>
              <a:buFont typeface="Arial" pitchFamily="18" charset="2"/>
              <a:buChar char="•"/>
            </a:pPr>
            <a:r>
              <a:rPr lang="es-MX" b="1">
                <a:ea typeface="+mn-lt"/>
                <a:cs typeface="+mn-lt"/>
              </a:rPr>
              <a:t>Operaciones de conjunto:</a:t>
            </a:r>
            <a:r>
              <a:rPr lang="es-MX">
                <a:ea typeface="+mn-lt"/>
                <a:cs typeface="+mn-lt"/>
              </a:rPr>
              <a:t> Admite operaciones de conjunto como </a:t>
            </a:r>
            <a:r>
              <a:rPr lang="es-MX" err="1">
                <a:ea typeface="+mn-lt"/>
                <a:cs typeface="+mn-lt"/>
              </a:rPr>
              <a:t>UnionWith</a:t>
            </a:r>
            <a:r>
              <a:rPr lang="es-MX">
                <a:ea typeface="+mn-lt"/>
                <a:cs typeface="+mn-lt"/>
              </a:rPr>
              <a:t>, </a:t>
            </a:r>
            <a:r>
              <a:rPr lang="es-MX" err="1">
                <a:ea typeface="+mn-lt"/>
                <a:cs typeface="+mn-lt"/>
              </a:rPr>
              <a:t>IntersectWith</a:t>
            </a:r>
            <a:r>
              <a:rPr lang="es-MX">
                <a:ea typeface="+mn-lt"/>
                <a:cs typeface="+mn-lt"/>
              </a:rPr>
              <a:t>, </a:t>
            </a:r>
            <a:r>
              <a:rPr lang="es-MX" err="1">
                <a:ea typeface="+mn-lt"/>
                <a:cs typeface="+mn-lt"/>
              </a:rPr>
              <a:t>ExceptWith</a:t>
            </a:r>
            <a:r>
              <a:rPr lang="es-MX">
                <a:ea typeface="+mn-lt"/>
                <a:cs typeface="+mn-lt"/>
              </a:rPr>
              <a:t>, </a:t>
            </a:r>
            <a:r>
              <a:rPr lang="es-MX" err="1">
                <a:ea typeface="+mn-lt"/>
                <a:cs typeface="+mn-lt"/>
              </a:rPr>
              <a:t>SymmetricExceptWith</a:t>
            </a:r>
            <a:r>
              <a:rPr lang="es-MX">
                <a:ea typeface="+mn-lt"/>
                <a:cs typeface="+mn-lt"/>
              </a:rPr>
              <a:t>.</a:t>
            </a:r>
            <a:endParaRPr lang="es-MX"/>
          </a:p>
          <a:p>
            <a:pPr>
              <a:buFont typeface="Arial" pitchFamily="18" charset="2"/>
              <a:buChar char="•"/>
            </a:pPr>
            <a:r>
              <a:rPr lang="es-MX" b="1" err="1">
                <a:ea typeface="+mn-lt"/>
                <a:cs typeface="+mn-lt"/>
              </a:rPr>
              <a:t>Enumerable</a:t>
            </a:r>
            <a:r>
              <a:rPr lang="es-MX" b="1">
                <a:ea typeface="+mn-lt"/>
                <a:cs typeface="+mn-lt"/>
              </a:rPr>
              <a:t>:</a:t>
            </a:r>
            <a:r>
              <a:rPr lang="es-MX">
                <a:ea typeface="+mn-lt"/>
                <a:cs typeface="+mn-lt"/>
              </a:rPr>
              <a:t> Implementa </a:t>
            </a:r>
            <a:r>
              <a:rPr lang="es-MX" err="1">
                <a:ea typeface="+mn-lt"/>
                <a:cs typeface="+mn-lt"/>
              </a:rPr>
              <a:t>IEnumerable</a:t>
            </a:r>
            <a:r>
              <a:rPr lang="es-MX">
                <a:ea typeface="+mn-lt"/>
                <a:cs typeface="+mn-lt"/>
              </a:rPr>
              <a:t>, lo que permite la iteración a través de sus elementos.</a:t>
            </a:r>
            <a:endParaRPr lang="es-MX"/>
          </a:p>
          <a:p>
            <a:pPr>
              <a:buFont typeface="Arial" pitchFamily="18" charset="2"/>
              <a:buChar char="•"/>
            </a:pPr>
            <a:r>
              <a:rPr lang="es-MX" b="1">
                <a:ea typeface="+mn-lt"/>
                <a:cs typeface="+mn-lt"/>
              </a:rPr>
              <a:t>Sin indexación:</a:t>
            </a:r>
            <a:r>
              <a:rPr lang="es-MX">
                <a:ea typeface="+mn-lt"/>
                <a:cs typeface="+mn-lt"/>
              </a:rPr>
              <a:t> Los elementos no son accesibles a través de un índice; se debe iterar a través de ellos o usar </a:t>
            </a:r>
            <a:r>
              <a:rPr lang="es-MX" err="1">
                <a:ea typeface="+mn-lt"/>
                <a:cs typeface="+mn-lt"/>
              </a:rPr>
              <a:t>Contains</a:t>
            </a:r>
            <a:r>
              <a:rPr lang="es-MX">
                <a:ea typeface="+mn-lt"/>
                <a:cs typeface="+mn-lt"/>
              </a:rPr>
              <a:t> para verificar un elemento.</a:t>
            </a:r>
            <a:endParaRPr lang="es-MX"/>
          </a:p>
          <a:p>
            <a:pPr>
              <a:buFont typeface="Arial" pitchFamily="18" charset="2"/>
              <a:buChar char="•"/>
            </a:pPr>
            <a:r>
              <a:rPr lang="es-MX" b="1">
                <a:ea typeface="+mn-lt"/>
                <a:cs typeface="+mn-lt"/>
              </a:rPr>
              <a:t>Sin pares clave-valor:</a:t>
            </a:r>
            <a:r>
              <a:rPr lang="es-MX">
                <a:ea typeface="+mn-lt"/>
                <a:cs typeface="+mn-lt"/>
              </a:rPr>
              <a:t> Almacena elementos individuales, no pares clave-valor.</a:t>
            </a:r>
            <a:endParaRPr lang="es-MX"/>
          </a:p>
          <a:p>
            <a:pPr>
              <a:buFont typeface="Arial" pitchFamily="18" charset="2"/>
              <a:buChar char="•"/>
            </a:pPr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23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85E2F21-CCC2-D311-B449-16F2121A4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805" y="796572"/>
            <a:ext cx="10602391" cy="52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9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988F11F-AD3F-0B94-F150-56FC65117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694" y="771434"/>
            <a:ext cx="9168613" cy="52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228843-0063-FEE1-2E13-7C12BCDF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64" y="-526844"/>
            <a:ext cx="3073914" cy="512063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b="1" spc="-100">
                <a:solidFill>
                  <a:srgbClr val="3F3F3F"/>
                </a:solidFill>
                <a:latin typeface="Calibri"/>
                <a:cs typeface="Calibri"/>
              </a:rPr>
              <a:t>Definición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DDA88-D396-4BDD-25B1-8697B251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181" y="-417987"/>
            <a:ext cx="5910677" cy="5120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Los HashSet y </a:t>
            </a:r>
            <a:r>
              <a:rPr lang="en-US" err="1"/>
              <a:t>Diccionarios</a:t>
            </a:r>
            <a:r>
              <a:rPr lang="en-US"/>
              <a:t> son considerados </a:t>
            </a:r>
            <a:r>
              <a:rPr lang="en-US" err="1"/>
              <a:t>estructuras</a:t>
            </a:r>
            <a:r>
              <a:rPr lang="en-US"/>
              <a:t> de </a:t>
            </a:r>
            <a:r>
              <a:rPr lang="en-US" err="1"/>
              <a:t>datos</a:t>
            </a:r>
            <a:r>
              <a:rPr lang="en-US"/>
              <a:t> y </a:t>
            </a:r>
            <a:r>
              <a:rPr lang="en-US" err="1"/>
              <a:t>funcionan</a:t>
            </a:r>
            <a:r>
              <a:rPr lang="en-US"/>
              <a:t>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colecciones</a:t>
            </a:r>
            <a:r>
              <a:rPr lang="en-US"/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9ADAE1-4360-19FB-8749-845F172B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2" y="3317368"/>
            <a:ext cx="4666342" cy="20551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DD68A6-893F-C6D5-CC75-21D88D6CB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686" y="3327550"/>
            <a:ext cx="5041295" cy="19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441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21FCC-A4BE-8767-4A57-45514AB2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s-MX" b="1">
                <a:solidFill>
                  <a:srgbClr val="3F3F3F"/>
                </a:solidFill>
                <a:latin typeface="Calibri"/>
                <a:cs typeface="Calibri"/>
              </a:rPr>
              <a:t>Colecciones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43C6C-2CC0-E841-07A8-3A34DD1E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>
                <a:ea typeface="+mn-lt"/>
                <a:cs typeface="+mn-lt"/>
              </a:rPr>
              <a:t>Una colección es un conjunto de elementos que se agrupan y se pueden manipular de manera conjunta. Las colecciones proporcionan una forma más flexible y eficiente de trabajar con conjuntos de datos en comparación con arreglos fijos</a:t>
            </a:r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2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75A370-7DDA-A4B2-212B-D865E22E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MX" b="1">
                <a:latin typeface="Corbel"/>
                <a:cs typeface="Calibri"/>
              </a:rPr>
              <a:t>Características Comunes</a:t>
            </a:r>
            <a:endParaRPr lang="es-MX">
              <a:latin typeface="Corbel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465B2-7848-482F-5CFC-E5A78AFC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b="1">
                <a:solidFill>
                  <a:schemeClr val="tx1"/>
                </a:solidFill>
                <a:latin typeface="Corbel"/>
                <a:ea typeface="+mn-lt"/>
                <a:cs typeface="+mn-lt"/>
              </a:rPr>
              <a:t>Tipos genéricos:</a:t>
            </a:r>
            <a:r>
              <a:rPr lang="es-MX" sz="180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Tanto </a:t>
            </a:r>
            <a:r>
              <a:rPr lang="es-MX" sz="1800" err="1">
                <a:solidFill>
                  <a:schemeClr val="tx1"/>
                </a:solidFill>
                <a:latin typeface="Corbel"/>
                <a:ea typeface="+mn-lt"/>
                <a:cs typeface="+mn-lt"/>
              </a:rPr>
              <a:t>HashSet</a:t>
            </a:r>
            <a:r>
              <a:rPr lang="es-MX" sz="1800">
                <a:solidFill>
                  <a:schemeClr val="tx1"/>
                </a:solidFill>
                <a:latin typeface="Corbel"/>
                <a:ea typeface="+mn-lt"/>
                <a:cs typeface="+mn-lt"/>
              </a:rPr>
              <a:t> como </a:t>
            </a:r>
            <a:r>
              <a:rPr lang="es-MX" sz="1800" err="1">
                <a:solidFill>
                  <a:schemeClr val="tx1"/>
                </a:solidFill>
                <a:latin typeface="Corbel"/>
                <a:ea typeface="+mn-lt"/>
                <a:cs typeface="+mn-lt"/>
              </a:rPr>
              <a:t>Dictionary</a:t>
            </a:r>
            <a:r>
              <a:rPr lang="es-MX" sz="1800">
                <a:solidFill>
                  <a:schemeClr val="tx1"/>
                </a:solidFill>
                <a:latin typeface="Corbel"/>
                <a:ea typeface="+mn-lt"/>
                <a:cs typeface="+mn-lt"/>
              </a:rPr>
              <a:t>&lt;</a:t>
            </a:r>
            <a:r>
              <a:rPr lang="es-MX" sz="1800" err="1">
                <a:solidFill>
                  <a:schemeClr val="tx1"/>
                </a:solidFill>
                <a:latin typeface="Corbel"/>
                <a:ea typeface="+mn-lt"/>
                <a:cs typeface="+mn-lt"/>
              </a:rPr>
              <a:t>TKey</a:t>
            </a:r>
            <a:r>
              <a:rPr lang="es-MX" sz="1800">
                <a:solidFill>
                  <a:schemeClr val="tx1"/>
                </a:solidFill>
                <a:latin typeface="Corbel"/>
                <a:ea typeface="+mn-lt"/>
                <a:cs typeface="+mn-lt"/>
              </a:rPr>
              <a:t>, </a:t>
            </a:r>
            <a:r>
              <a:rPr lang="es-MX" sz="1800" err="1">
                <a:solidFill>
                  <a:schemeClr val="tx1"/>
                </a:solidFill>
                <a:latin typeface="Corbel"/>
                <a:ea typeface="+mn-lt"/>
                <a:cs typeface="+mn-lt"/>
              </a:rPr>
              <a:t>TValue</a:t>
            </a:r>
            <a:r>
              <a:rPr lang="es-MX" sz="1800">
                <a:solidFill>
                  <a:schemeClr val="tx1"/>
                </a:solidFill>
                <a:latin typeface="Corbel"/>
                <a:ea typeface="+mn-lt"/>
                <a:cs typeface="+mn-lt"/>
              </a:rPr>
              <a:t>&gt; son tipos genéricos, lo que les permite trabajar con cualquier tipo de datos.</a:t>
            </a:r>
            <a:endParaRPr lang="es-MX" sz="1800">
              <a:solidFill>
                <a:schemeClr val="tx1"/>
              </a:solidFill>
              <a:latin typeface="Corbel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>
              <a:solidFill>
                <a:schemeClr val="tx1"/>
              </a:solidFill>
              <a:latin typeface="Corbel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b="1">
                <a:solidFill>
                  <a:schemeClr val="tx1"/>
                </a:solidFill>
                <a:latin typeface="Corbel"/>
                <a:ea typeface="+mn-lt"/>
                <a:cs typeface="+mn-lt"/>
              </a:rPr>
              <a:t>Modificación de estructura:</a:t>
            </a:r>
            <a:r>
              <a:rPr lang="es-MX" sz="180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Ambos permiten la modificación de su contenido después de la creación, agregando, eliminando o modificando elementos.</a:t>
            </a:r>
            <a:endParaRPr lang="es-MX" sz="1800">
              <a:solidFill>
                <a:schemeClr val="tx1"/>
              </a:solidFill>
              <a:latin typeface="Corbel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>
              <a:solidFill>
                <a:schemeClr val="tx1"/>
              </a:solidFill>
              <a:latin typeface="Corbel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b="1">
                <a:solidFill>
                  <a:schemeClr val="tx1"/>
                </a:solidFill>
                <a:latin typeface="Corbel"/>
                <a:ea typeface="+mn-lt"/>
                <a:cs typeface="+mn-lt"/>
              </a:rPr>
              <a:t>Soporte para LINQ:</a:t>
            </a:r>
            <a:r>
              <a:rPr lang="es-MX" sz="180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Ambos admiten consultas LINQ en C#.</a:t>
            </a:r>
            <a:endParaRPr lang="es-MX" sz="1800">
              <a:solidFill>
                <a:schemeClr val="tx1"/>
              </a:solidFill>
              <a:latin typeface="Corbel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800">
              <a:solidFill>
                <a:schemeClr val="tx1"/>
              </a:solidFill>
              <a:latin typeface="Corbel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800" b="1">
                <a:solidFill>
                  <a:schemeClr val="tx1"/>
                </a:solidFill>
                <a:latin typeface="Corbel"/>
                <a:ea typeface="+mn-lt"/>
                <a:cs typeface="+mn-lt"/>
              </a:rPr>
              <a:t>Eficiencia:</a:t>
            </a:r>
            <a:r>
              <a:rPr lang="es-MX" sz="1800">
                <a:solidFill>
                  <a:schemeClr val="tx1"/>
                </a:solidFill>
                <a:latin typeface="Corbel"/>
                <a:ea typeface="+mn-lt"/>
                <a:cs typeface="+mn-lt"/>
              </a:rPr>
              <a:t> Proporcionan tiempos de búsqueda eficientes para acceder a los elementos.</a:t>
            </a:r>
            <a:endParaRPr lang="es-MX" sz="1800">
              <a:solidFill>
                <a:schemeClr val="tx1"/>
              </a:solidFill>
              <a:latin typeface="Corbe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1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F02006-CB22-2880-106D-474820EF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s-MX" b="1">
                <a:solidFill>
                  <a:srgbClr val="3F3F3F"/>
                </a:solidFill>
                <a:latin typeface="Calibri"/>
                <a:cs typeface="Calibri"/>
              </a:rPr>
              <a:t>Diccionarios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6AF0C-550C-0106-6FAD-46F3EF22B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MX">
                <a:ea typeface="+mn-lt"/>
                <a:cs typeface="+mn-lt"/>
              </a:rPr>
              <a:t>Un Diccionario, representado por la clase </a:t>
            </a:r>
            <a:r>
              <a:rPr lang="es-MX" b="1" err="1">
                <a:ea typeface="+mn-lt"/>
                <a:cs typeface="+mn-lt"/>
              </a:rPr>
              <a:t>Dictionary</a:t>
            </a:r>
            <a:r>
              <a:rPr lang="es-MX" b="1">
                <a:ea typeface="+mn-lt"/>
                <a:cs typeface="+mn-lt"/>
              </a:rPr>
              <a:t>&lt;</a:t>
            </a:r>
            <a:r>
              <a:rPr lang="es-MX" b="1" err="1">
                <a:ea typeface="+mn-lt"/>
                <a:cs typeface="+mn-lt"/>
              </a:rPr>
              <a:t>TKey</a:t>
            </a:r>
            <a:r>
              <a:rPr lang="es-MX" b="1">
                <a:ea typeface="+mn-lt"/>
                <a:cs typeface="+mn-lt"/>
              </a:rPr>
              <a:t>, </a:t>
            </a:r>
            <a:r>
              <a:rPr lang="es-MX" b="1" err="1">
                <a:ea typeface="+mn-lt"/>
                <a:cs typeface="+mn-lt"/>
              </a:rPr>
              <a:t>TValue</a:t>
            </a:r>
            <a:r>
              <a:rPr lang="es-MX" b="1">
                <a:ea typeface="+mn-lt"/>
                <a:cs typeface="+mn-lt"/>
              </a:rPr>
              <a:t>&gt;</a:t>
            </a:r>
            <a:r>
              <a:rPr lang="es-MX">
                <a:ea typeface="+mn-lt"/>
                <a:cs typeface="+mn-lt"/>
              </a:rPr>
              <a:t>, es una colección de pares clave-valor donde cada clave es única. </a:t>
            </a:r>
            <a:endParaRPr lang="es-MX">
              <a:ea typeface="+mn-lt"/>
              <a:cs typeface="Calibri" panose="020F0502020204030204"/>
            </a:endParaRPr>
          </a:p>
          <a:p>
            <a:pPr marL="0" indent="0">
              <a:buNone/>
            </a:pPr>
            <a:r>
              <a:rPr lang="es-MX">
                <a:ea typeface="+mn-lt"/>
                <a:cs typeface="+mn-lt"/>
              </a:rPr>
              <a:t>Permite almacenar datos en forma de pares clave-valor y recuperar rápidamente el valor asociado con una clave dada.</a:t>
            </a:r>
            <a:endParaRPr lang="es-MX">
              <a:cs typeface="Calibri" panose="020F0502020204030204"/>
            </a:endParaRPr>
          </a:p>
          <a:p>
            <a:endParaRPr lang="es-MX"/>
          </a:p>
          <a:p>
            <a:endParaRPr lang="es-MX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0165399-9B37-1E1C-BFB1-3F48EF6A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881" y="4121247"/>
            <a:ext cx="5656162" cy="6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1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1EE5-6E42-2E1F-EF39-CD37BCE5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cs typeface="Calibri Light"/>
              </a:rPr>
              <a:t>Características de los Diccionarios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77B8B6-87F3-87F0-62E1-A6931191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itchFamily="18" charset="2"/>
              <a:buChar char="•"/>
            </a:pPr>
            <a:r>
              <a:rPr lang="es-MX" b="1">
                <a:cs typeface="Calibri"/>
              </a:rPr>
              <a:t>Estructura</a:t>
            </a:r>
            <a:r>
              <a:rPr lang="es-MX" sz="2000" b="1">
                <a:cs typeface="Calibri"/>
              </a:rPr>
              <a:t>:</a:t>
            </a:r>
            <a:r>
              <a:rPr lang="es-MX" sz="2000">
                <a:cs typeface="Calibri"/>
              </a:rPr>
              <a:t> </a:t>
            </a:r>
            <a:r>
              <a:rPr lang="es-MX">
                <a:cs typeface="Calibri"/>
              </a:rPr>
              <a:t>Es</a:t>
            </a:r>
            <a:r>
              <a:rPr lang="es-MX" sz="2000">
                <a:cs typeface="Calibri"/>
              </a:rPr>
              <a:t> una colección de pares clave-valor.</a:t>
            </a:r>
            <a:endParaRPr lang="en-US"/>
          </a:p>
          <a:p>
            <a:pPr>
              <a:buFont typeface="Arial" pitchFamily="18" charset="2"/>
              <a:buChar char="•"/>
            </a:pPr>
            <a:r>
              <a:rPr lang="es-MX" sz="2000" b="1">
                <a:cs typeface="Calibri"/>
              </a:rPr>
              <a:t>Unicidad de clave:</a:t>
            </a:r>
            <a:r>
              <a:rPr lang="es-MX" sz="2000">
                <a:cs typeface="Calibri"/>
              </a:rPr>
              <a:t> Cada clave debe ser única</a:t>
            </a:r>
            <a:r>
              <a:rPr lang="es-MX">
                <a:cs typeface="Calibri"/>
              </a:rPr>
              <a:t>, aunque los valores pueden repetirse.</a:t>
            </a:r>
            <a:endParaRPr lang="es-MX" sz="2000">
              <a:cs typeface="Calibri"/>
            </a:endParaRPr>
          </a:p>
          <a:p>
            <a:pPr>
              <a:buFont typeface="Arial" pitchFamily="18" charset="2"/>
              <a:buChar char="•"/>
            </a:pPr>
            <a:r>
              <a:rPr lang="es-MX" sz="2000" b="1">
                <a:cs typeface="Calibri"/>
              </a:rPr>
              <a:t>Búsqueda rápida:</a:t>
            </a:r>
            <a:r>
              <a:rPr lang="es-MX" sz="2000">
                <a:cs typeface="Calibri"/>
              </a:rPr>
              <a:t> Proporciona una complejidad de búsqueda de O(1) o O(log n) según la implementación subyacente.</a:t>
            </a:r>
          </a:p>
          <a:p>
            <a:pPr>
              <a:buFont typeface="Arial" pitchFamily="18" charset="2"/>
              <a:buChar char="•"/>
            </a:pPr>
            <a:r>
              <a:rPr lang="es-MX" sz="2000" b="1">
                <a:cs typeface="Calibri"/>
              </a:rPr>
              <a:t>Acceso basado en clave:</a:t>
            </a:r>
            <a:r>
              <a:rPr lang="es-MX" sz="2000">
                <a:cs typeface="Calibri"/>
              </a:rPr>
              <a:t> Los elementos se acceden mediante sus claves utilizando el indexador [] o mediante los métodos </a:t>
            </a:r>
            <a:r>
              <a:rPr lang="es-MX" sz="2000" err="1">
                <a:cs typeface="Calibri"/>
              </a:rPr>
              <a:t>TryGetValue</a:t>
            </a:r>
            <a:r>
              <a:rPr lang="es-MX" sz="2000">
                <a:cs typeface="Calibri"/>
              </a:rPr>
              <a:t>, </a:t>
            </a:r>
            <a:r>
              <a:rPr lang="es-MX" sz="2000" err="1">
                <a:cs typeface="Calibri"/>
              </a:rPr>
              <a:t>ContainsKey</a:t>
            </a:r>
            <a:r>
              <a:rPr lang="es-MX" sz="2000">
                <a:cs typeface="Calibri"/>
              </a:rPr>
              <a:t>.</a:t>
            </a:r>
          </a:p>
          <a:p>
            <a:pPr>
              <a:buFont typeface="Arial" pitchFamily="18" charset="2"/>
              <a:buChar char="•"/>
            </a:pPr>
            <a:r>
              <a:rPr lang="es-MX" sz="2000" b="1" err="1">
                <a:cs typeface="Calibri"/>
              </a:rPr>
              <a:t>Enumerable</a:t>
            </a:r>
            <a:r>
              <a:rPr lang="es-MX" sz="2000">
                <a:cs typeface="Calibri"/>
              </a:rPr>
              <a:t>: Implementa </a:t>
            </a:r>
            <a:r>
              <a:rPr lang="es-MX" sz="2000" err="1">
                <a:cs typeface="Calibri"/>
              </a:rPr>
              <a:t>IEnumerable</a:t>
            </a:r>
            <a:r>
              <a:rPr lang="es-MX" sz="2000">
                <a:cs typeface="Calibri"/>
              </a:rPr>
              <a:t>&lt;</a:t>
            </a:r>
            <a:r>
              <a:rPr lang="es-MX" sz="2000" err="1">
                <a:cs typeface="Calibri"/>
              </a:rPr>
              <a:t>KeyValuePair</a:t>
            </a:r>
            <a:r>
              <a:rPr lang="es-MX" sz="2000">
                <a:cs typeface="Calibri"/>
              </a:rPr>
              <a:t>&lt;</a:t>
            </a:r>
            <a:r>
              <a:rPr lang="es-MX" sz="2000" err="1">
                <a:cs typeface="Calibri"/>
              </a:rPr>
              <a:t>TKey</a:t>
            </a:r>
            <a:r>
              <a:rPr lang="es-MX" sz="2000">
                <a:cs typeface="Calibri"/>
              </a:rPr>
              <a:t>, </a:t>
            </a:r>
            <a:r>
              <a:rPr lang="es-MX" sz="2000" err="1">
                <a:cs typeface="Calibri"/>
              </a:rPr>
              <a:t>TValue</a:t>
            </a:r>
            <a:r>
              <a:rPr lang="es-MX" sz="2000">
                <a:cs typeface="Calibri"/>
              </a:rPr>
              <a:t>&gt;&gt;, lo que permite la enumeración de pares clave-valor.</a:t>
            </a:r>
          </a:p>
          <a:p>
            <a:pPr>
              <a:buFont typeface="Arial" pitchFamily="18" charset="2"/>
              <a:buChar char="•"/>
            </a:pPr>
            <a:r>
              <a:rPr lang="es-MX" sz="2000" b="1">
                <a:cs typeface="Calibri"/>
              </a:rPr>
              <a:t>Modificación de valores:</a:t>
            </a:r>
            <a:r>
              <a:rPr lang="es-MX" sz="2000">
                <a:cs typeface="Calibri"/>
              </a:rPr>
              <a:t> Los valores pueden modificarse accediendo directamente a ellos a través de sus claves.</a:t>
            </a:r>
          </a:p>
        </p:txBody>
      </p:sp>
    </p:spTree>
    <p:extLst>
      <p:ext uri="{BB962C8B-B14F-4D97-AF65-F5344CB8AC3E}">
        <p14:creationId xmlns:p14="http://schemas.microsoft.com/office/powerpoint/2010/main" val="155082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1BB51-C17C-B974-E3C3-F4479555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err="1">
                <a:solidFill>
                  <a:schemeClr val="tx2"/>
                </a:solidFill>
              </a:rPr>
              <a:t>Ejemplos</a:t>
            </a:r>
            <a:r>
              <a:rPr lang="en-US" sz="5900" spc="-100">
                <a:solidFill>
                  <a:schemeClr val="tx2"/>
                </a:solidFill>
              </a:rPr>
              <a:t> de </a:t>
            </a:r>
            <a:r>
              <a:rPr lang="en-US" sz="5900" spc="-100" err="1">
                <a:solidFill>
                  <a:schemeClr val="tx2"/>
                </a:solidFill>
              </a:rPr>
              <a:t>uso</a:t>
            </a:r>
          </a:p>
        </p:txBody>
      </p:sp>
    </p:spTree>
    <p:extLst>
      <p:ext uri="{BB962C8B-B14F-4D97-AF65-F5344CB8AC3E}">
        <p14:creationId xmlns:p14="http://schemas.microsoft.com/office/powerpoint/2010/main" val="311272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6699C-9631-8E79-7A54-CDE6145F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 err="1"/>
              <a:t>Inicializacion</a:t>
            </a:r>
            <a:r>
              <a:rPr lang="en-US" sz="4600" spc="-100"/>
              <a:t> y </a:t>
            </a:r>
            <a:r>
              <a:rPr lang="en-US" sz="4600" spc="-100" err="1"/>
              <a:t>Adición</a:t>
            </a:r>
            <a:r>
              <a:rPr lang="en-US" sz="4600" spc="-100"/>
              <a:t> de pares key-value</a:t>
            </a: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71688B33-7F52-D295-5AFA-D8E94A38F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277" b="1"/>
          <a:stretch/>
        </p:blipFill>
        <p:spPr>
          <a:xfrm>
            <a:off x="1989998" y="944707"/>
            <a:ext cx="9717370" cy="3254831"/>
          </a:xfrm>
          <a:prstGeom prst="rect">
            <a:avLst/>
          </a:prstGeom>
        </p:spPr>
      </p:pic>
      <p:pic>
        <p:nvPicPr>
          <p:cNvPr id="5" name="Imagen 4" descr="Texto, Chat o mensaje de texto&#10;&#10;Descripción generada automáticamente">
            <a:extLst>
              <a:ext uri="{FF2B5EF4-FFF2-40B4-BE49-F238E27FC236}">
                <a16:creationId xmlns:a16="http://schemas.microsoft.com/office/drawing/2014/main" id="{7294A7E3-987B-1717-6B84-DE618EE5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" y="946031"/>
            <a:ext cx="1857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7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6699C-9631-8E79-7A54-CDE6145F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 err="1"/>
              <a:t>Accediendo</a:t>
            </a:r>
            <a:r>
              <a:rPr lang="en-US" sz="4600" spc="-100"/>
              <a:t> y </a:t>
            </a:r>
            <a:r>
              <a:rPr lang="en-US" sz="4600" spc="-100" err="1"/>
              <a:t>modificando</a:t>
            </a:r>
            <a:r>
              <a:rPr lang="en-US" sz="4600" spc="-100"/>
              <a:t> </a:t>
            </a:r>
            <a:r>
              <a:rPr lang="en-US" sz="4600" spc="-100" err="1"/>
              <a:t>valores</a:t>
            </a:r>
            <a:endParaRPr lang="es-ES" err="1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0FD3F3C6-FE04-5927-6E7E-005B01027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2515528"/>
            <a:ext cx="10637520" cy="1462658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07214EA9-355D-E145-0909-EE4003041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694" y="640587"/>
            <a:ext cx="1858460" cy="14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6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9AC75491A67F4CBE72BB63B21015B8" ma:contentTypeVersion="9" ma:contentTypeDescription="Crear nuevo documento." ma:contentTypeScope="" ma:versionID="ced037024cc5a36798650befe1ee2ec1">
  <xsd:schema xmlns:xsd="http://www.w3.org/2001/XMLSchema" xmlns:xs="http://www.w3.org/2001/XMLSchema" xmlns:p="http://schemas.microsoft.com/office/2006/metadata/properties" xmlns:ns2="06785375-246d-42e6-ad4b-f756c9b5eecd" xmlns:ns3="dcd132f1-0f37-431e-ac4e-af86df56b6d6" targetNamespace="http://schemas.microsoft.com/office/2006/metadata/properties" ma:root="true" ma:fieldsID="0c48131973f312713a39b267336a3d98" ns2:_="" ns3:_="">
    <xsd:import namespace="06785375-246d-42e6-ad4b-f756c9b5eecd"/>
    <xsd:import namespace="dcd132f1-0f37-431e-ac4e-af86df56b6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85375-246d-42e6-ad4b-f756c9b5e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132f1-0f37-431e-ac4e-af86df56b6d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431396-A812-49A0-A6EB-C4F1CF7B47B0}"/>
</file>

<file path=customXml/itemProps2.xml><?xml version="1.0" encoding="utf-8"?>
<ds:datastoreItem xmlns:ds="http://schemas.openxmlformats.org/officeDocument/2006/customXml" ds:itemID="{2A198A05-5952-4DD2-A8A5-3B6173A24156}"/>
</file>

<file path=customXml/itemProps3.xml><?xml version="1.0" encoding="utf-8"?>
<ds:datastoreItem xmlns:ds="http://schemas.openxmlformats.org/officeDocument/2006/customXml" ds:itemID="{C28FEA25-B7A3-480E-9877-FA9D8BA39CE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Panorámica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Frame</vt:lpstr>
      <vt:lpstr>HASH SETS &amp; DICTIONARIES</vt:lpstr>
      <vt:lpstr>Definición</vt:lpstr>
      <vt:lpstr>Colecciones</vt:lpstr>
      <vt:lpstr>Características Comunes</vt:lpstr>
      <vt:lpstr>Diccionarios</vt:lpstr>
      <vt:lpstr>Características de los Diccionarios</vt:lpstr>
      <vt:lpstr>Ejemplos de uso</vt:lpstr>
      <vt:lpstr>Inicializacion y Adición de pares key-value</vt:lpstr>
      <vt:lpstr>Accediendo y modificando valores</vt:lpstr>
      <vt:lpstr>Accediendo y modificando valores</vt:lpstr>
      <vt:lpstr>Validando existencia de keys o values</vt:lpstr>
      <vt:lpstr>Removiendo par key-value</vt:lpstr>
      <vt:lpstr>Iterando el Dictionary</vt:lpstr>
      <vt:lpstr>Obtener total de key-values</vt:lpstr>
      <vt:lpstr>Limpiar el diccionario</vt:lpstr>
      <vt:lpstr>HashSet</vt:lpstr>
      <vt:lpstr>Características de los HashSet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2013-07-15T20:26:40Z</dcterms:created>
  <dcterms:modified xsi:type="dcterms:W3CDTF">2023-12-13T21:33:31Z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0x010100EF9AC75491A67F4CBE72BB63B21015B8</vt:lpwstr>
  </property>
</Properties>
</file>