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77"/>
  </p:notesMasterIdLst>
  <p:handoutMasterIdLst>
    <p:handoutMasterId r:id="rId78"/>
  </p:handoutMasterIdLst>
  <p:sldIdLst>
    <p:sldId id="256" r:id="rId3"/>
    <p:sldId id="258" r:id="rId4"/>
    <p:sldId id="259" r:id="rId5"/>
    <p:sldId id="260" r:id="rId6"/>
    <p:sldId id="261" r:id="rId7"/>
    <p:sldId id="262" r:id="rId8"/>
    <p:sldId id="330" r:id="rId9"/>
    <p:sldId id="336" r:id="rId10"/>
    <p:sldId id="263" r:id="rId11"/>
    <p:sldId id="368" r:id="rId12"/>
    <p:sldId id="331" r:id="rId13"/>
    <p:sldId id="369" r:id="rId14"/>
    <p:sldId id="264" r:id="rId15"/>
    <p:sldId id="332" r:id="rId16"/>
    <p:sldId id="338" r:id="rId17"/>
    <p:sldId id="359" r:id="rId18"/>
    <p:sldId id="360" r:id="rId19"/>
    <p:sldId id="265" r:id="rId20"/>
    <p:sldId id="266" r:id="rId21"/>
    <p:sldId id="334" r:id="rId22"/>
    <p:sldId id="339" r:id="rId23"/>
    <p:sldId id="333" r:id="rId24"/>
    <p:sldId id="335" r:id="rId25"/>
    <p:sldId id="322" r:id="rId26"/>
    <p:sldId id="268" r:id="rId27"/>
    <p:sldId id="269" r:id="rId28"/>
    <p:sldId id="340" r:id="rId29"/>
    <p:sldId id="343" r:id="rId30"/>
    <p:sldId id="270" r:id="rId31"/>
    <p:sldId id="344" r:id="rId32"/>
    <p:sldId id="345" r:id="rId33"/>
    <p:sldId id="271" r:id="rId34"/>
    <p:sldId id="272" r:id="rId35"/>
    <p:sldId id="323" r:id="rId36"/>
    <p:sldId id="274" r:id="rId37"/>
    <p:sldId id="275" r:id="rId38"/>
    <p:sldId id="276" r:id="rId39"/>
    <p:sldId id="277" r:id="rId40"/>
    <p:sldId id="278" r:id="rId41"/>
    <p:sldId id="279" r:id="rId42"/>
    <p:sldId id="324" r:id="rId43"/>
    <p:sldId id="281" r:id="rId44"/>
    <p:sldId id="282" r:id="rId45"/>
    <p:sldId id="361" r:id="rId46"/>
    <p:sldId id="362" r:id="rId47"/>
    <p:sldId id="283" r:id="rId48"/>
    <p:sldId id="284" r:id="rId49"/>
    <p:sldId id="346" r:id="rId50"/>
    <p:sldId id="286" r:id="rId51"/>
    <p:sldId id="287" r:id="rId52"/>
    <p:sldId id="288" r:id="rId53"/>
    <p:sldId id="289" r:id="rId54"/>
    <p:sldId id="290" r:id="rId55"/>
    <p:sldId id="291" r:id="rId56"/>
    <p:sldId id="292" r:id="rId57"/>
    <p:sldId id="293" r:id="rId58"/>
    <p:sldId id="325" r:id="rId59"/>
    <p:sldId id="295" r:id="rId60"/>
    <p:sldId id="296" r:id="rId61"/>
    <p:sldId id="363" r:id="rId62"/>
    <p:sldId id="297" r:id="rId63"/>
    <p:sldId id="298" r:id="rId64"/>
    <p:sldId id="299" r:id="rId65"/>
    <p:sldId id="326" r:id="rId66"/>
    <p:sldId id="301" r:id="rId67"/>
    <p:sldId id="302" r:id="rId68"/>
    <p:sldId id="303" r:id="rId69"/>
    <p:sldId id="347" r:id="rId70"/>
    <p:sldId id="349" r:id="rId71"/>
    <p:sldId id="304" r:id="rId72"/>
    <p:sldId id="350" r:id="rId73"/>
    <p:sldId id="364" r:id="rId74"/>
    <p:sldId id="365" r:id="rId75"/>
    <p:sldId id="321" r:id="rId7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30" d="100"/>
          <a:sy n="130" d="100"/>
        </p:scale>
        <p:origin x="144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AF6277F-91BB-7A4C-BEE6-B1873ACB5A82}" type="datetime1">
              <a:rPr lang="en-US" altLang="x-none"/>
              <a:pPr/>
              <a:t>1/26/2021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18989CA-06BF-7E48-9106-6949BB8E0D1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9180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D22F995-C42E-C540-87FE-EC3F838C59A2}" type="datetime1">
              <a:rPr lang="en-US" altLang="x-none"/>
              <a:pPr/>
              <a:t>1/26/2021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66A519E-3153-0E4B-9601-59E72B2618F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15280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8390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8819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715279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A8202-014D-F64C-97B0-87240D9DFD8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209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1F5C51-CA28-DA4D-9E5D-A436AF78292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3962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B4CAF-EE30-3846-BE48-95BF0DF57D3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47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14AFBF-94DA-1E48-AB66-3D06C626D19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653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EF5573-1760-054B-B1F3-EE977D9E715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95274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D08BA-8586-394E-8078-F08ACB280F5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9142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9C9445-B96A-B340-BD9B-D01E1684AD4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3430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377B90-B3E9-6F44-8C57-A5F8A9EEC33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41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30200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D33164-4E3C-2147-B94A-35A69531119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9488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589F5-782F-A44D-B462-149B24AE04E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62852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380997-AEF9-C947-97BF-FF3BAA2AA06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744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325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376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2451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4365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4975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8153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2689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x-none" altLang="x-non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B6DD6A0-A847-004F-86C1-2907383B258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04800"/>
            <a:ext cx="85344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2</a:t>
            </a:r>
            <a:br>
              <a:rPr lang="en-US" altLang="x-none"/>
            </a:br>
            <a:r>
              <a:rPr lang="en-US" altLang="x-none"/>
              <a:t>Data and Expressions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/>
              <a:t>Java Software Solutions</a:t>
            </a:r>
            <a:endParaRPr lang="en-US" altLang="x-none"/>
          </a:p>
          <a:p>
            <a:pPr eaLnBrk="1" hangingPunct="1"/>
            <a:r>
              <a:rPr lang="en-US" altLang="x-none"/>
              <a:t>Foundations of Program Design</a:t>
            </a:r>
          </a:p>
          <a:p>
            <a:pPr eaLnBrk="1" hangingPunct="1"/>
            <a:r>
              <a:rPr lang="en-US" altLang="x-none"/>
              <a:t>9</a:t>
            </a:r>
            <a:r>
              <a:rPr lang="en-US" altLang="x-none" baseline="30000"/>
              <a:t>th</a:t>
            </a:r>
            <a:r>
              <a:rPr lang="en-US" altLang="x-none"/>
              <a:t> Edition</a:t>
            </a:r>
          </a:p>
          <a:p>
            <a:pPr algn="r" eaLnBrk="1" hangingPunct="1"/>
            <a:endParaRPr lang="en-US" altLang="x-none"/>
          </a:p>
        </p:txBody>
      </p:sp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John Lewis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William Loftus</a:t>
            </a:r>
          </a:p>
        </p:txBody>
      </p:sp>
      <p:pic>
        <p:nvPicPr>
          <p:cNvPr id="2765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8" y="1905000"/>
            <a:ext cx="3046412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6866" name="TextBox 5"/>
          <p:cNvSpPr txBox="1">
            <a:spLocks noChangeArrowheads="1"/>
          </p:cNvSpPr>
          <p:nvPr/>
        </p:nvSpPr>
        <p:spPr bwMode="auto">
          <a:xfrm>
            <a:off x="609600" y="5715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Facts.java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string concatenation operator and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automatic conversion of an integer to a string.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Facts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various facts.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Strings can be concatenated into one long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System.out.println("We present the following facts for your 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 + "extracurricular edification:");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 string can contain numeric digits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System.out.println("Letters in the Hawaiian alphabet: 12");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7890" name="TextBox 5"/>
          <p:cNvSpPr txBox="1">
            <a:spLocks noChangeArrowheads="1"/>
          </p:cNvSpPr>
          <p:nvPr/>
        </p:nvSpPr>
        <p:spPr bwMode="auto">
          <a:xfrm>
            <a:off x="609600" y="1849438"/>
            <a:ext cx="7910513" cy="2646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 numeric value can be concatenated to a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System.out.println("Dialing code for Antarctica: " + 672);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System.out.println("Year in which Leonardo da Vinci invented 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 + "the parachute: " + 1515);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System.out.println("Speed of ketchup: " + 40 + " km per year");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8914" name="TextBox 5"/>
          <p:cNvSpPr txBox="1">
            <a:spLocks noChangeArrowheads="1"/>
          </p:cNvSpPr>
          <p:nvPr/>
        </p:nvSpPr>
        <p:spPr bwMode="auto">
          <a:xfrm>
            <a:off x="609600" y="1849438"/>
            <a:ext cx="7910513" cy="2646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 numeric value can be concatenated to a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("Dialing code for Antarctica: " + 672);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("Year in which Leonardo da Vinci invented 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                 + "the parachute: " + 1515);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("Speed of ketchup: " + 40 + " km per year");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704850" y="1489075"/>
            <a:ext cx="7708900" cy="20923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Output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We present the following facts for your extracurricular edification: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Letters in the Hawaiian alphabet: 12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Dialing code for Antarctica: 672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Year in which Leonardo da Vinci invented the parachute: 1515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Speed of ketchup: 40 km per year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String Concatenation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105400"/>
          </a:xfrm>
          <a:noFill/>
        </p:spPr>
        <p:txBody>
          <a:bodyPr lIns="92075" tIns="46038" rIns="92075" bIns="46038"/>
          <a:lstStyle/>
          <a:p>
            <a:pPr>
              <a:spcBef>
                <a:spcPct val="60000"/>
              </a:spcBef>
            </a:pPr>
            <a:r>
              <a:rPr lang="en-US" altLang="x-none" sz="2400"/>
              <a:t>The + operator is also used for arithmetic addition</a:t>
            </a:r>
          </a:p>
          <a:p>
            <a:pPr>
              <a:spcBef>
                <a:spcPct val="60000"/>
              </a:spcBef>
            </a:pPr>
            <a:r>
              <a:rPr lang="en-US" altLang="x-none" sz="2400"/>
              <a:t>The function that it performs depends on the type of the information on which it operates</a:t>
            </a:r>
          </a:p>
          <a:p>
            <a:pPr>
              <a:spcBef>
                <a:spcPct val="60000"/>
              </a:spcBef>
            </a:pPr>
            <a:r>
              <a:rPr lang="en-US" altLang="x-none" sz="2400"/>
              <a:t>If both operands are strings, or if one is a string and one is a number, it performs string concatenation</a:t>
            </a:r>
          </a:p>
          <a:p>
            <a:pPr>
              <a:spcBef>
                <a:spcPct val="60000"/>
              </a:spcBef>
            </a:pPr>
            <a:r>
              <a:rPr lang="en-US" altLang="x-none" sz="2400"/>
              <a:t>If both operands are numeric, it adds them</a:t>
            </a:r>
          </a:p>
          <a:p>
            <a:pPr>
              <a:spcBef>
                <a:spcPct val="60000"/>
              </a:spcBef>
            </a:pPr>
            <a:r>
              <a:rPr lang="en-US" altLang="x-none" sz="2400"/>
              <a:t>The + operator is evaluated left to right, but parentheses can be used to force the order</a:t>
            </a:r>
          </a:p>
          <a:p>
            <a:pPr>
              <a:spcBef>
                <a:spcPct val="60000"/>
              </a:spcBef>
            </a:pPr>
            <a:r>
              <a:rPr lang="en-US" altLang="x-none" sz="2400"/>
              <a:t>See </a:t>
            </a: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Addition.java 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0962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Addition.java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difference between the addition and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concatenation operators.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Concatenates and adds two numbers and prints the results.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System.out.println("24 and 45 concatenated: " + 24 + 45);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System.out.println("24 and 45 added: " + (24 + 45));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1986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Addition.java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difference between the addition and string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concatenation operators.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Concatenates and adds two numbers and prints the results.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  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System.out.println("24 and 45 concatenated: " + 24 + 45);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System.out.println("24 and 45 added: " + (24 + 45));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133600" y="609600"/>
            <a:ext cx="4678363" cy="1416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Output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24 and 45 concatenated: 2445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24 and 45 added: 69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3011" name="TextBox 5"/>
          <p:cNvSpPr txBox="1">
            <a:spLocks noChangeArrowheads="1"/>
          </p:cNvSpPr>
          <p:nvPr/>
        </p:nvSpPr>
        <p:spPr bwMode="auto">
          <a:xfrm>
            <a:off x="304800" y="12065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output is produced by the following?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914400" y="1981200"/>
            <a:ext cx="73882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System.out.println("X: " + 25);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System.out.println("Y: " + (15 + 50));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System.out.println("Z: " + 300 + 50);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40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4035" name="TextBox 5"/>
          <p:cNvSpPr txBox="1">
            <a:spLocks noChangeArrowheads="1"/>
          </p:cNvSpPr>
          <p:nvPr/>
        </p:nvSpPr>
        <p:spPr bwMode="auto">
          <a:xfrm>
            <a:off x="304800" y="12065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output is produced by the following?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44036" name="TextBox 6"/>
          <p:cNvSpPr txBox="1">
            <a:spLocks noChangeArrowheads="1"/>
          </p:cNvSpPr>
          <p:nvPr/>
        </p:nvSpPr>
        <p:spPr bwMode="auto">
          <a:xfrm>
            <a:off x="914400" y="1981200"/>
            <a:ext cx="73882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System.out.println("X: " + 25);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System.out.println("Y: " + (15 + 50));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System.out.println("Z: " + 300 + 50);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4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19488" y="3733800"/>
            <a:ext cx="1662112" cy="12001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X: 25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Y: 65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Z: 30050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Escape Sequences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4800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 sz="2400"/>
              <a:t>What if we wanted to print the quote character?</a:t>
            </a:r>
          </a:p>
          <a:p>
            <a:pPr>
              <a:lnSpc>
                <a:spcPct val="90000"/>
              </a:lnSpc>
            </a:pPr>
            <a:r>
              <a:rPr lang="en-US" altLang="x-none" sz="2400"/>
              <a:t>The following line would confuse the compiler because it would interpret the second quote as the end of the string</a:t>
            </a:r>
          </a:p>
          <a:p>
            <a:pPr>
              <a:lnSpc>
                <a:spcPct val="90000"/>
              </a:lnSpc>
            </a:pPr>
            <a:endParaRPr lang="en-US" altLang="x-none" sz="1400"/>
          </a:p>
          <a:p>
            <a:pPr algn="ctr">
              <a:lnSpc>
                <a:spcPct val="90000"/>
              </a:lnSpc>
              <a:buFont typeface="Times" charset="0"/>
              <a:buNone/>
            </a:pPr>
            <a:r>
              <a:rPr lang="en-US" altLang="x-none" sz="2000">
                <a:latin typeface="Courier New" charset="0"/>
              </a:rPr>
              <a:t>System.out.println("I said "Hello" to you.");</a:t>
            </a:r>
          </a:p>
          <a:p>
            <a:pPr>
              <a:lnSpc>
                <a:spcPct val="90000"/>
              </a:lnSpc>
            </a:pPr>
            <a:endParaRPr lang="en-US" altLang="x-none" sz="140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 sz="2400"/>
              <a:t>An </a:t>
            </a:r>
            <a:r>
              <a:rPr lang="en-US" altLang="x-none" sz="2400" i="1"/>
              <a:t>escape sequence</a:t>
            </a:r>
            <a:r>
              <a:rPr lang="en-US" altLang="x-none" sz="2400"/>
              <a:t> is a series of characters that represents a special character</a:t>
            </a:r>
          </a:p>
          <a:p>
            <a:pPr>
              <a:lnSpc>
                <a:spcPct val="90000"/>
              </a:lnSpc>
            </a:pPr>
            <a:r>
              <a:rPr lang="en-US" altLang="x-none" sz="2400"/>
              <a:t>An escape sequence begins with a backslash character (</a:t>
            </a:r>
            <a:r>
              <a:rPr lang="en-US" altLang="x-none" sz="2400">
                <a:latin typeface="Courier New" charset="0"/>
              </a:rPr>
              <a:t>\</a:t>
            </a:r>
            <a:r>
              <a:rPr lang="en-US" altLang="x-none" sz="2400"/>
              <a:t>)</a:t>
            </a:r>
          </a:p>
          <a:p>
            <a:pPr>
              <a:lnSpc>
                <a:spcPct val="90000"/>
              </a:lnSpc>
            </a:pPr>
            <a:endParaRPr lang="en-US" altLang="x-none" sz="1400"/>
          </a:p>
          <a:p>
            <a:pPr algn="ctr">
              <a:lnSpc>
                <a:spcPct val="90000"/>
              </a:lnSpc>
              <a:buFont typeface="Times" charset="0"/>
              <a:buNone/>
            </a:pPr>
            <a:r>
              <a:rPr lang="en-US" altLang="x-none" sz="2000">
                <a:latin typeface="Courier New" charset="0"/>
              </a:rPr>
              <a:t>System.out.println("I said \"Hello\" to you.");</a:t>
            </a:r>
          </a:p>
          <a:p>
            <a:pPr>
              <a:lnSpc>
                <a:spcPct val="90000"/>
              </a:lnSpc>
            </a:pPr>
            <a:endParaRPr lang="en-US" altLang="x-none" sz="1400"/>
          </a:p>
          <a:p>
            <a:pPr>
              <a:lnSpc>
                <a:spcPct val="90000"/>
              </a:lnSpc>
            </a:pPr>
            <a:endParaRPr lang="en-US" altLang="x-none" sz="2400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Escape Sequences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903288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Some Java escape sequences:</a:t>
            </a:r>
          </a:p>
        </p:txBody>
      </p:sp>
      <p:grpSp>
        <p:nvGrpSpPr>
          <p:cNvPr id="46083" name="Group 8"/>
          <p:cNvGrpSpPr>
            <a:grpSpLocks/>
          </p:cNvGrpSpPr>
          <p:nvPr/>
        </p:nvGrpSpPr>
        <p:grpSpPr bwMode="auto">
          <a:xfrm>
            <a:off x="2057400" y="1981200"/>
            <a:ext cx="4529138" cy="2743200"/>
            <a:chOff x="1423" y="1248"/>
            <a:chExt cx="2853" cy="1728"/>
          </a:xfrm>
        </p:grpSpPr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423" y="1248"/>
              <a:ext cx="1451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u="sng">
                  <a:solidFill>
                    <a:srgbClr val="008000"/>
                  </a:solidFill>
                  <a:latin typeface="Arial Unicode MS" charset="0"/>
                </a:rPr>
                <a:t>Escape Sequence</a:t>
              </a:r>
              <a:endParaRPr lang="en-US" altLang="x-none" sz="2000">
                <a:solidFill>
                  <a:srgbClr val="008000"/>
                </a:solidFill>
                <a:latin typeface="Arial Unicode MS" charset="0"/>
              </a:endParaRPr>
            </a:p>
            <a:p>
              <a:pPr algn="ctr" eaLnBrk="1" hangingPunct="1">
                <a:spcBef>
                  <a:spcPct val="7000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Courier New" charset="0"/>
                </a:rPr>
                <a:t>\b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Courier New" charset="0"/>
                </a:rPr>
                <a:t>\t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Courier New" charset="0"/>
                </a:rPr>
                <a:t>\n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Courier New" charset="0"/>
                </a:rPr>
                <a:t>\r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Courier New" charset="0"/>
                </a:rPr>
                <a:t>\"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Courier New" charset="0"/>
                </a:rPr>
                <a:t>\'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Courier New" charset="0"/>
                </a:rPr>
                <a:t>\\</a:t>
              </a:r>
              <a:endParaRPr lang="en-US" altLang="x-none" sz="2000">
                <a:solidFill>
                  <a:srgbClr val="008000"/>
                </a:solidFill>
                <a:latin typeface="Courier New" charset="0"/>
              </a:endParaRPr>
            </a:p>
          </p:txBody>
        </p:sp>
        <p:sp>
          <p:nvSpPr>
            <p:cNvPr id="46087" name="Text Box 7"/>
            <p:cNvSpPr txBox="1">
              <a:spLocks noChangeArrowheads="1"/>
            </p:cNvSpPr>
            <p:nvPr/>
          </p:nvSpPr>
          <p:spPr bwMode="auto">
            <a:xfrm>
              <a:off x="3018" y="1248"/>
              <a:ext cx="1258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u="sng">
                  <a:solidFill>
                    <a:srgbClr val="008000"/>
                  </a:solidFill>
                  <a:latin typeface="Arial Unicode MS" charset="0"/>
                </a:rPr>
                <a:t>Meaning</a:t>
              </a:r>
              <a:endParaRPr lang="en-US" altLang="x-none" sz="2000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7000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backspace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tab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newline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carriage return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double quote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single quote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backslash</a:t>
              </a:r>
            </a:p>
          </p:txBody>
        </p:sp>
      </p:grpSp>
      <p:sp>
        <p:nvSpPr>
          <p:cNvPr id="46084" name="Footer Placeholder 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4953000"/>
            <a:ext cx="8458200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  <a:ea typeface="+mn-ea"/>
                <a:cs typeface="+mn-cs"/>
              </a:rPr>
              <a:t>See </a:t>
            </a:r>
            <a:r>
              <a:rPr lang="en-US" sz="2800" kern="0" dirty="0" err="1">
                <a:latin typeface="Courier New"/>
                <a:ea typeface="+mn-ea"/>
                <a:cs typeface="Courier New"/>
              </a:rPr>
              <a:t>Roses.java</a:t>
            </a:r>
            <a:endParaRPr lang="en-US" sz="2800" kern="0" dirty="0"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Data and Expressions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explore some other fundamental programming concepts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Chapter 2 focuses on: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character strings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primitive data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the declaration and use of variables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expressions and operator precedence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data conversions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accepting input from the user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custDataLst>
      <p:tags r:id="rId1"/>
    </p:custDataLst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7106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Roses.java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escape sequences.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Roses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poem (of sorts) on multiple lines.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System.out.println("Roses are red,\n\tViolets are blue,\n"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"Sugar is sweet,\n\tBut I have \"commitment issues\",\n\t"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"So I'd rather just be friends\n\tAt this point in our 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"relationship.");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8130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Roses.java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escape sequences.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Roses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a poem (of sorts) on multiple lines.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("Roses are red,\n\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tViolets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are blue,\n"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"Sugar is sweet,\n\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tBut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I have \"commitment issues\",\n\t"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"So I'd rather just be friends\n\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tAt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this point in our 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"relationship.");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447800" y="457200"/>
            <a:ext cx="6526213" cy="26463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Output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Roses are red,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	Violets are blue,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Sugar is sweet,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	But I have "commitment issues",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	So I'd rather just be friends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	At this point in our relationship.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9155" name="TextBox 5"/>
          <p:cNvSpPr txBox="1">
            <a:spLocks noChangeArrowheads="1"/>
          </p:cNvSpPr>
          <p:nvPr/>
        </p:nvSpPr>
        <p:spPr bwMode="auto">
          <a:xfrm>
            <a:off x="304800" y="12065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Write a single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println</a:t>
            </a:r>
            <a:r>
              <a:rPr lang="en-US" altLang="x-none"/>
              <a:t> statement that produces the following 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1828800" y="2362200"/>
            <a:ext cx="5340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/>
              <a:t>"Thank you all for coming to my home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/>
              <a:t>tonight," he said mysteriously.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304800" y="12065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Write a single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println</a:t>
            </a:r>
            <a:r>
              <a:rPr lang="en-US" altLang="x-none"/>
              <a:t> statement that produces the following 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50180" name="TextBox 4"/>
          <p:cNvSpPr txBox="1">
            <a:spLocks noChangeArrowheads="1"/>
          </p:cNvSpPr>
          <p:nvPr/>
        </p:nvSpPr>
        <p:spPr bwMode="auto">
          <a:xfrm>
            <a:off x="1828800" y="2362200"/>
            <a:ext cx="5340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/>
              <a:t>"Thank you all for coming to my home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/>
              <a:t>tonight," he said mysteriously.</a:t>
            </a:r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304800" y="3810000"/>
            <a:ext cx="8496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System.out.println("\"Thank you all for 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   "coming to my home\ntonight,\" he said 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   "mysteriously.");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667000" y="1219200"/>
            <a:ext cx="400346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 dirty="0"/>
              <a:t>Character Strings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 dirty="0"/>
              <a:t>Variables and Assignment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 dirty="0"/>
              <a:t>Primitive Data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 dirty="0"/>
              <a:t>Expressions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 dirty="0"/>
              <a:t>Data Conversion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828800" y="18494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51204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Variables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863725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variable</a:t>
            </a:r>
            <a:r>
              <a:rPr lang="en-US" altLang="x-none"/>
              <a:t> is a name for a location in memory that holds a value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variable declaration </a:t>
            </a:r>
            <a:r>
              <a:rPr lang="en-US" altLang="x-none"/>
              <a:t>specifies the variable's name and the type of information that it will hold</a:t>
            </a:r>
            <a:endParaRPr lang="en-US" altLang="x-none">
              <a:latin typeface="Courier New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827338" y="4294188"/>
            <a:ext cx="387826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000" b="1">
                <a:latin typeface="Courier New" charset="0"/>
              </a:rPr>
              <a:t>int total;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int count, temp, result;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295400" y="5318125"/>
            <a:ext cx="6459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Multiple variables can be created in one declaration</a:t>
            </a:r>
            <a:endParaRPr lang="en-US" altLang="x-none" sz="2400">
              <a:solidFill>
                <a:srgbClr val="008000"/>
              </a:solidFill>
              <a:latin typeface="Arial Unicode M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31950" y="3381375"/>
            <a:ext cx="1460500" cy="836613"/>
            <a:chOff x="808" y="1777"/>
            <a:chExt cx="920" cy="527"/>
          </a:xfrm>
        </p:grpSpPr>
        <p:sp>
          <p:nvSpPr>
            <p:cNvPr id="52234" name="Text Box 8"/>
            <p:cNvSpPr txBox="1">
              <a:spLocks noChangeArrowheads="1"/>
            </p:cNvSpPr>
            <p:nvPr/>
          </p:nvSpPr>
          <p:spPr bwMode="auto">
            <a:xfrm>
              <a:off x="808" y="1777"/>
              <a:ext cx="8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data type</a:t>
              </a:r>
              <a:endParaRPr lang="en-US" altLang="x-none" sz="2400">
                <a:solidFill>
                  <a:srgbClr val="008000"/>
                </a:solidFill>
                <a:latin typeface="Arial Unicode MS" charset="0"/>
              </a:endParaRPr>
            </a:p>
          </p:txBody>
        </p:sp>
        <p:sp>
          <p:nvSpPr>
            <p:cNvPr id="52235" name="Line 9"/>
            <p:cNvSpPr>
              <a:spLocks noChangeShapeType="1"/>
            </p:cNvSpPr>
            <p:nvPr/>
          </p:nvSpPr>
          <p:spPr bwMode="auto">
            <a:xfrm>
              <a:off x="1584" y="2016"/>
              <a:ext cx="144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064000" y="3338513"/>
            <a:ext cx="1876425" cy="836612"/>
            <a:chOff x="2352" y="1777"/>
            <a:chExt cx="1182" cy="527"/>
          </a:xfrm>
        </p:grpSpPr>
        <p:sp>
          <p:nvSpPr>
            <p:cNvPr id="52232" name="Text Box 11"/>
            <p:cNvSpPr txBox="1">
              <a:spLocks noChangeArrowheads="1"/>
            </p:cNvSpPr>
            <p:nvPr/>
          </p:nvSpPr>
          <p:spPr bwMode="auto">
            <a:xfrm>
              <a:off x="2354" y="1777"/>
              <a:ext cx="11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variable name</a:t>
              </a:r>
              <a:endParaRPr lang="en-US" altLang="x-none" sz="2400">
                <a:solidFill>
                  <a:srgbClr val="008000"/>
                </a:solidFill>
                <a:latin typeface="Arial Unicode MS" charset="0"/>
              </a:endParaRPr>
            </a:p>
          </p:txBody>
        </p:sp>
        <p:sp>
          <p:nvSpPr>
            <p:cNvPr id="52233" name="Line 12"/>
            <p:cNvSpPr>
              <a:spLocks noChangeShapeType="1"/>
            </p:cNvSpPr>
            <p:nvPr/>
          </p:nvSpPr>
          <p:spPr bwMode="auto">
            <a:xfrm flipH="1">
              <a:off x="2352" y="2016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2231" name="Footer Placeholder 1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355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Variable Initialization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05800" cy="968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A variable can be given an initial value in the declaration</a:t>
            </a:r>
          </a:p>
        </p:txBody>
      </p:sp>
      <p:sp>
        <p:nvSpPr>
          <p:cNvPr id="53251" name="Text Box 6"/>
          <p:cNvSpPr txBox="1">
            <a:spLocks noChangeArrowheads="1"/>
          </p:cNvSpPr>
          <p:nvPr/>
        </p:nvSpPr>
        <p:spPr bwMode="auto">
          <a:xfrm>
            <a:off x="2286000" y="2422525"/>
            <a:ext cx="399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int sum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int base = 32, max = 149;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53252" name="Footer Placeholder 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3253" name="Rectangle 3"/>
          <p:cNvSpPr txBox="1">
            <a:spLocks noChangeArrowheads="1"/>
          </p:cNvSpPr>
          <p:nvPr/>
        </p:nvSpPr>
        <p:spPr bwMode="auto">
          <a:xfrm>
            <a:off x="228600" y="3505200"/>
            <a:ext cx="8305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x-none"/>
              <a:t>When a variable is referenced in a program, its current value is used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PianoKeys.java</a:t>
            </a:r>
          </a:p>
        </p:txBody>
      </p:sp>
    </p:spTree>
  </p:cSld>
  <p:clrMapOvr>
    <a:masterClrMapping/>
  </p:clrMapOvr>
  <p:transition spd="med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4274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PianoKeys.java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declaration, initialization, and use of 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integer variable.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PianoKeys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the number of keys on a piano.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keys = 88;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System.out.println("A piano has " + keys + " keys.");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5298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PianoKeys.java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declaration, initialization, and use of 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integer variable.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PianoKeys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the number of keys on a piano.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keys = 88;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System.out.println("A piano has " + keys + " keys.");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819400" y="533400"/>
            <a:ext cx="3448050" cy="1108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Output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A piano has 88 keys.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Assignment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1376363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An </a:t>
            </a:r>
            <a:r>
              <a:rPr lang="en-US" altLang="x-none" i="1"/>
              <a:t>assignment statement</a:t>
            </a:r>
            <a:r>
              <a:rPr lang="en-US" altLang="x-none"/>
              <a:t> changes the value of a variable</a:t>
            </a:r>
          </a:p>
          <a:p>
            <a:pPr>
              <a:lnSpc>
                <a:spcPct val="90000"/>
              </a:lnSpc>
            </a:pPr>
            <a:r>
              <a:rPr lang="en-US" altLang="x-none"/>
              <a:t>The assignment operator is the </a:t>
            </a:r>
            <a:r>
              <a:rPr lang="en-US" altLang="x-none">
                <a:latin typeface="Courier New" charset="0"/>
              </a:rPr>
              <a:t>=</a:t>
            </a:r>
            <a:r>
              <a:rPr lang="en-US" altLang="x-none"/>
              <a:t> sign</a:t>
            </a:r>
            <a:endParaRPr lang="en-US" altLang="x-none">
              <a:latin typeface="Courier New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429000" y="2895600"/>
            <a:ext cx="1860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total = 55;</a:t>
            </a:r>
            <a:endParaRPr lang="en-US" altLang="x-none" sz="2400">
              <a:latin typeface="Times New Roman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86200" y="3352800"/>
            <a:ext cx="990600" cy="304800"/>
            <a:chOff x="2304" y="1968"/>
            <a:chExt cx="624" cy="240"/>
          </a:xfrm>
        </p:grpSpPr>
        <p:sp>
          <p:nvSpPr>
            <p:cNvPr id="56327" name="Line 6"/>
            <p:cNvSpPr>
              <a:spLocks noChangeShapeType="1"/>
            </p:cNvSpPr>
            <p:nvPr/>
          </p:nvSpPr>
          <p:spPr bwMode="auto">
            <a:xfrm>
              <a:off x="2928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328" name="Line 7"/>
            <p:cNvSpPr>
              <a:spLocks noChangeShapeType="1"/>
            </p:cNvSpPr>
            <p:nvPr/>
          </p:nvSpPr>
          <p:spPr bwMode="auto">
            <a:xfrm flipH="1">
              <a:off x="2304" y="2208"/>
              <a:ext cx="624" cy="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329" name="Line 8"/>
            <p:cNvSpPr>
              <a:spLocks noChangeShapeType="1"/>
            </p:cNvSpPr>
            <p:nvPr/>
          </p:nvSpPr>
          <p:spPr bwMode="auto">
            <a:xfrm flipV="1">
              <a:off x="2304" y="1968"/>
              <a:ext cx="0" cy="24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325" name="Footer Placeholder 1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6326" name="Rectangle 3"/>
          <p:cNvSpPr txBox="1">
            <a:spLocks noChangeArrowheads="1"/>
          </p:cNvSpPr>
          <p:nvPr/>
        </p:nvSpPr>
        <p:spPr bwMode="auto">
          <a:xfrm>
            <a:off x="152400" y="3962400"/>
            <a:ext cx="8534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The value that was in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total</a:t>
            </a:r>
            <a:r>
              <a:rPr lang="en-US" altLang="x-none"/>
              <a:t> is overwritten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altLang="x-none"/>
              <a:t>You can only assign a value to a variable that is consistent with the variable's declared type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Geometry.java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667000" y="1219200"/>
            <a:ext cx="400346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 dirty="0"/>
              <a:t>Character Strings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 dirty="0"/>
              <a:t>Variables and Assignment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 dirty="0"/>
              <a:t>Primitive Data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 dirty="0"/>
              <a:t>Expressions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 dirty="0"/>
              <a:t>Data Conversion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828800" y="1295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2970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7346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Geometry.java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assignment statement to change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value stored in a variable.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Geometry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the number of sides of several geometric shapes.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sides = 7;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declaration with initialization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 heptagon has " + sides + " sides.");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sides = 10;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assignment statement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 decagon has " + sides + " sides.");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sides = 12;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 dodecagon has " + sides + " sides.");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8370" name="TextBox 5"/>
          <p:cNvSpPr txBox="1">
            <a:spLocks noChangeArrowheads="1"/>
          </p:cNvSpPr>
          <p:nvPr/>
        </p:nvSpPr>
        <p:spPr bwMode="auto">
          <a:xfrm>
            <a:off x="609600" y="811213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Geometry.java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assignment statement to change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value stored in a variable.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Geometry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the number of sides of several geometric shapes.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sides = 7;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declaration with initialization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("A heptagon has " + sides + " sides.");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sides = 10; 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assignment statement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("A decagon has " + sides + " sides.");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sides = 12;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("A dodecagon has " + sides + " sides.");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413000" y="457200"/>
            <a:ext cx="4216400" cy="1724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Output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A heptagon has 7 sides.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A decagon has 10 sides.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a dodecagon has 12 sides.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Constants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constant </a:t>
            </a:r>
            <a:r>
              <a:rPr lang="en-US" altLang="x-none"/>
              <a:t>is an identifier that is similar to a variable except that it holds the same value during its entire existence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the name implies, it is constant, not variable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compiler will issue an error if you try to change the value of a constant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Java, we use the </a:t>
            </a:r>
            <a:r>
              <a:rPr lang="en-US" altLang="x-none">
                <a:latin typeface="Courier New" charset="0"/>
              </a:rPr>
              <a:t>final</a:t>
            </a:r>
            <a:r>
              <a:rPr lang="en-US" altLang="x-none"/>
              <a:t> modifier to declare a constant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final int MIN_HEIGHT = 69;</a:t>
            </a:r>
            <a:endParaRPr lang="en-US" altLang="x-none"/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Constants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638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Constants are useful for three important reasons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First, they give meaning to otherwise unclear literal values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Example: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MAX_LOAD</a:t>
            </a:r>
            <a:r>
              <a:rPr lang="en-US" altLang="x-none"/>
              <a:t> means more than the literal 250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Second, they facilitate program maintenance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If a constant is used in multiple places, its value need only be set in one place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Third, they formally establish that a value should not change, avoiding inadvertent errors by other programmers</a:t>
            </a: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667000" y="1219200"/>
            <a:ext cx="400367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Character Strings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Variables and Assignment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Primitive Data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Expressions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Data Conversion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Interactive Programs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828800" y="241776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61444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Primitive Data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486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There are eight primitive data types in Java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Four of them represent integers: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>
                <a:latin typeface="Courier New" charset="0"/>
              </a:rPr>
              <a:t>byte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short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int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long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Two of them represent floating point numbers: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>
                <a:latin typeface="Courier New" charset="0"/>
              </a:rPr>
              <a:t>float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double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One of them represents characters: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>
                <a:latin typeface="Courier New" charset="0"/>
              </a:rPr>
              <a:t>char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And one of them represents boolean values: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>
                <a:latin typeface="Courier New" charset="0"/>
              </a:rPr>
              <a:t>boolean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/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Numeric Primitive Data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114800"/>
          </a:xfrm>
        </p:spPr>
        <p:txBody>
          <a:bodyPr/>
          <a:lstStyle/>
          <a:p>
            <a:r>
              <a:rPr lang="en-US" altLang="x-none"/>
              <a:t>The difference between the numeric primitive types is their size and the values they can store: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4425" y="2574925"/>
            <a:ext cx="7724775" cy="2835275"/>
            <a:chOff x="749" y="1767"/>
            <a:chExt cx="4866" cy="1786"/>
          </a:xfrm>
        </p:grpSpPr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749" y="1767"/>
              <a:ext cx="692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u="sng">
                  <a:solidFill>
                    <a:srgbClr val="008000"/>
                  </a:solidFill>
                  <a:latin typeface="Arial Unicode MS" charset="0"/>
                </a:rPr>
                <a:t>Type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x-none" sz="2000" b="1">
                <a:solidFill>
                  <a:schemeClr val="hlink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byte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short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int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long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x-none" sz="2000" b="1">
                <a:latin typeface="Courier New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float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double</a:t>
              </a:r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1499" y="1767"/>
              <a:ext cx="721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u="sng">
                  <a:solidFill>
                    <a:srgbClr val="008000"/>
                  </a:solidFill>
                  <a:latin typeface="Arial Unicode MS" charset="0"/>
                </a:rPr>
                <a:t>Storage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x-none" sz="2000" b="1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8 bits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16 bits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32 bits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64 bits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x-none" sz="2000" b="1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32 bits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64 bits</a:t>
              </a:r>
            </a:p>
          </p:txBody>
        </p:sp>
        <p:sp>
          <p:nvSpPr>
            <p:cNvPr id="63495" name="Rectangle 7"/>
            <p:cNvSpPr>
              <a:spLocks noChangeArrowheads="1"/>
            </p:cNvSpPr>
            <p:nvPr/>
          </p:nvSpPr>
          <p:spPr bwMode="auto">
            <a:xfrm>
              <a:off x="2359" y="1767"/>
              <a:ext cx="3256" cy="1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u="sng">
                  <a:solidFill>
                    <a:srgbClr val="008000"/>
                  </a:solidFill>
                  <a:latin typeface="Arial Unicode MS" charset="0"/>
                </a:rPr>
                <a:t>Min Value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x-none" sz="2000" b="1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-128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-32,768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-2,147,483,648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&lt; -9 x 10</a:t>
              </a:r>
              <a:r>
                <a:rPr lang="en-US" altLang="x-none" sz="2000" b="1" baseline="30000">
                  <a:solidFill>
                    <a:srgbClr val="008000"/>
                  </a:solidFill>
                  <a:latin typeface="Arial Unicode MS" charset="0"/>
                </a:rPr>
                <a:t>18</a:t>
              </a:r>
              <a:endParaRPr lang="en-US" altLang="x-none" sz="2000" b="1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x-none" sz="2000" b="1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+/- 3.4 x 10</a:t>
              </a:r>
              <a:r>
                <a:rPr lang="en-US" altLang="x-none" sz="2000" b="1" baseline="30000">
                  <a:solidFill>
                    <a:srgbClr val="008000"/>
                  </a:solidFill>
                  <a:latin typeface="Arial Unicode MS" charset="0"/>
                </a:rPr>
                <a:t>38</a:t>
              </a: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 with 7 significant digits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+/- 1.7 x 10</a:t>
              </a:r>
              <a:r>
                <a:rPr lang="en-US" altLang="x-none" sz="2000" b="1" baseline="30000">
                  <a:solidFill>
                    <a:srgbClr val="008000"/>
                  </a:solidFill>
                  <a:latin typeface="Arial Unicode MS" charset="0"/>
                </a:rPr>
                <a:t>308</a:t>
              </a: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 with 15 significant digits</a:t>
              </a:r>
              <a:endParaRPr lang="en-US" altLang="x-none" sz="2400" baseline="30000">
                <a:solidFill>
                  <a:srgbClr val="008000"/>
                </a:solidFill>
                <a:latin typeface="Arial Unicode MS" charset="0"/>
              </a:endParaRPr>
            </a:p>
          </p:txBody>
        </p:sp>
        <p:sp>
          <p:nvSpPr>
            <p:cNvPr id="63496" name="Rectangle 8"/>
            <p:cNvSpPr>
              <a:spLocks noChangeArrowheads="1"/>
            </p:cNvSpPr>
            <p:nvPr/>
          </p:nvSpPr>
          <p:spPr bwMode="auto">
            <a:xfrm>
              <a:off x="3764" y="1767"/>
              <a:ext cx="1328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 u="sng">
                  <a:solidFill>
                    <a:srgbClr val="008000"/>
                  </a:solidFill>
                  <a:latin typeface="Arial Unicode MS" charset="0"/>
                </a:rPr>
                <a:t>Max Value</a:t>
              </a:r>
              <a:endParaRPr lang="en-US" altLang="x-none" sz="2000" b="1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x-none" sz="2000" b="1">
                <a:solidFill>
                  <a:srgbClr val="008000"/>
                </a:solidFill>
                <a:latin typeface="Arial Unicode MS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127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32,767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2,147,483,647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&gt; 9 x 10</a:t>
              </a:r>
              <a:r>
                <a:rPr lang="en-US" altLang="x-none" sz="2000" b="1" baseline="30000">
                  <a:solidFill>
                    <a:srgbClr val="008000"/>
                  </a:solidFill>
                  <a:latin typeface="Arial Unicode MS" charset="0"/>
                </a:rPr>
                <a:t>18</a:t>
              </a:r>
              <a:endParaRPr lang="en-US" altLang="x-none" sz="2400" baseline="30000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sp>
        <p:nvSpPr>
          <p:cNvPr id="63492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Characters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181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</a:t>
            </a:r>
            <a:r>
              <a:rPr lang="en-US" altLang="x-none">
                <a:latin typeface="Courier New" charset="0"/>
              </a:rPr>
              <a:t>char</a:t>
            </a:r>
            <a:r>
              <a:rPr lang="en-US" altLang="x-none"/>
              <a:t> variable stores a single character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Character literals are delimited by single quotes: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'a'   'X'    '7'    '$'    ','    '\n'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Example declarations: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>
                <a:latin typeface="Courier New" charset="0"/>
              </a:rPr>
              <a:t>char topGrade = 'A';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>
                <a:latin typeface="Courier New" charset="0"/>
              </a:rPr>
              <a:t>char terminator = ';', separator = ' ';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Note the difference between a primitive character variable, which holds only one character, and a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object, which can hold multiple characters</a:t>
            </a: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Character Sets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altLang="x-none"/>
              <a:t>A </a:t>
            </a:r>
            <a:r>
              <a:rPr lang="en-US" altLang="x-none" i="1"/>
              <a:t>character set</a:t>
            </a:r>
            <a:r>
              <a:rPr lang="en-US" altLang="x-none"/>
              <a:t> is an ordered list of characters, with each character corresponding to a unique number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altLang="x-none"/>
              <a:t>A </a:t>
            </a:r>
            <a:r>
              <a:rPr lang="en-US" altLang="x-none">
                <a:latin typeface="Courier New" charset="0"/>
              </a:rPr>
              <a:t>char</a:t>
            </a:r>
            <a:r>
              <a:rPr lang="en-US" altLang="x-none"/>
              <a:t> variable in Java can store any character from the </a:t>
            </a:r>
            <a:r>
              <a:rPr lang="en-US" altLang="x-none" i="1"/>
              <a:t>Unicode character set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altLang="x-none"/>
              <a:t>The Unicode character set uses sixteen bits per character, allowing for 65,536 unique characters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altLang="x-none"/>
              <a:t>It is an international character set, containing symbols and characters from many world languages</a:t>
            </a:r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Characters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25146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 i="1"/>
              <a:t>ASCII character set</a:t>
            </a:r>
            <a:r>
              <a:rPr lang="en-US" altLang="x-none"/>
              <a:t> is older and smaller than Unicode, but is still quite popular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ASCII characters are a subset of the Unicode character set, including:</a:t>
            </a:r>
          </a:p>
        </p:txBody>
      </p:sp>
      <p:grpSp>
        <p:nvGrpSpPr>
          <p:cNvPr id="66563" name="Group 4"/>
          <p:cNvGrpSpPr>
            <a:grpSpLocks/>
          </p:cNvGrpSpPr>
          <p:nvPr/>
        </p:nvGrpSpPr>
        <p:grpSpPr bwMode="auto">
          <a:xfrm>
            <a:off x="1219200" y="3429000"/>
            <a:ext cx="6540500" cy="2282825"/>
            <a:chOff x="830" y="1999"/>
            <a:chExt cx="4120" cy="1438"/>
          </a:xfrm>
        </p:grpSpPr>
        <p:sp>
          <p:nvSpPr>
            <p:cNvPr id="66565" name="Rectangle 5"/>
            <p:cNvSpPr>
              <a:spLocks noChangeArrowheads="1"/>
            </p:cNvSpPr>
            <p:nvPr/>
          </p:nvSpPr>
          <p:spPr bwMode="auto">
            <a:xfrm>
              <a:off x="830" y="1999"/>
              <a:ext cx="1810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uppercase letters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lowercase letters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punctuation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digits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special symbols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control characters</a:t>
              </a:r>
            </a:p>
          </p:txBody>
        </p:sp>
        <p:sp>
          <p:nvSpPr>
            <p:cNvPr id="66566" name="Rectangle 6"/>
            <p:cNvSpPr>
              <a:spLocks noChangeArrowheads="1"/>
            </p:cNvSpPr>
            <p:nvPr/>
          </p:nvSpPr>
          <p:spPr bwMode="auto">
            <a:xfrm>
              <a:off x="2736" y="1999"/>
              <a:ext cx="2214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A, B, C,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a, b, c,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period, semi-colon,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0, 1, 2,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&amp;, |, \, …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solidFill>
                    <a:srgbClr val="008000"/>
                  </a:solidFill>
                  <a:latin typeface="Arial Unicode MS" charset="0"/>
                </a:rPr>
                <a:t>carriage return, tab, ...</a:t>
              </a:r>
            </a:p>
          </p:txBody>
        </p:sp>
      </p:grpSp>
      <p:sp>
        <p:nvSpPr>
          <p:cNvPr id="66564" name="Footer Placeholder 7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Character Strings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A </a:t>
            </a:r>
            <a:r>
              <a:rPr lang="en-US" altLang="x-none" i="1"/>
              <a:t>string literal</a:t>
            </a:r>
            <a:r>
              <a:rPr lang="en-US" altLang="x-none"/>
              <a:t> is represented by putting double quotes around the text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Examples: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  <a:buFontTx/>
              <a:buNone/>
            </a:pPr>
            <a:r>
              <a:rPr lang="en-US" altLang="x-none">
                <a:latin typeface="Courier New" charset="0"/>
              </a:rPr>
              <a:t>"This is a string literal."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x-none">
                <a:latin typeface="Courier New" charset="0"/>
              </a:rPr>
              <a:t>"123 Main Street"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buFontTx/>
              <a:buNone/>
            </a:pPr>
            <a:r>
              <a:rPr lang="en-US" altLang="x-none">
                <a:latin typeface="Courier New" charset="0"/>
              </a:rPr>
              <a:t>"X"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x-none"/>
              <a:t>Every character string is an object in Java, defined by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x-none"/>
              <a:t>Every string literal represents a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object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Boolean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495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85000"/>
              </a:spcBef>
            </a:pPr>
            <a:r>
              <a:rPr lang="en-US" altLang="x-none"/>
              <a:t>A</a:t>
            </a:r>
            <a:r>
              <a:rPr lang="en-US" altLang="x-none">
                <a:latin typeface="Courier New" charset="0"/>
              </a:rPr>
              <a:t> boolean </a:t>
            </a:r>
            <a:r>
              <a:rPr lang="en-US" altLang="x-none"/>
              <a:t>value represents a true or false condition</a:t>
            </a:r>
          </a:p>
          <a:p>
            <a:pPr>
              <a:lnSpc>
                <a:spcPct val="90000"/>
              </a:lnSpc>
              <a:spcBef>
                <a:spcPct val="85000"/>
              </a:spcBef>
            </a:pPr>
            <a:r>
              <a:rPr lang="en-US" altLang="x-none"/>
              <a:t>The reserved words</a:t>
            </a:r>
            <a:r>
              <a:rPr lang="en-US" altLang="x-none">
                <a:latin typeface="Courier New" charset="0"/>
              </a:rPr>
              <a:t> true </a:t>
            </a:r>
            <a:r>
              <a:rPr lang="en-US" altLang="x-none"/>
              <a:t>and</a:t>
            </a:r>
            <a:r>
              <a:rPr lang="en-US" altLang="x-none">
                <a:latin typeface="Courier New" charset="0"/>
              </a:rPr>
              <a:t> false </a:t>
            </a:r>
            <a:r>
              <a:rPr lang="en-US" altLang="x-none"/>
              <a:t>are the only valid values for a boolean type</a:t>
            </a:r>
          </a:p>
          <a:p>
            <a:pPr algn="ctr">
              <a:lnSpc>
                <a:spcPct val="90000"/>
              </a:lnSpc>
              <a:spcBef>
                <a:spcPct val="85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boolean done = false;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85000"/>
              </a:spcBef>
            </a:pPr>
            <a:r>
              <a:rPr lang="en-US" altLang="x-none"/>
              <a:t>A </a:t>
            </a:r>
            <a:r>
              <a:rPr lang="en-US" altLang="x-none">
                <a:latin typeface="Courier New" charset="0"/>
              </a:rPr>
              <a:t>boolean</a:t>
            </a:r>
            <a:r>
              <a:rPr lang="en-US" altLang="x-none"/>
              <a:t> variable can also be used to represent any two states, such as a light bulb being on or off</a:t>
            </a:r>
          </a:p>
        </p:txBody>
      </p:sp>
      <p:sp>
        <p:nvSpPr>
          <p:cNvPr id="6758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667000" y="1219200"/>
            <a:ext cx="400367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Character Strings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Variables and Assignment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Primitive Data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Expressions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Data Conversion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Interactive Programs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828800" y="2971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68612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Expressions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1828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x-none"/>
              <a:t>An </a:t>
            </a:r>
            <a:r>
              <a:rPr lang="en-US" altLang="x-none" i="1"/>
              <a:t>expression</a:t>
            </a:r>
            <a:r>
              <a:rPr lang="en-US" altLang="x-none"/>
              <a:t> is a combination of one or more operators and operands</a:t>
            </a:r>
          </a:p>
          <a:p>
            <a:pPr>
              <a:lnSpc>
                <a:spcPct val="90000"/>
              </a:lnSpc>
            </a:pPr>
            <a:r>
              <a:rPr lang="en-US" altLang="x-none" i="1"/>
              <a:t>Arithmetic expressions</a:t>
            </a:r>
            <a:r>
              <a:rPr lang="en-US" altLang="x-none"/>
              <a:t> compute numeric results and make use of the arithmetic operators:</a:t>
            </a:r>
          </a:p>
        </p:txBody>
      </p:sp>
      <p:grpSp>
        <p:nvGrpSpPr>
          <p:cNvPr id="69635" name="Group 7"/>
          <p:cNvGrpSpPr>
            <a:grpSpLocks/>
          </p:cNvGrpSpPr>
          <p:nvPr/>
        </p:nvGrpSpPr>
        <p:grpSpPr bwMode="auto">
          <a:xfrm>
            <a:off x="2819400" y="3124200"/>
            <a:ext cx="2690813" cy="1616075"/>
            <a:chOff x="2261" y="1910"/>
            <a:chExt cx="1695" cy="1018"/>
          </a:xfrm>
        </p:grpSpPr>
        <p:sp>
          <p:nvSpPr>
            <p:cNvPr id="69638" name="Text Box 4"/>
            <p:cNvSpPr txBox="1">
              <a:spLocks noChangeArrowheads="1"/>
            </p:cNvSpPr>
            <p:nvPr/>
          </p:nvSpPr>
          <p:spPr bwMode="auto">
            <a:xfrm>
              <a:off x="2261" y="1910"/>
              <a:ext cx="1268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Addition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Subtraction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Multiplication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Division	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Remainder</a:t>
              </a:r>
            </a:p>
          </p:txBody>
        </p:sp>
        <p:sp>
          <p:nvSpPr>
            <p:cNvPr id="69639" name="Text Box 6"/>
            <p:cNvSpPr txBox="1">
              <a:spLocks noChangeArrowheads="1"/>
            </p:cNvSpPr>
            <p:nvPr/>
          </p:nvSpPr>
          <p:spPr bwMode="auto">
            <a:xfrm>
              <a:off x="3695" y="1910"/>
              <a:ext cx="261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+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-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*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%</a:t>
              </a:r>
            </a:p>
          </p:txBody>
        </p:sp>
      </p:grpSp>
      <p:sp>
        <p:nvSpPr>
          <p:cNvPr id="69636" name="Footer Placeholder 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9637" name="Rectangle 3"/>
          <p:cNvSpPr txBox="1">
            <a:spLocks noChangeArrowheads="1"/>
          </p:cNvSpPr>
          <p:nvPr/>
        </p:nvSpPr>
        <p:spPr bwMode="auto">
          <a:xfrm>
            <a:off x="228600" y="4953000"/>
            <a:ext cx="861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x-none"/>
              <a:t>If either or both operands are floating point values, then the result is a floating point value</a:t>
            </a:r>
          </a:p>
        </p:txBody>
      </p:sp>
    </p:spTree>
  </p:cSld>
  <p:clrMapOvr>
    <a:masterClrMapping/>
  </p:clrMapOvr>
  <p:transition spd="med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Division and Remainder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1363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If both operands to the division operator (</a:t>
            </a:r>
            <a:r>
              <a:rPr lang="en-US" altLang="x-none">
                <a:latin typeface="Courier New" charset="0"/>
              </a:rPr>
              <a:t>/</a:t>
            </a:r>
            <a:r>
              <a:rPr lang="en-US" altLang="x-none"/>
              <a:t>) are integers, the result is an integer (the fractional part is discarded)</a:t>
            </a:r>
          </a:p>
        </p:txBody>
      </p:sp>
      <p:sp>
        <p:nvSpPr>
          <p:cNvPr id="70659" name="Text Box 5"/>
          <p:cNvSpPr txBox="1">
            <a:spLocks noChangeArrowheads="1"/>
          </p:cNvSpPr>
          <p:nvPr/>
        </p:nvSpPr>
        <p:spPr bwMode="auto">
          <a:xfrm>
            <a:off x="2590800" y="2667000"/>
            <a:ext cx="318293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</a:rPr>
              <a:t>14 / 3</a:t>
            </a:r>
            <a:r>
              <a:rPr lang="en-US" altLang="x-none" sz="2400" b="1">
                <a:latin typeface="Times New Roman" charset="0"/>
              </a:rPr>
              <a:t>     </a:t>
            </a: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equals     </a:t>
            </a:r>
            <a:r>
              <a:rPr lang="en-US" altLang="x-none" sz="2400" b="1">
                <a:latin typeface="Arial Unicode MS" charset="0"/>
              </a:rPr>
              <a:t>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8 / 12</a:t>
            </a:r>
            <a:r>
              <a:rPr lang="en-US" altLang="x-none" sz="2400" b="1">
                <a:latin typeface="Times New Roman" charset="0"/>
              </a:rPr>
              <a:t>     </a:t>
            </a: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equals     </a:t>
            </a:r>
            <a:r>
              <a:rPr lang="en-US" altLang="x-none" sz="2400" b="1">
                <a:solidFill>
                  <a:srgbClr val="000000"/>
                </a:solidFill>
                <a:latin typeface="Arial Unicode MS" charset="0"/>
              </a:rPr>
              <a:t>0</a:t>
            </a:r>
            <a:endParaRPr lang="en-US" altLang="x-none">
              <a:solidFill>
                <a:srgbClr val="000000"/>
              </a:solidFill>
              <a:latin typeface="Arial Unicode MS" charset="0"/>
            </a:endParaRPr>
          </a:p>
        </p:txBody>
      </p:sp>
      <p:sp>
        <p:nvSpPr>
          <p:cNvPr id="70660" name="Footer Placeholder 1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28600" y="3810000"/>
            <a:ext cx="8686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latin typeface="+mn-lt"/>
                <a:ea typeface="+mn-ea"/>
                <a:cs typeface="+mn-cs"/>
              </a:rPr>
              <a:t>The remainder operator (%) returns the remainder after dividing the first operand by the second</a:t>
            </a:r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2590800" y="4876800"/>
            <a:ext cx="318293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</a:rPr>
              <a:t>14 % 3</a:t>
            </a:r>
            <a:r>
              <a:rPr lang="en-US" altLang="x-none" sz="2400" b="1">
                <a:latin typeface="Times New Roman" charset="0"/>
              </a:rPr>
              <a:t>     </a:t>
            </a: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equals     </a:t>
            </a:r>
            <a:r>
              <a:rPr lang="en-US" altLang="x-none" sz="2400" b="1">
                <a:latin typeface="Arial Unicode MS" charset="0"/>
              </a:rPr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</a:rPr>
              <a:t>8 % 12</a:t>
            </a:r>
            <a:r>
              <a:rPr lang="en-US" altLang="x-none" sz="2400" b="1">
                <a:latin typeface="Times New Roman" charset="0"/>
              </a:rPr>
              <a:t>     </a:t>
            </a:r>
            <a:r>
              <a:rPr lang="en-US" altLang="x-none" sz="2400" b="1">
                <a:solidFill>
                  <a:srgbClr val="008000"/>
                </a:solidFill>
                <a:latin typeface="Arial Unicode MS" charset="0"/>
              </a:rPr>
              <a:t>equals     </a:t>
            </a:r>
            <a:r>
              <a:rPr lang="en-US" altLang="x-none" sz="2400" b="1">
                <a:solidFill>
                  <a:srgbClr val="000000"/>
                </a:solidFill>
                <a:latin typeface="Arial Unicode MS" charset="0"/>
              </a:rPr>
              <a:t>8</a:t>
            </a:r>
            <a:endParaRPr lang="en-US" altLang="x-none">
              <a:solidFill>
                <a:srgbClr val="000000"/>
              </a:solidFill>
              <a:latin typeface="Arial Unicode MS" charset="0"/>
            </a:endParaRPr>
          </a:p>
        </p:txBody>
      </p:sp>
    </p:spTree>
  </p:cSld>
  <p:clrMapOvr>
    <a:masterClrMapping/>
  </p:clrMapOvr>
  <p:transition spd="med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1683" name="TextBox 5"/>
          <p:cNvSpPr txBox="1">
            <a:spLocks noChangeArrowheads="1"/>
          </p:cNvSpPr>
          <p:nvPr/>
        </p:nvSpPr>
        <p:spPr bwMode="auto">
          <a:xfrm>
            <a:off x="304800" y="12065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are the results of the following expressions?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1908175" y="1987550"/>
            <a:ext cx="248761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12 / 2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12.0 / 2.0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10 / 4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10 / 4.0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4 / 10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4.0 / 10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12 % 3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10 % 3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3 % 10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2707" name="TextBox 5"/>
          <p:cNvSpPr txBox="1">
            <a:spLocks noChangeArrowheads="1"/>
          </p:cNvSpPr>
          <p:nvPr/>
        </p:nvSpPr>
        <p:spPr bwMode="auto">
          <a:xfrm>
            <a:off x="304800" y="1206500"/>
            <a:ext cx="86106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are the results of the following expressions?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72708" name="TextBox 6"/>
          <p:cNvSpPr txBox="1">
            <a:spLocks noChangeArrowheads="1"/>
          </p:cNvSpPr>
          <p:nvPr/>
        </p:nvSpPr>
        <p:spPr bwMode="auto">
          <a:xfrm>
            <a:off x="1908175" y="1987550"/>
            <a:ext cx="248761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12 / 2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12.0 / 2.0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10 / 4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10 / 4.0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4 / 10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4.0 / 10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12 % 3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10 % 3</a:t>
            </a:r>
          </a:p>
          <a:p>
            <a:pPr algn="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3 % 10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75175" y="1987550"/>
            <a:ext cx="129222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 dirty="0">
                <a:latin typeface="Courier New" charset="0"/>
                <a:ea typeface="Courier New" charset="0"/>
                <a:cs typeface="Courier New" charset="0"/>
              </a:rPr>
              <a:t>=  6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 dirty="0">
                <a:latin typeface="Courier New" charset="0"/>
                <a:ea typeface="Courier New" charset="0"/>
                <a:cs typeface="Courier New" charset="0"/>
              </a:rPr>
              <a:t>=  6.0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 dirty="0">
                <a:latin typeface="Courier New" charset="0"/>
                <a:ea typeface="Courier New" charset="0"/>
                <a:cs typeface="Courier New" charset="0"/>
              </a:rPr>
              <a:t>=  2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 dirty="0">
                <a:latin typeface="Courier New" charset="0"/>
                <a:ea typeface="Courier New" charset="0"/>
                <a:cs typeface="Courier New" charset="0"/>
              </a:rPr>
              <a:t>=  2.5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 dirty="0">
                <a:latin typeface="Courier New" charset="0"/>
                <a:ea typeface="Courier New" charset="0"/>
                <a:cs typeface="Courier New" charset="0"/>
              </a:rPr>
              <a:t>=  0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 dirty="0">
                <a:latin typeface="Courier New" charset="0"/>
                <a:ea typeface="Courier New" charset="0"/>
                <a:cs typeface="Courier New" charset="0"/>
              </a:rPr>
              <a:t>=  0.4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 dirty="0">
                <a:latin typeface="Courier New" charset="0"/>
                <a:ea typeface="Courier New" charset="0"/>
                <a:cs typeface="Courier New" charset="0"/>
              </a:rPr>
              <a:t>=  0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 dirty="0">
                <a:latin typeface="Courier New" charset="0"/>
                <a:ea typeface="Courier New" charset="0"/>
                <a:cs typeface="Courier New" charset="0"/>
              </a:rPr>
              <a:t>=  1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x-none" sz="2400" b="1" dirty="0">
                <a:latin typeface="Courier New" charset="0"/>
                <a:ea typeface="Courier New" charset="0"/>
                <a:cs typeface="Courier New" charset="0"/>
              </a:rPr>
              <a:t>= 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Operator Precedence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altLang="x-none"/>
              <a:t>Operators can be combined into larger expressions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result  =  total + count / max - offset;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Operators have a well-defined precedence which determines the order in which they are evaluated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Multiplication, division, and remainder are evaluated before addition, subtraction, and string concatenation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Arithmetic operators with the same precedence are evaluated from left to right, but parentheses can be used to force the evaluation order</a:t>
            </a:r>
          </a:p>
        </p:txBody>
      </p:sp>
      <p:sp>
        <p:nvSpPr>
          <p:cNvPr id="7373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990600" y="2514600"/>
            <a:ext cx="277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a + b + c + d + e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4800600" y="2514600"/>
            <a:ext cx="277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a + b * c - d / e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2590800" y="3733800"/>
            <a:ext cx="3079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a / (b + c) - d % e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2463800" y="4953000"/>
            <a:ext cx="3689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a / (b * (c + (d - e)))</a:t>
            </a:r>
          </a:p>
        </p:txBody>
      </p:sp>
      <p:sp>
        <p:nvSpPr>
          <p:cNvPr id="74758" name="Footer Placeholder 2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4759" name="TextBox 24"/>
          <p:cNvSpPr txBox="1">
            <a:spLocks noChangeArrowheads="1"/>
          </p:cNvSpPr>
          <p:nvPr/>
        </p:nvSpPr>
        <p:spPr bwMode="auto">
          <a:xfrm>
            <a:off x="381000" y="11430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In what order are the operators evaluated in the following expressions?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9" grpId="0" autoUpdateAnimBg="0"/>
      <p:bldP spid="35854" grpId="0" autoUpdateAnimBg="0"/>
      <p:bldP spid="3585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90600" y="2514600"/>
            <a:ext cx="277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a + b + c + d + e</a:t>
            </a:r>
          </a:p>
        </p:txBody>
      </p:sp>
      <p:sp>
        <p:nvSpPr>
          <p:cNvPr id="75779" name="Text Box 9"/>
          <p:cNvSpPr txBox="1">
            <a:spLocks noChangeArrowheads="1"/>
          </p:cNvSpPr>
          <p:nvPr/>
        </p:nvSpPr>
        <p:spPr bwMode="auto">
          <a:xfrm>
            <a:off x="4800600" y="2514600"/>
            <a:ext cx="2774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a + b * c - d / e</a:t>
            </a:r>
          </a:p>
        </p:txBody>
      </p:sp>
      <p:sp>
        <p:nvSpPr>
          <p:cNvPr id="75780" name="Text Box 14"/>
          <p:cNvSpPr txBox="1">
            <a:spLocks noChangeArrowheads="1"/>
          </p:cNvSpPr>
          <p:nvPr/>
        </p:nvSpPr>
        <p:spPr bwMode="auto">
          <a:xfrm>
            <a:off x="2590800" y="3733800"/>
            <a:ext cx="3079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a / (b + c) - d % e</a:t>
            </a:r>
          </a:p>
        </p:txBody>
      </p:sp>
      <p:sp>
        <p:nvSpPr>
          <p:cNvPr id="75781" name="Text Box 19"/>
          <p:cNvSpPr txBox="1">
            <a:spLocks noChangeArrowheads="1"/>
          </p:cNvSpPr>
          <p:nvPr/>
        </p:nvSpPr>
        <p:spPr bwMode="auto">
          <a:xfrm>
            <a:off x="2463800" y="4953000"/>
            <a:ext cx="3689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a / (b * (c + (d - e)))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295400" y="2895600"/>
            <a:ext cx="5943600" cy="2743200"/>
            <a:chOff x="1295400" y="2895600"/>
            <a:chExt cx="5943600" cy="2743200"/>
          </a:xfrm>
        </p:grpSpPr>
        <p:sp>
          <p:nvSpPr>
            <p:cNvPr id="75785" name="AutoShape 5"/>
            <p:cNvSpPr>
              <a:spLocks noChangeArrowheads="1"/>
            </p:cNvSpPr>
            <p:nvPr/>
          </p:nvSpPr>
          <p:spPr bwMode="auto">
            <a:xfrm>
              <a:off x="12954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1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86" name="AutoShape 6"/>
            <p:cNvSpPr>
              <a:spLocks noChangeArrowheads="1"/>
            </p:cNvSpPr>
            <p:nvPr/>
          </p:nvSpPr>
          <p:spPr bwMode="auto">
            <a:xfrm>
              <a:off x="31242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4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87" name="AutoShape 7"/>
            <p:cNvSpPr>
              <a:spLocks noChangeArrowheads="1"/>
            </p:cNvSpPr>
            <p:nvPr/>
          </p:nvSpPr>
          <p:spPr bwMode="auto">
            <a:xfrm>
              <a:off x="25146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3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88" name="AutoShape 8"/>
            <p:cNvSpPr>
              <a:spLocks noChangeArrowheads="1"/>
            </p:cNvSpPr>
            <p:nvPr/>
          </p:nvSpPr>
          <p:spPr bwMode="auto">
            <a:xfrm>
              <a:off x="19050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2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89" name="AutoShape 10"/>
            <p:cNvSpPr>
              <a:spLocks noChangeArrowheads="1"/>
            </p:cNvSpPr>
            <p:nvPr/>
          </p:nvSpPr>
          <p:spPr bwMode="auto">
            <a:xfrm>
              <a:off x="51054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3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90" name="AutoShape 11"/>
            <p:cNvSpPr>
              <a:spLocks noChangeArrowheads="1"/>
            </p:cNvSpPr>
            <p:nvPr/>
          </p:nvSpPr>
          <p:spPr bwMode="auto">
            <a:xfrm>
              <a:off x="69342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2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91" name="AutoShape 12"/>
            <p:cNvSpPr>
              <a:spLocks noChangeArrowheads="1"/>
            </p:cNvSpPr>
            <p:nvPr/>
          </p:nvSpPr>
          <p:spPr bwMode="auto">
            <a:xfrm>
              <a:off x="63246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4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92" name="AutoShape 13"/>
            <p:cNvSpPr>
              <a:spLocks noChangeArrowheads="1"/>
            </p:cNvSpPr>
            <p:nvPr/>
          </p:nvSpPr>
          <p:spPr bwMode="auto">
            <a:xfrm>
              <a:off x="5715000" y="28956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1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93" name="AutoShape 15"/>
            <p:cNvSpPr>
              <a:spLocks noChangeArrowheads="1"/>
            </p:cNvSpPr>
            <p:nvPr/>
          </p:nvSpPr>
          <p:spPr bwMode="auto">
            <a:xfrm>
              <a:off x="2895600" y="41148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2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94" name="AutoShape 16"/>
            <p:cNvSpPr>
              <a:spLocks noChangeArrowheads="1"/>
            </p:cNvSpPr>
            <p:nvPr/>
          </p:nvSpPr>
          <p:spPr bwMode="auto">
            <a:xfrm>
              <a:off x="5029200" y="41148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3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95" name="AutoShape 17"/>
            <p:cNvSpPr>
              <a:spLocks noChangeArrowheads="1"/>
            </p:cNvSpPr>
            <p:nvPr/>
          </p:nvSpPr>
          <p:spPr bwMode="auto">
            <a:xfrm>
              <a:off x="4419600" y="41148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4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96" name="AutoShape 18"/>
            <p:cNvSpPr>
              <a:spLocks noChangeArrowheads="1"/>
            </p:cNvSpPr>
            <p:nvPr/>
          </p:nvSpPr>
          <p:spPr bwMode="auto">
            <a:xfrm>
              <a:off x="3657600" y="41148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1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97" name="AutoShape 20"/>
            <p:cNvSpPr>
              <a:spLocks noChangeArrowheads="1"/>
            </p:cNvSpPr>
            <p:nvPr/>
          </p:nvSpPr>
          <p:spPr bwMode="auto">
            <a:xfrm>
              <a:off x="2768600" y="53340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4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98" name="AutoShape 21"/>
            <p:cNvSpPr>
              <a:spLocks noChangeArrowheads="1"/>
            </p:cNvSpPr>
            <p:nvPr/>
          </p:nvSpPr>
          <p:spPr bwMode="auto">
            <a:xfrm>
              <a:off x="5054600" y="53340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1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799" name="AutoShape 22"/>
            <p:cNvSpPr>
              <a:spLocks noChangeArrowheads="1"/>
            </p:cNvSpPr>
            <p:nvPr/>
          </p:nvSpPr>
          <p:spPr bwMode="auto">
            <a:xfrm>
              <a:off x="4318000" y="53340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2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75800" name="AutoShape 23"/>
            <p:cNvSpPr>
              <a:spLocks noChangeArrowheads="1"/>
            </p:cNvSpPr>
            <p:nvPr/>
          </p:nvSpPr>
          <p:spPr bwMode="auto">
            <a:xfrm>
              <a:off x="3556000" y="5334000"/>
              <a:ext cx="304800" cy="30480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>
                  <a:latin typeface="Times New Roman" charset="0"/>
                </a:rPr>
                <a:t>3</a:t>
              </a:r>
              <a:endParaRPr lang="en-US" altLang="x-none" sz="2400">
                <a:latin typeface="Times New Roman" charset="0"/>
              </a:endParaRPr>
            </a:p>
          </p:txBody>
        </p:sp>
      </p:grpSp>
      <p:sp>
        <p:nvSpPr>
          <p:cNvPr id="75783" name="Footer Placeholder 2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75784" name="TextBox 24"/>
          <p:cNvSpPr txBox="1">
            <a:spLocks noChangeArrowheads="1"/>
          </p:cNvSpPr>
          <p:nvPr/>
        </p:nvSpPr>
        <p:spPr bwMode="auto">
          <a:xfrm>
            <a:off x="381000" y="11430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In what order are the operators evaluated in the following expressions?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Assignment Revisited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1452563"/>
          </a:xfrm>
        </p:spPr>
        <p:txBody>
          <a:bodyPr/>
          <a:lstStyle/>
          <a:p>
            <a:r>
              <a:rPr lang="en-US" altLang="x-none"/>
              <a:t>The assignment operator has a lower precedence than the arithmetic operators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809875" y="2347913"/>
            <a:ext cx="48101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First the expression on the right hand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side of the = operator is evaluated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522413" y="5241925"/>
            <a:ext cx="3995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Then the result is stored in the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variable on the left hand side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638300" y="3260725"/>
            <a:ext cx="5367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answer  =  sum / 4 + MAX * lowest;</a:t>
            </a:r>
            <a:endParaRPr lang="en-US" altLang="x-none" sz="2400" b="1">
              <a:latin typeface="Times New Roman" charset="0"/>
            </a:endParaRPr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3924300" y="3717925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latin typeface="Times New Roman" charset="0"/>
              </a:rPr>
              <a:t>1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2857500" y="3717925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latin typeface="Times New Roman" charset="0"/>
              </a:rPr>
              <a:t>4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4533900" y="3717925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latin typeface="Times New Roman" charset="0"/>
              </a:rPr>
              <a:t>3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36874" name="AutoShape 10"/>
          <p:cNvSpPr>
            <a:spLocks noChangeArrowheads="1"/>
          </p:cNvSpPr>
          <p:nvPr/>
        </p:nvSpPr>
        <p:spPr bwMode="auto">
          <a:xfrm>
            <a:off x="5448300" y="3717925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5E98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>
                <a:latin typeface="Times New Roman" charset="0"/>
              </a:rPr>
              <a:t>2</a:t>
            </a:r>
            <a:endParaRPr lang="en-US" altLang="x-none" sz="2400">
              <a:latin typeface="Times New Roman" charset="0"/>
            </a:endParaRPr>
          </a:p>
        </p:txBody>
      </p:sp>
      <p:sp>
        <p:nvSpPr>
          <p:cNvPr id="36875" name="AutoShape 11"/>
          <p:cNvSpPr>
            <a:spLocks/>
          </p:cNvSpPr>
          <p:nvPr/>
        </p:nvSpPr>
        <p:spPr bwMode="auto">
          <a:xfrm rot="16200000" flipV="1">
            <a:off x="4953000" y="2917825"/>
            <a:ext cx="304800" cy="3276600"/>
          </a:xfrm>
          <a:prstGeom prst="leftBrace">
            <a:avLst>
              <a:gd name="adj1" fmla="val 89583"/>
              <a:gd name="adj2" fmla="val 50046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cxnSp>
        <p:nvCxnSpPr>
          <p:cNvPr id="36876" name="AutoShape 12"/>
          <p:cNvCxnSpPr>
            <a:cxnSpLocks noChangeShapeType="1"/>
            <a:stCxn id="36875" idx="1"/>
          </p:cNvCxnSpPr>
          <p:nvPr/>
        </p:nvCxnSpPr>
        <p:spPr bwMode="auto">
          <a:xfrm rot="16200000" flipV="1">
            <a:off x="3402012" y="3021013"/>
            <a:ext cx="396875" cy="3009900"/>
          </a:xfrm>
          <a:prstGeom prst="bentConnector4">
            <a:avLst>
              <a:gd name="adj1" fmla="val -53602"/>
              <a:gd name="adj2" fmla="val 100000"/>
            </a:avLst>
          </a:prstGeom>
          <a:noFill/>
          <a:ln w="31750">
            <a:solidFill>
              <a:srgbClr val="FF330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36" name="Footer Placeholder 1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  <p:bldP spid="36869" grpId="0" autoUpdateAnimBg="0"/>
      <p:bldP spid="36870" grpId="0" autoUpdateAnimBg="0"/>
      <p:bldP spid="36871" grpId="0" animBg="1" autoUpdateAnimBg="0"/>
      <p:bldP spid="36872" grpId="0" animBg="1" autoUpdateAnimBg="0"/>
      <p:bldP spid="36873" grpId="0" animBg="1" autoUpdateAnimBg="0"/>
      <p:bldP spid="36874" grpId="0" animBg="1" autoUpdateAnimBg="0"/>
      <p:bldP spid="368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println Method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2971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In the </a:t>
            </a:r>
            <a:r>
              <a:rPr lang="en-US" altLang="x-none">
                <a:latin typeface="Courier New" charset="0"/>
              </a:rPr>
              <a:t>Lincoln</a:t>
            </a:r>
            <a:r>
              <a:rPr lang="en-US" altLang="x-none"/>
              <a:t> program from Chapter 1, we invoked the </a:t>
            </a:r>
            <a:r>
              <a:rPr lang="en-US" altLang="x-none">
                <a:latin typeface="Courier New" charset="0"/>
              </a:rPr>
              <a:t>println</a:t>
            </a:r>
            <a:r>
              <a:rPr lang="en-US" altLang="x-none"/>
              <a:t> method to print a character string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System.out</a:t>
            </a:r>
            <a:r>
              <a:rPr lang="en-US" altLang="x-none"/>
              <a:t> object represents a destination (the monitor screen) to which we can send output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09600" y="4038600"/>
            <a:ext cx="78660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System.out.println("Whatever you are, be a good one.");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79463" y="4572000"/>
            <a:ext cx="1295400" cy="831850"/>
            <a:chOff x="672" y="2976"/>
            <a:chExt cx="816" cy="524"/>
          </a:xfrm>
        </p:grpSpPr>
        <p:sp>
          <p:nvSpPr>
            <p:cNvPr id="31756" name="Text Box 6"/>
            <p:cNvSpPr txBox="1">
              <a:spLocks noChangeArrowheads="1"/>
            </p:cNvSpPr>
            <p:nvPr/>
          </p:nvSpPr>
          <p:spPr bwMode="auto">
            <a:xfrm>
              <a:off x="760" y="3250"/>
              <a:ext cx="6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object</a:t>
              </a:r>
            </a:p>
          </p:txBody>
        </p:sp>
        <p:sp>
          <p:nvSpPr>
            <p:cNvPr id="31757" name="AutoShape 7"/>
            <p:cNvSpPr>
              <a:spLocks/>
            </p:cNvSpPr>
            <p:nvPr/>
          </p:nvSpPr>
          <p:spPr bwMode="auto">
            <a:xfrm rot="-5400000">
              <a:off x="1008" y="2640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125663" y="4495800"/>
            <a:ext cx="1125537" cy="1212850"/>
            <a:chOff x="1520" y="2928"/>
            <a:chExt cx="709" cy="764"/>
          </a:xfrm>
        </p:grpSpPr>
        <p:sp>
          <p:nvSpPr>
            <p:cNvPr id="31754" name="Text Box 9"/>
            <p:cNvSpPr txBox="1">
              <a:spLocks noChangeArrowheads="1"/>
            </p:cNvSpPr>
            <p:nvPr/>
          </p:nvSpPr>
          <p:spPr bwMode="auto">
            <a:xfrm>
              <a:off x="1520" y="3250"/>
              <a:ext cx="7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method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name</a:t>
              </a:r>
            </a:p>
          </p:txBody>
        </p:sp>
        <p:sp>
          <p:nvSpPr>
            <p:cNvPr id="31755" name="Line 10"/>
            <p:cNvSpPr>
              <a:spLocks noChangeShapeType="1"/>
            </p:cNvSpPr>
            <p:nvPr/>
          </p:nvSpPr>
          <p:spPr bwMode="auto">
            <a:xfrm flipV="1">
              <a:off x="1872" y="2928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352800" y="4648200"/>
            <a:ext cx="4598988" cy="1212850"/>
            <a:chOff x="2410" y="3024"/>
            <a:chExt cx="2897" cy="764"/>
          </a:xfrm>
        </p:grpSpPr>
        <p:sp>
          <p:nvSpPr>
            <p:cNvPr id="31752" name="Text Box 12"/>
            <p:cNvSpPr txBox="1">
              <a:spLocks noChangeArrowheads="1"/>
            </p:cNvSpPr>
            <p:nvPr/>
          </p:nvSpPr>
          <p:spPr bwMode="auto">
            <a:xfrm>
              <a:off x="2410" y="3346"/>
              <a:ext cx="289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information provided to the method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(parameters)</a:t>
              </a:r>
            </a:p>
          </p:txBody>
        </p:sp>
        <p:sp>
          <p:nvSpPr>
            <p:cNvPr id="31753" name="AutoShape 13"/>
            <p:cNvSpPr>
              <a:spLocks/>
            </p:cNvSpPr>
            <p:nvPr/>
          </p:nvSpPr>
          <p:spPr bwMode="auto">
            <a:xfrm rot="-5400000">
              <a:off x="3744" y="1728"/>
              <a:ext cx="240" cy="2832"/>
            </a:xfrm>
            <a:prstGeom prst="leftBrace">
              <a:avLst>
                <a:gd name="adj1" fmla="val 98333"/>
                <a:gd name="adj2" fmla="val 49329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sp>
        <p:nvSpPr>
          <p:cNvPr id="31751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Assignment Revisited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1376363"/>
          </a:xfrm>
        </p:spPr>
        <p:txBody>
          <a:bodyPr/>
          <a:lstStyle/>
          <a:p>
            <a:r>
              <a:rPr lang="en-US" altLang="x-none"/>
              <a:t>The right and left hand sides of an assignment statement can contain the same variable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254375" y="2362200"/>
            <a:ext cx="3008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First, one is added to the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original value of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count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1843088" y="4722813"/>
            <a:ext cx="48783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Then the result is stored back into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count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(overwriting the original value)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2438400" y="3198813"/>
            <a:ext cx="323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count  =  count + 1;</a:t>
            </a:r>
            <a:endParaRPr lang="en-US" altLang="x-none" sz="2400" b="1">
              <a:latin typeface="Times New Roman" charset="0"/>
            </a:endParaRPr>
          </a:p>
        </p:txBody>
      </p:sp>
      <p:sp>
        <p:nvSpPr>
          <p:cNvPr id="37895" name="AutoShape 7"/>
          <p:cNvSpPr>
            <a:spLocks/>
          </p:cNvSpPr>
          <p:nvPr/>
        </p:nvSpPr>
        <p:spPr bwMode="auto">
          <a:xfrm rot="16200000" flipV="1">
            <a:off x="4610100" y="3313113"/>
            <a:ext cx="304800" cy="1295400"/>
          </a:xfrm>
          <a:prstGeom prst="leftBrace">
            <a:avLst>
              <a:gd name="adj1" fmla="val 35417"/>
              <a:gd name="adj2" fmla="val 50046"/>
            </a:avLst>
          </a:prstGeom>
          <a:noFill/>
          <a:ln w="3175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cxnSp>
        <p:nvCxnSpPr>
          <p:cNvPr id="37896" name="AutoShape 8"/>
          <p:cNvCxnSpPr>
            <a:cxnSpLocks noChangeShapeType="1"/>
            <a:stCxn id="37895" idx="1"/>
          </p:cNvCxnSpPr>
          <p:nvPr/>
        </p:nvCxnSpPr>
        <p:spPr bwMode="auto">
          <a:xfrm rot="16200000" flipV="1">
            <a:off x="3644900" y="3011488"/>
            <a:ext cx="319088" cy="1916112"/>
          </a:xfrm>
          <a:prstGeom prst="bentConnector4">
            <a:avLst>
              <a:gd name="adj1" fmla="val -66667"/>
              <a:gd name="adj2" fmla="val 99583"/>
            </a:avLst>
          </a:prstGeom>
          <a:noFill/>
          <a:ln w="31750">
            <a:solidFill>
              <a:srgbClr val="FF3300"/>
            </a:solidFill>
            <a:miter lim="800000"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56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893" grpId="0" autoUpdateAnimBg="0"/>
      <p:bldP spid="37894" grpId="0" autoUpdateAnimBg="0"/>
      <p:bldP spid="3789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Increment and Decrement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181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The increment (</a:t>
            </a:r>
            <a:r>
              <a:rPr lang="en-US" altLang="x-none">
                <a:latin typeface="Courier New" charset="0"/>
              </a:rPr>
              <a:t>++</a:t>
            </a:r>
            <a:r>
              <a:rPr lang="en-US" altLang="x-none"/>
              <a:t>) and decrement (</a:t>
            </a:r>
            <a:r>
              <a:rPr lang="en-US" altLang="x-none">
                <a:latin typeface="Courier New" charset="0"/>
              </a:rPr>
              <a:t>--</a:t>
            </a:r>
            <a:r>
              <a:rPr lang="en-US" altLang="x-none"/>
              <a:t>) operators use only one operand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The statement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	count++;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" charset="0"/>
              <a:buNone/>
            </a:pPr>
            <a:r>
              <a:rPr lang="en-US" altLang="x-none"/>
              <a:t>	is functionally equivalent to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	count = count + 1;</a:t>
            </a:r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Increment and Decrement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334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increment and decrement operators can be applied in </a:t>
            </a:r>
            <a:r>
              <a:rPr lang="en-US" altLang="x-none" i="1"/>
              <a:t>postfix form</a:t>
            </a:r>
            <a:r>
              <a:rPr lang="en-US" altLang="x-none"/>
              <a:t>: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count++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or </a:t>
            </a:r>
            <a:r>
              <a:rPr lang="en-US" altLang="x-none" i="1"/>
              <a:t>prefix form</a:t>
            </a:r>
            <a:r>
              <a:rPr lang="en-US" altLang="x-none"/>
              <a:t>: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++count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When used as part of a larger expression, the two forms can have different effects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Because of their subtleties, the increment and decrement operators should be used with care</a:t>
            </a:r>
            <a:endParaRPr lang="en-US" altLang="x-none">
              <a:latin typeface="Courier New" charset="0"/>
            </a:endParaRPr>
          </a:p>
        </p:txBody>
      </p:sp>
      <p:sp>
        <p:nvSpPr>
          <p:cNvPr id="8089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Assignment Operators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Often we perform an operation on a variable, and then store the result back into that variable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Java provides </a:t>
            </a:r>
            <a:r>
              <a:rPr lang="en-US" altLang="x-none" i="1"/>
              <a:t>assignment operators</a:t>
            </a:r>
            <a:r>
              <a:rPr lang="en-US" altLang="x-none"/>
              <a:t> to simplify that process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For example, the statement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	num += count;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/>
              <a:t>	is equivalent to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	num = num + count;</a:t>
            </a:r>
          </a:p>
        </p:txBody>
      </p:sp>
      <p:sp>
        <p:nvSpPr>
          <p:cNvPr id="8192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Assignment Operators</a:t>
            </a:r>
          </a:p>
        </p:txBody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572000"/>
          </a:xfrm>
          <a:noFill/>
        </p:spPr>
        <p:txBody>
          <a:bodyPr lIns="92075" tIns="46038" rIns="92075" bIns="46038"/>
          <a:lstStyle/>
          <a:p>
            <a:r>
              <a:rPr lang="en-US" altLang="x-none"/>
              <a:t>There are many assignment operators in Java, including the following: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55700" y="2286000"/>
            <a:ext cx="6235700" cy="3011488"/>
            <a:chOff x="820" y="1572"/>
            <a:chExt cx="3928" cy="1897"/>
          </a:xfrm>
        </p:grpSpPr>
        <p:sp>
          <p:nvSpPr>
            <p:cNvPr id="82949" name="Rectangle 5"/>
            <p:cNvSpPr>
              <a:spLocks noChangeArrowheads="1"/>
            </p:cNvSpPr>
            <p:nvPr/>
          </p:nvSpPr>
          <p:spPr bwMode="auto">
            <a:xfrm>
              <a:off x="820" y="1572"/>
              <a:ext cx="1064" cy="1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u="sng">
                  <a:solidFill>
                    <a:srgbClr val="008000"/>
                  </a:solidFill>
                  <a:latin typeface="Arial Unicode MS" charset="0"/>
                </a:rPr>
                <a:t>Operator</a:t>
              </a:r>
              <a:endParaRPr lang="en-US" altLang="x-none" sz="2400">
                <a:solidFill>
                  <a:srgbClr val="008000"/>
                </a:solidFill>
                <a:latin typeface="Arial Unicode MS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x-none" sz="2400">
                <a:solidFill>
                  <a:srgbClr val="008000"/>
                </a:solidFill>
                <a:latin typeface="Times New Roman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+=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-=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*=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/=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%=</a:t>
              </a:r>
              <a:endParaRPr lang="en-US" altLang="x-none" sz="2400">
                <a:latin typeface="Courier New" charset="0"/>
              </a:endParaRPr>
            </a:p>
          </p:txBody>
        </p:sp>
        <p:sp>
          <p:nvSpPr>
            <p:cNvPr id="82950" name="Rectangle 6"/>
            <p:cNvSpPr>
              <a:spLocks noChangeArrowheads="1"/>
            </p:cNvSpPr>
            <p:nvPr/>
          </p:nvSpPr>
          <p:spPr bwMode="auto">
            <a:xfrm>
              <a:off x="2021" y="1572"/>
              <a:ext cx="1064" cy="1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u="sng">
                  <a:solidFill>
                    <a:srgbClr val="008000"/>
                  </a:solidFill>
                  <a:latin typeface="Arial Unicode MS" charset="0"/>
                </a:rPr>
                <a:t>Example</a:t>
              </a:r>
              <a:endParaRPr lang="en-US" altLang="x-none" sz="2400">
                <a:solidFill>
                  <a:srgbClr val="008000"/>
                </a:solidFill>
                <a:latin typeface="Arial Unicode MS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x-none" sz="2400">
                <a:solidFill>
                  <a:srgbClr val="008000"/>
                </a:solidFill>
                <a:latin typeface="Times New Roman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x += 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x -= 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x *= 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x /= 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x %= y</a:t>
              </a:r>
              <a:endParaRPr lang="en-US" altLang="x-none" sz="2400">
                <a:latin typeface="Courier New" charset="0"/>
              </a:endParaRPr>
            </a:p>
          </p:txBody>
        </p:sp>
        <p:sp>
          <p:nvSpPr>
            <p:cNvPr id="82951" name="Rectangle 7"/>
            <p:cNvSpPr>
              <a:spLocks noChangeArrowheads="1"/>
            </p:cNvSpPr>
            <p:nvPr/>
          </p:nvSpPr>
          <p:spPr bwMode="auto">
            <a:xfrm>
              <a:off x="3330" y="1572"/>
              <a:ext cx="1418" cy="1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 u="sng">
                  <a:solidFill>
                    <a:srgbClr val="008000"/>
                  </a:solidFill>
                  <a:latin typeface="Arial Unicode MS" charset="0"/>
                </a:rPr>
                <a:t>Equivalent To</a:t>
              </a:r>
              <a:endParaRPr lang="en-US" altLang="x-none" sz="2400">
                <a:solidFill>
                  <a:srgbClr val="008000"/>
                </a:solidFill>
                <a:latin typeface="Arial Unicode MS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x-none" sz="2400">
                <a:latin typeface="Times New Roman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x = x + 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x = x - 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x = x * 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x = x / y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x = x % y</a:t>
              </a:r>
            </a:p>
          </p:txBody>
        </p:sp>
      </p:grpSp>
      <p:sp>
        <p:nvSpPr>
          <p:cNvPr id="82948" name="Footer Placeholder 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Assignment Operators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right hand side of an assignment operator can be a complex expression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entire right-hand expression is evaluated first, then the result is combined with the original variable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Therefore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result /= (total-MIN) % num;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/>
              <a:t>	is equivalent to</a:t>
            </a:r>
          </a:p>
          <a:p>
            <a:pPr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		result = result / ((total-MIN) % num);</a:t>
            </a:r>
          </a:p>
        </p:txBody>
      </p:sp>
      <p:sp>
        <p:nvSpPr>
          <p:cNvPr id="8397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Assignment Operators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495800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altLang="x-none"/>
              <a:t>The behavior of some assignment operators depends on the types of the operands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If the operands to the </a:t>
            </a:r>
            <a:r>
              <a:rPr lang="en-US" altLang="x-none">
                <a:latin typeface="Courier New" charset="0"/>
              </a:rPr>
              <a:t>+=</a:t>
            </a:r>
            <a:r>
              <a:rPr lang="en-US" altLang="x-none"/>
              <a:t> operator are strings, the assignment operator performs string concatenation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The behavior of an assignment operator (</a:t>
            </a:r>
            <a:r>
              <a:rPr lang="en-US" altLang="x-none">
                <a:latin typeface="Courier New" charset="0"/>
              </a:rPr>
              <a:t>+=</a:t>
            </a:r>
            <a:r>
              <a:rPr lang="en-US" altLang="x-none"/>
              <a:t>) is always consistent with the behavior of the corresponding operator (</a:t>
            </a:r>
            <a:r>
              <a:rPr lang="en-US" altLang="x-none">
                <a:latin typeface="Courier New" charset="0"/>
              </a:rPr>
              <a:t>+</a:t>
            </a:r>
            <a:r>
              <a:rPr lang="en-US" altLang="x-none"/>
              <a:t>)</a:t>
            </a:r>
          </a:p>
        </p:txBody>
      </p:sp>
      <p:sp>
        <p:nvSpPr>
          <p:cNvPr id="8499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667000" y="1219200"/>
            <a:ext cx="400367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Character Strings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Variables and Assignment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Primitive Data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Expressions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Data Conversion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Interactive Programs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828800" y="3505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8602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2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Data Conversion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x-none"/>
              <a:t>Sometimes it is convenient to convert data from one type to another</a:t>
            </a:r>
          </a:p>
          <a:p>
            <a:pPr>
              <a:spcBef>
                <a:spcPct val="40000"/>
              </a:spcBef>
            </a:pPr>
            <a:r>
              <a:rPr lang="en-US" altLang="x-none"/>
              <a:t>For example, in a particular situation we may want to treat an integer as a floating point value</a:t>
            </a:r>
          </a:p>
          <a:p>
            <a:pPr>
              <a:spcBef>
                <a:spcPct val="40000"/>
              </a:spcBef>
            </a:pPr>
            <a:r>
              <a:rPr lang="en-US" altLang="x-none"/>
              <a:t>These conversions do not change the type of a variable or the value that's stored in it – they only convert a value as part of a computation</a:t>
            </a:r>
          </a:p>
        </p:txBody>
      </p:sp>
      <p:sp>
        <p:nvSpPr>
          <p:cNvPr id="8704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Data Conversion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x-none" i="1"/>
              <a:t>Widening conversions</a:t>
            </a:r>
            <a:r>
              <a:rPr lang="en-US" altLang="x-none"/>
              <a:t> are safest because they tend to go from a small data type to a larger one (such as a </a:t>
            </a:r>
            <a:r>
              <a:rPr lang="en-US" altLang="x-none">
                <a:latin typeface="Courier New" charset="0"/>
              </a:rPr>
              <a:t>short</a:t>
            </a:r>
            <a:r>
              <a:rPr lang="en-US" altLang="x-none"/>
              <a:t> to an </a:t>
            </a:r>
            <a:r>
              <a:rPr lang="en-US" altLang="x-none">
                <a:latin typeface="Courier New" charset="0"/>
              </a:rPr>
              <a:t>int</a:t>
            </a:r>
            <a:r>
              <a:rPr lang="en-US" altLang="x-none"/>
              <a:t>)</a:t>
            </a:r>
          </a:p>
          <a:p>
            <a:pPr>
              <a:lnSpc>
                <a:spcPct val="90000"/>
              </a:lnSpc>
              <a:spcBef>
                <a:spcPct val="40000"/>
              </a:spcBef>
              <a:spcAft>
                <a:spcPts val="1200"/>
              </a:spcAft>
            </a:pPr>
            <a:r>
              <a:rPr lang="en-US" altLang="x-none" i="1"/>
              <a:t>Narrowing conversions</a:t>
            </a:r>
            <a:r>
              <a:rPr lang="en-US" altLang="x-none"/>
              <a:t> can lose information because they tend to go from a large data type to a smaller one (such as an </a:t>
            </a:r>
            <a:r>
              <a:rPr lang="en-US" altLang="x-none">
                <a:latin typeface="Courier New" charset="0"/>
              </a:rPr>
              <a:t>int</a:t>
            </a:r>
            <a:r>
              <a:rPr lang="en-US" altLang="x-none"/>
              <a:t> to a </a:t>
            </a:r>
            <a:r>
              <a:rPr lang="en-US" altLang="x-none">
                <a:latin typeface="Courier New" charset="0"/>
              </a:rPr>
              <a:t>short</a:t>
            </a:r>
            <a:r>
              <a:rPr lang="en-US" altLang="x-none"/>
              <a:t>)</a:t>
            </a:r>
          </a:p>
          <a:p>
            <a:pPr>
              <a:lnSpc>
                <a:spcPct val="90000"/>
              </a:lnSpc>
            </a:pPr>
            <a:r>
              <a:rPr lang="en-US" altLang="x-none"/>
              <a:t>In Java, data conversions can occur in three ways: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assignment conversion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promotion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casting</a:t>
            </a:r>
          </a:p>
        </p:txBody>
      </p:sp>
      <p:sp>
        <p:nvSpPr>
          <p:cNvPr id="880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print Method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724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9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System.out</a:t>
            </a:r>
            <a:r>
              <a:rPr lang="en-US" altLang="x-none"/>
              <a:t> object provides another service as well</a:t>
            </a:r>
          </a:p>
          <a:p>
            <a:pPr>
              <a:lnSpc>
                <a:spcPct val="90000"/>
              </a:lnSpc>
              <a:spcBef>
                <a:spcPct val="9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print</a:t>
            </a:r>
            <a:r>
              <a:rPr lang="en-US" altLang="x-none"/>
              <a:t> method is similar to the </a:t>
            </a:r>
            <a:r>
              <a:rPr lang="en-US" altLang="x-none">
                <a:latin typeface="Courier New" charset="0"/>
              </a:rPr>
              <a:t>println</a:t>
            </a:r>
            <a:r>
              <a:rPr lang="en-US" altLang="x-none"/>
              <a:t> method, except that it does not advance to the next line</a:t>
            </a:r>
          </a:p>
          <a:p>
            <a:pPr>
              <a:lnSpc>
                <a:spcPct val="90000"/>
              </a:lnSpc>
              <a:spcBef>
                <a:spcPct val="90000"/>
              </a:spcBef>
            </a:pPr>
            <a:r>
              <a:rPr lang="en-US" altLang="x-none"/>
              <a:t>Therefore anything printed after a </a:t>
            </a:r>
            <a:r>
              <a:rPr lang="en-US" altLang="x-none">
                <a:latin typeface="Courier New" charset="0"/>
              </a:rPr>
              <a:t>print</a:t>
            </a:r>
            <a:r>
              <a:rPr lang="en-US" altLang="x-none"/>
              <a:t> statement will appear on the same line</a:t>
            </a:r>
          </a:p>
          <a:p>
            <a:pPr>
              <a:lnSpc>
                <a:spcPct val="90000"/>
              </a:lnSpc>
              <a:spcBef>
                <a:spcPct val="90000"/>
              </a:spcBef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Countdown.java 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Data Conversion</a:t>
            </a:r>
          </a:p>
        </p:txBody>
      </p:sp>
      <p:sp>
        <p:nvSpPr>
          <p:cNvPr id="890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pic>
        <p:nvPicPr>
          <p:cNvPr id="89091" name="Picture 4" descr="fig02_05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4267200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2" name="Picture 5" descr="fig02_06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86000"/>
            <a:ext cx="3733800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TextBox 6"/>
          <p:cNvSpPr txBox="1">
            <a:spLocks noChangeArrowheads="1"/>
          </p:cNvSpPr>
          <p:nvPr/>
        </p:nvSpPr>
        <p:spPr bwMode="auto">
          <a:xfrm>
            <a:off x="1143000" y="1828800"/>
            <a:ext cx="249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/>
              <a:t>Widening Conversions</a:t>
            </a:r>
          </a:p>
        </p:txBody>
      </p:sp>
      <p:sp>
        <p:nvSpPr>
          <p:cNvPr id="89094" name="TextBox 7"/>
          <p:cNvSpPr txBox="1">
            <a:spLocks noChangeArrowheads="1"/>
          </p:cNvSpPr>
          <p:nvPr/>
        </p:nvSpPr>
        <p:spPr bwMode="auto">
          <a:xfrm>
            <a:off x="5334000" y="1828800"/>
            <a:ext cx="2584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/>
              <a:t>Narrowing Conversions</a:t>
            </a:r>
          </a:p>
        </p:txBody>
      </p:sp>
    </p:spTree>
  </p:cSld>
  <p:clrMapOvr>
    <a:masterClrMapping/>
  </p:clrMapOvr>
  <p:transition>
    <p:push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Assignment Conversion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 i="1"/>
              <a:t>Assignment conversion</a:t>
            </a:r>
            <a:r>
              <a:rPr lang="en-US" altLang="x-none"/>
              <a:t> occurs when a value of one type is assigned to a variable of another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Example:</a:t>
            </a:r>
            <a:endParaRPr lang="en-US" altLang="x-none">
              <a:latin typeface="Courier New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x-none" sz="2800">
                <a:latin typeface="Courier New" charset="0"/>
              </a:rPr>
              <a:t>int dollars = 20;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sz="2800">
                <a:latin typeface="Courier New" charset="0"/>
              </a:rPr>
              <a:t>double money = dollars;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Only widening conversions can happen via assignment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Note that the value or type of </a:t>
            </a:r>
            <a:r>
              <a:rPr lang="en-US" altLang="x-none">
                <a:latin typeface="Courier New" charset="0"/>
              </a:rPr>
              <a:t>dollars</a:t>
            </a:r>
            <a:r>
              <a:rPr lang="en-US" altLang="x-none"/>
              <a:t> did not change</a:t>
            </a:r>
          </a:p>
        </p:txBody>
      </p:sp>
      <p:sp>
        <p:nvSpPr>
          <p:cNvPr id="9011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Promotion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i="1"/>
              <a:t>Promotion</a:t>
            </a:r>
            <a:r>
              <a:rPr lang="en-US" altLang="x-none"/>
              <a:t> happens automatically when operators in expressions convert their operands</a:t>
            </a:r>
          </a:p>
          <a:p>
            <a:pPr>
              <a:lnSpc>
                <a:spcPct val="90000"/>
              </a:lnSpc>
              <a:spcBef>
                <a:spcPct val="70000"/>
              </a:spcBef>
              <a:spcAft>
                <a:spcPts val="1200"/>
              </a:spcAft>
            </a:pPr>
            <a:r>
              <a:rPr lang="en-US" altLang="x-none"/>
              <a:t>Example: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	int count = 12;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	double sum = 490.27;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	result = sum / count;</a:t>
            </a:r>
          </a:p>
          <a:p>
            <a:pPr>
              <a:lnSpc>
                <a:spcPct val="90000"/>
              </a:lnSpc>
            </a:pPr>
            <a:r>
              <a:rPr lang="en-US" altLang="x-none"/>
              <a:t>The value of </a:t>
            </a:r>
            <a:r>
              <a:rPr lang="en-US" altLang="x-none">
                <a:latin typeface="Courier New" charset="0"/>
              </a:rPr>
              <a:t>count</a:t>
            </a:r>
            <a:r>
              <a:rPr lang="en-US" altLang="x-none"/>
              <a:t> is converted to a floating point value to perform the division calculation</a:t>
            </a:r>
          </a:p>
          <a:p>
            <a:pPr>
              <a:lnSpc>
                <a:spcPct val="90000"/>
              </a:lnSpc>
            </a:pPr>
            <a:endParaRPr lang="en-US" altLang="x-none">
              <a:latin typeface="Courier New" charset="0"/>
            </a:endParaRPr>
          </a:p>
        </p:txBody>
      </p:sp>
      <p:sp>
        <p:nvSpPr>
          <p:cNvPr id="9113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Casting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i="1"/>
              <a:t>Casting</a:t>
            </a:r>
            <a:r>
              <a:rPr lang="en-US" altLang="x-none"/>
              <a:t> is the most powerful, and dangerous, technique for conversion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Both widening and narrowing conversions can be accomplished by explicitly casting a value</a:t>
            </a:r>
          </a:p>
          <a:p>
            <a:pPr>
              <a:lnSpc>
                <a:spcPct val="90000"/>
              </a:lnSpc>
              <a:spcBef>
                <a:spcPct val="70000"/>
              </a:spcBef>
              <a:spcAft>
                <a:spcPts val="1800"/>
              </a:spcAft>
            </a:pPr>
            <a:r>
              <a:rPr lang="en-US" altLang="x-none"/>
              <a:t>To cast, the type is put in parentheses in front of the value being converted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int total = 50;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		float result = (float) total / 6;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x-none"/>
              <a:t>Without the cast, the fractional part of the answer would be lost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Times" charset="0"/>
              <a:buNone/>
            </a:pPr>
            <a:endParaRPr lang="en-US" altLang="x-none"/>
          </a:p>
        </p:txBody>
      </p:sp>
      <p:sp>
        <p:nvSpPr>
          <p:cNvPr id="9216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2667000" y="1219200"/>
            <a:ext cx="400367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Character Strings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Variables and Assignment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Primitive Data Types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Expressions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Data Conversion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Interactive Programs</a:t>
            </a: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1828800" y="40767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93188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2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Interactive Programs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Programs generally need input on which to operate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class provides convenient methods for reading input values of various types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object can be set up to read input from various sources, including the user typing values on the keyboard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Keyboard input is represented by the </a:t>
            </a:r>
            <a:r>
              <a:rPr lang="en-US" altLang="x-none">
                <a:latin typeface="Courier New" charset="0"/>
              </a:rPr>
              <a:t>System.in</a:t>
            </a:r>
            <a:r>
              <a:rPr lang="en-US" altLang="x-none"/>
              <a:t> object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9421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Reading Input</a:t>
            </a:r>
          </a:p>
        </p:txBody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following line creates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Scanner</a:t>
            </a:r>
            <a:r>
              <a:rPr lang="en-US" altLang="x-none"/>
              <a:t> object that reads from the keyboard: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Scanner scan = new Scanner(System.in);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new</a:t>
            </a:r>
            <a:r>
              <a:rPr lang="en-US" altLang="x-none"/>
              <a:t> operator creates the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Once created, the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object can be used to invoke various input methods, such as:</a:t>
            </a:r>
          </a:p>
          <a:p>
            <a:pPr algn="ctr">
              <a:lnSpc>
                <a:spcPct val="90000"/>
              </a:lnSpc>
              <a:spcBef>
                <a:spcPct val="70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answer = scan.nextLine();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altLang="x-none" sz="2400"/>
          </a:p>
        </p:txBody>
      </p:sp>
      <p:sp>
        <p:nvSpPr>
          <p:cNvPr id="9523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Reading Input</a:t>
            </a:r>
          </a:p>
        </p:txBody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class is part of the </a:t>
            </a:r>
            <a:r>
              <a:rPr lang="en-US" altLang="x-none">
                <a:latin typeface="Courier New" charset="0"/>
              </a:rPr>
              <a:t>java.util</a:t>
            </a:r>
            <a:r>
              <a:rPr lang="en-US" altLang="x-none"/>
              <a:t> class library, and must be imported into a program to be used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nextLine</a:t>
            </a:r>
            <a:r>
              <a:rPr lang="en-US" altLang="x-none"/>
              <a:t> method reads all of the input until the end of the line is found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Echo.java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details of object creation and class libraries are discussed further in Chapter 3</a:t>
            </a:r>
          </a:p>
        </p:txBody>
      </p:sp>
      <p:sp>
        <p:nvSpPr>
          <p:cNvPr id="962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7282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nextLine method of the Scanner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Echo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String message;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System.out.println("Enter a line of text:");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message = scan.nextLine();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System.out.println("You entered: \"" + message + "\"");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8306" name="TextBox 5"/>
          <p:cNvSpPr txBox="1">
            <a:spLocks noChangeArrowheads="1"/>
          </p:cNvSpPr>
          <p:nvPr/>
        </p:nvSpPr>
        <p:spPr bwMode="auto">
          <a:xfrm>
            <a:off x="609600" y="4572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Echo.java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nextLine method of the Scanner class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to read a string from the user.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Echo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Reads a character string from the user and prints it.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String message;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System.out.println("Enter a line of text:");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message = scan.nextLine();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System.out.println("You entered: \"" + message + "\"");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371600" y="228600"/>
            <a:ext cx="6526213" cy="1724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Sample Run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Enter a line of text: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You want fries with that?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You entered: "You want fries with that?"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3794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801846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Countdown.java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difference between print and println.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Countdown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two lines of output representing a rocket countdown.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System.out.print("Three...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System.out.print("Two...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System.out.print("One...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System.out.print("Zero...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System.out.println("Liftoff!");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appears on first output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System.out.println("Houston, we have a problem.");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Input Tokens</a:t>
            </a: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Unless specified otherwise, </a:t>
            </a:r>
            <a:r>
              <a:rPr lang="en-US" altLang="x-none" i="1"/>
              <a:t>white space</a:t>
            </a:r>
            <a:r>
              <a:rPr lang="en-US" altLang="x-none"/>
              <a:t> is used to separate the elements (called </a:t>
            </a:r>
            <a:r>
              <a:rPr lang="en-US" altLang="x-none" i="1"/>
              <a:t>tokens</a:t>
            </a:r>
            <a:r>
              <a:rPr lang="en-US" altLang="x-none"/>
              <a:t>) of the input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White space includes space characters, tabs, new line characters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next</a:t>
            </a:r>
            <a:r>
              <a:rPr lang="en-US" altLang="x-none"/>
              <a:t> method of the </a:t>
            </a:r>
            <a:r>
              <a:rPr lang="en-US" altLang="x-none">
                <a:latin typeface="Courier New" charset="0"/>
              </a:rPr>
              <a:t>Scanner</a:t>
            </a:r>
            <a:r>
              <a:rPr lang="en-US" altLang="x-none"/>
              <a:t> class reads the next input token and returns it as a string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Methods such as </a:t>
            </a:r>
            <a:r>
              <a:rPr lang="en-US" altLang="x-none">
                <a:latin typeface="Courier New" charset="0"/>
              </a:rPr>
              <a:t>nextInt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nextDouble</a:t>
            </a:r>
            <a:r>
              <a:rPr lang="en-US" altLang="x-none"/>
              <a:t> read data of particular types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GasMileage.java </a:t>
            </a:r>
          </a:p>
        </p:txBody>
      </p:sp>
      <p:sp>
        <p:nvSpPr>
          <p:cNvPr id="9933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0354" name="TextBox 5"/>
          <p:cNvSpPr txBox="1">
            <a:spLocks noChangeArrowheads="1"/>
          </p:cNvSpPr>
          <p:nvPr/>
        </p:nvSpPr>
        <p:spPr bwMode="auto">
          <a:xfrm>
            <a:off x="609600" y="6985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GasMileage.java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Scanner class to read numeric data.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3366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GasMileage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Calculates fuel efficiency based on values entered by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user.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miles;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gallons, mpg;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1378" name="TextBox 5"/>
          <p:cNvSpPr txBox="1">
            <a:spLocks noChangeArrowheads="1"/>
          </p:cNvSpPr>
          <p:nvPr/>
        </p:nvSpPr>
        <p:spPr bwMode="auto">
          <a:xfrm>
            <a:off x="609600" y="16002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System.out.print("Enter the number of miles: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miles = scan.nextInt();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System.out.print("Enter the gallons of fuel used: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gallons = scan.nextDouble();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mpg = miles / gallons;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System.out.println("Miles Per Gallon: " + mpg);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2402" name="TextBox 5"/>
          <p:cNvSpPr txBox="1">
            <a:spLocks noChangeArrowheads="1"/>
          </p:cNvSpPr>
          <p:nvPr/>
        </p:nvSpPr>
        <p:spPr bwMode="auto">
          <a:xfrm>
            <a:off x="609600" y="16002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("Enter the number of miles: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miles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("Enter the gallons of fuel used: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gallons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scan.nextDouble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mpg = miles / gallons;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("Miles Per Gallon: " + mpg);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633538" y="1295400"/>
            <a:ext cx="5910262" cy="17240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Sample Run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Enter the number of miles: </a:t>
            </a:r>
            <a:r>
              <a:rPr lang="en-US" altLang="x-none" sz="20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328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Enter the gallons of fuel used: </a:t>
            </a:r>
            <a:r>
              <a:rPr lang="en-US" altLang="x-none" sz="20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11.2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Miles Per Gallon: 29.28571428571429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Chapter 2 focused on: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character strings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primitive data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the declaration and use of variables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expressions and operator precedence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data conversions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accepting input from the user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10342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4818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801846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Countdown.java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difference between print and println.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Countdown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Prints two lines of output representing a rocket countdown.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System.out.print("Three...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System.out.print("Two...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System.out.print("One...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System.out.print("Zero...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System.out.println("Liftoff!");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appears on first output line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System.out.println("Houston, we have a problem.");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447800" y="533400"/>
            <a:ext cx="6372225" cy="1416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Output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Three... Two... One... Zero... Liftoff!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  <a:ea typeface="Courier New" charset="0"/>
                <a:cs typeface="Courier New" charset="0"/>
              </a:rPr>
              <a:t>Houston, we have a problem.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String Concatenation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495800"/>
          </a:xfrm>
          <a:noFill/>
        </p:spPr>
        <p:txBody>
          <a:bodyPr lIns="92075" tIns="46038" rIns="92075" bIns="46038"/>
          <a:lstStyle/>
          <a:p>
            <a:pPr>
              <a:spcBef>
                <a:spcPct val="40000"/>
              </a:spcBef>
            </a:pPr>
            <a:r>
              <a:rPr lang="en-US" altLang="x-none"/>
              <a:t>The </a:t>
            </a:r>
            <a:r>
              <a:rPr lang="en-US" altLang="x-none" i="1"/>
              <a:t>string concatenation operator</a:t>
            </a:r>
            <a:r>
              <a:rPr lang="en-US" altLang="x-none"/>
              <a:t> (+) is used to append one string to the end of another</a:t>
            </a:r>
          </a:p>
          <a:p>
            <a:pPr algn="ctr">
              <a:spcBef>
                <a:spcPct val="40000"/>
              </a:spcBef>
              <a:buFont typeface="Times" charset="0"/>
              <a:buNone/>
            </a:pPr>
            <a:r>
              <a:rPr lang="en-US" altLang="x-none">
                <a:latin typeface="Courier New" charset="0"/>
              </a:rPr>
              <a:t>"Peanut butter " + "and jelly"</a:t>
            </a:r>
          </a:p>
          <a:p>
            <a:pPr>
              <a:spcBef>
                <a:spcPct val="40000"/>
              </a:spcBef>
            </a:pPr>
            <a:r>
              <a:rPr lang="en-US" altLang="x-none"/>
              <a:t>It can also be used to append a number to a string</a:t>
            </a:r>
          </a:p>
          <a:p>
            <a:pPr>
              <a:spcBef>
                <a:spcPct val="40000"/>
              </a:spcBef>
            </a:pPr>
            <a:r>
              <a:rPr lang="en-US" altLang="x-none"/>
              <a:t>A string literal cannot be broken across two lines in a program</a:t>
            </a:r>
          </a:p>
          <a:p>
            <a:pPr>
              <a:spcBef>
                <a:spcPct val="40000"/>
              </a:spcBef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Facts.java 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5484</Words>
  <Application>Microsoft Office PowerPoint</Application>
  <PresentationFormat>On-screen Show (4:3)</PresentationFormat>
  <Paragraphs>934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Arial</vt:lpstr>
      <vt:lpstr>Arial Unicode MS</vt:lpstr>
      <vt:lpstr>Calibri</vt:lpstr>
      <vt:lpstr>Courier New</vt:lpstr>
      <vt:lpstr>Times</vt:lpstr>
      <vt:lpstr>Times New Roman</vt:lpstr>
      <vt:lpstr>Default Design</vt:lpstr>
      <vt:lpstr>Custom Design</vt:lpstr>
      <vt:lpstr>Chapter 2 Data and Expressions</vt:lpstr>
      <vt:lpstr>Data and Expressions</vt:lpstr>
      <vt:lpstr>Outline</vt:lpstr>
      <vt:lpstr>Character Strings</vt:lpstr>
      <vt:lpstr>The println Method</vt:lpstr>
      <vt:lpstr>The print Method</vt:lpstr>
      <vt:lpstr>PowerPoint Presentation</vt:lpstr>
      <vt:lpstr>PowerPoint Presentation</vt:lpstr>
      <vt:lpstr>String Concatenation</vt:lpstr>
      <vt:lpstr>PowerPoint Presentation</vt:lpstr>
      <vt:lpstr>PowerPoint Presentation</vt:lpstr>
      <vt:lpstr>PowerPoint Presentation</vt:lpstr>
      <vt:lpstr>String Concatenation</vt:lpstr>
      <vt:lpstr>PowerPoint Presentation</vt:lpstr>
      <vt:lpstr>PowerPoint Presentation</vt:lpstr>
      <vt:lpstr>Quick Check</vt:lpstr>
      <vt:lpstr>Quick Check</vt:lpstr>
      <vt:lpstr>Escape Sequences</vt:lpstr>
      <vt:lpstr>Escape Sequences</vt:lpstr>
      <vt:lpstr>PowerPoint Presentation</vt:lpstr>
      <vt:lpstr>PowerPoint Presentation</vt:lpstr>
      <vt:lpstr>Quick Check</vt:lpstr>
      <vt:lpstr>Quick Check</vt:lpstr>
      <vt:lpstr>Outline</vt:lpstr>
      <vt:lpstr>Variables</vt:lpstr>
      <vt:lpstr>Variable Initialization</vt:lpstr>
      <vt:lpstr>PowerPoint Presentation</vt:lpstr>
      <vt:lpstr>PowerPoint Presentation</vt:lpstr>
      <vt:lpstr>Assignment</vt:lpstr>
      <vt:lpstr>PowerPoint Presentation</vt:lpstr>
      <vt:lpstr>PowerPoint Presentation</vt:lpstr>
      <vt:lpstr>Constants</vt:lpstr>
      <vt:lpstr>Constants</vt:lpstr>
      <vt:lpstr>Outline</vt:lpstr>
      <vt:lpstr>Primitive Data</vt:lpstr>
      <vt:lpstr>Numeric Primitive Data</vt:lpstr>
      <vt:lpstr>Characters</vt:lpstr>
      <vt:lpstr>Character Sets</vt:lpstr>
      <vt:lpstr>Characters</vt:lpstr>
      <vt:lpstr>Boolean</vt:lpstr>
      <vt:lpstr>Outline</vt:lpstr>
      <vt:lpstr>Expressions</vt:lpstr>
      <vt:lpstr>Division and Remainder</vt:lpstr>
      <vt:lpstr>Quick Check</vt:lpstr>
      <vt:lpstr>Quick Check</vt:lpstr>
      <vt:lpstr>Operator Precedence</vt:lpstr>
      <vt:lpstr>Quick Check</vt:lpstr>
      <vt:lpstr>Quick Check</vt:lpstr>
      <vt:lpstr>Assignment Revisited</vt:lpstr>
      <vt:lpstr>Assignment Revisited</vt:lpstr>
      <vt:lpstr>Increment and Decrement</vt:lpstr>
      <vt:lpstr>Increment and Decrement</vt:lpstr>
      <vt:lpstr>Assignment Operators</vt:lpstr>
      <vt:lpstr>Assignment Operators</vt:lpstr>
      <vt:lpstr>Assignment Operators</vt:lpstr>
      <vt:lpstr>Assignment Operators</vt:lpstr>
      <vt:lpstr>Outline</vt:lpstr>
      <vt:lpstr>Data Conversion</vt:lpstr>
      <vt:lpstr>Data Conversion</vt:lpstr>
      <vt:lpstr>Data Conversion</vt:lpstr>
      <vt:lpstr>Assignment Conversion</vt:lpstr>
      <vt:lpstr>Promotion</vt:lpstr>
      <vt:lpstr>Casting</vt:lpstr>
      <vt:lpstr>Outline</vt:lpstr>
      <vt:lpstr>Interactive Programs</vt:lpstr>
      <vt:lpstr>Reading Input</vt:lpstr>
      <vt:lpstr>Reading Input</vt:lpstr>
      <vt:lpstr>PowerPoint Presentation</vt:lpstr>
      <vt:lpstr>PowerPoint Presentation</vt:lpstr>
      <vt:lpstr>Input Tokens</vt:lpstr>
      <vt:lpstr>PowerPoint Presentation</vt:lpstr>
      <vt:lpstr>PowerPoint Presentation</vt:lpstr>
      <vt:lpstr>PowerPoint Presentation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Junilda Spirollari</cp:lastModifiedBy>
  <cp:revision>33</cp:revision>
  <dcterms:created xsi:type="dcterms:W3CDTF">2014-02-27T13:50:56Z</dcterms:created>
  <dcterms:modified xsi:type="dcterms:W3CDTF">2021-01-26T15:55:30Z</dcterms:modified>
</cp:coreProperties>
</file>