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y="6858000" cx="9144000"/>
  <p:notesSz cx="6858000" cy="9144000"/>
  <p:embeddedFontLst>
    <p:embeddedFont>
      <p:font typeface="Arimo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8" roundtripDataSignature="AMtx7mgV7tVj3u8sHfFqleb4gBdT7r9l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B3AA13-A3EC-42EE-AF99-4F4CA3F0175C}">
  <a:tblStyle styleId="{80B3AA13-A3EC-42EE-AF99-4F4CA3F017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font" Target="fonts/Arimo-bold.fntdata"/><Relationship Id="rId30" Type="http://schemas.openxmlformats.org/officeDocument/2006/relationships/slide" Target="slides/slide23.xml"/><Relationship Id="rId74" Type="http://schemas.openxmlformats.org/officeDocument/2006/relationships/font" Target="fonts/Arimo-regular.fntdata"/><Relationship Id="rId33" Type="http://schemas.openxmlformats.org/officeDocument/2006/relationships/slide" Target="slides/slide26.xml"/><Relationship Id="rId77" Type="http://schemas.openxmlformats.org/officeDocument/2006/relationships/font" Target="fonts/Arimo-boldItalic.fntdata"/><Relationship Id="rId32" Type="http://schemas.openxmlformats.org/officeDocument/2006/relationships/slide" Target="slides/slide25.xml"/><Relationship Id="rId76" Type="http://schemas.openxmlformats.org/officeDocument/2006/relationships/font" Target="fonts/Arimo-italic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8" Type="http://customschemas.google.com/relationships/presentationmetadata" Target="meta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1" name="Google Shape;64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9" name="Google Shape;64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8" name="Google Shape;65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6" name="Google Shape;16;p6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7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6" name="Google Shape;56;p7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8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8"/>
          <p:cNvSpPr txBox="1"/>
          <p:nvPr>
            <p:ph idx="1" type="body"/>
          </p:nvPr>
        </p:nvSpPr>
        <p:spPr>
          <a:xfrm rot="5400000">
            <a:off x="1905000" y="-609600"/>
            <a:ext cx="5334000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7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7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74" name="Google Shape;74;p8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8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6" name="Google Shape;86;p8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2" name="Google Shape;92;p8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3" name="Google Shape;93;p8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9" name="Google Shape;99;p8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0" name="Google Shape;100;p8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1" name="Google Shape;101;p8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2" name="Google Shape;102;p8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9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9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6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17" name="Google Shape;117;p8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8" name="Google Shape;118;p8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8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5" name="Google Shape;125;p8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8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1" name="Google Shape;131;p9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9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9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7" name="Google Shape;137;p9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9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9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0"/>
          <p:cNvSpPr txBox="1"/>
          <p:nvPr>
            <p:ph type="title"/>
          </p:nvPr>
        </p:nvSpPr>
        <p:spPr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0"/>
          <p:cNvSpPr txBox="1"/>
          <p:nvPr>
            <p:ph idx="1" type="body"/>
          </p:nvPr>
        </p:nvSpPr>
        <p:spPr>
          <a:xfrm>
            <a:off x="457200" y="1600200"/>
            <a:ext cx="4076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70"/>
          <p:cNvSpPr txBox="1"/>
          <p:nvPr>
            <p:ph idx="2" type="body"/>
          </p:nvPr>
        </p:nvSpPr>
        <p:spPr>
          <a:xfrm>
            <a:off x="4686300" y="1600200"/>
            <a:ext cx="4076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70"/>
          <p:cNvSpPr txBox="1"/>
          <p:nvPr>
            <p:ph idx="12" type="sldNum"/>
          </p:nvPr>
        </p:nvSpPr>
        <p:spPr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9" name="Google Shape;29;p7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3" name="Google Shape;33;p7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4" name="Google Shape;34;p7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8" name="Google Shape;38;p7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9" name="Google Shape;39;p7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7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1" name="Google Shape;41;p7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0" name="Google Shape;50;p7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7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7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8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8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8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145" name="Google Shape;145;p1"/>
          <p:cNvSpPr txBox="1"/>
          <p:nvPr>
            <p:ph type="ctrTitle"/>
          </p:nvPr>
        </p:nvSpPr>
        <p:spPr>
          <a:xfrm>
            <a:off x="304800" y="3810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</a:t>
            </a:r>
            <a:br>
              <a:rPr lang="en-US"/>
            </a:br>
            <a:r>
              <a:rPr lang="en-US"/>
              <a:t>Using Classes and Objects</a:t>
            </a:r>
            <a:endParaRPr/>
          </a:p>
        </p:txBody>
      </p:sp>
      <p:sp>
        <p:nvSpPr>
          <p:cNvPr id="146" name="Google Shape;146;p1"/>
          <p:cNvSpPr txBox="1"/>
          <p:nvPr>
            <p:ph idx="1" type="subTitle"/>
          </p:nvPr>
        </p:nvSpPr>
        <p:spPr>
          <a:xfrm>
            <a:off x="3429000" y="24384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Java Software Solutions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Foundations of Program Design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9</a:t>
            </a:r>
            <a:r>
              <a:rPr baseline="30000" lang="en-US"/>
              <a:t>th</a:t>
            </a:r>
            <a:r>
              <a:rPr lang="en-US"/>
              <a:t> Edition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1"/>
          <p:cNvSpPr txBox="1"/>
          <p:nvPr/>
        </p:nvSpPr>
        <p:spPr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 Lewis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William Loftus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33600"/>
            <a:ext cx="2971800" cy="367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Aliases</a:t>
            </a:r>
            <a:endParaRPr/>
          </a:p>
        </p:txBody>
      </p:sp>
      <p:sp>
        <p:nvSpPr>
          <p:cNvPr id="260" name="Google Shape;260;p10"/>
          <p:cNvSpPr txBox="1"/>
          <p:nvPr>
            <p:ph idx="1" type="body"/>
          </p:nvPr>
        </p:nvSpPr>
        <p:spPr>
          <a:xfrm>
            <a:off x="304800" y="11430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Two or more references that refer to the same object are called </a:t>
            </a:r>
            <a:r>
              <a:rPr i="1" lang="en-US"/>
              <a:t>aliases</a:t>
            </a:r>
            <a:r>
              <a:rPr lang="en-US"/>
              <a:t> of each other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That creates an interesting situation: one object can be accessed using multiple reference variables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Aliases can be useful, but should be managed carefully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Changing an object through one reference changes it for all of its aliases, because there is really only one object</a:t>
            </a:r>
            <a:endParaRPr/>
          </a:p>
        </p:txBody>
      </p:sp>
      <p:sp>
        <p:nvSpPr>
          <p:cNvPr id="261" name="Google Shape;261;p10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Garbage Collection</a:t>
            </a:r>
            <a:endParaRPr/>
          </a:p>
        </p:txBody>
      </p:sp>
      <p:sp>
        <p:nvSpPr>
          <p:cNvPr id="267" name="Google Shape;267;p11"/>
          <p:cNvSpPr txBox="1"/>
          <p:nvPr>
            <p:ph idx="1" type="body"/>
          </p:nvPr>
        </p:nvSpPr>
        <p:spPr>
          <a:xfrm>
            <a:off x="304800" y="11430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When an object no longer has any valid references to it, it can no longer be accessed by the program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object is useless, and therefore is called </a:t>
            </a:r>
            <a:r>
              <a:rPr i="1" lang="en-US"/>
              <a:t>garbage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Java performs </a:t>
            </a:r>
            <a:r>
              <a:rPr i="1" lang="en-US"/>
              <a:t>automatic garbage collection</a:t>
            </a:r>
            <a:r>
              <a:rPr lang="en-US"/>
              <a:t> periodically, returning an object's memory to the system for future use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 other languages, the programmer is responsible for performing garbage collection</a:t>
            </a:r>
            <a:endParaRPr/>
          </a:p>
        </p:txBody>
      </p:sp>
      <p:sp>
        <p:nvSpPr>
          <p:cNvPr id="268" name="Google Shape;268;p1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74" name="Google Shape;274;p12"/>
          <p:cNvSpPr txBox="1"/>
          <p:nvPr/>
        </p:nvSpPr>
        <p:spPr>
          <a:xfrm>
            <a:off x="2667000" y="1447800"/>
            <a:ext cx="4732386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String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Random and Math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Enumerated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Wrapper Classes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1828800" y="2103438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String Class</a:t>
            </a:r>
            <a:endParaRPr/>
          </a:p>
        </p:txBody>
      </p:sp>
      <p:sp>
        <p:nvSpPr>
          <p:cNvPr id="282" name="Google Shape;282;p13"/>
          <p:cNvSpPr txBox="1"/>
          <p:nvPr>
            <p:ph idx="1" type="body"/>
          </p:nvPr>
        </p:nvSpPr>
        <p:spPr>
          <a:xfrm>
            <a:off x="228600" y="1219200"/>
            <a:ext cx="8686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Because strings are so common, we don't have to use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/>
              <a:t> operator to create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object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title = "Java Software Solutions";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This is special syntax that works </a:t>
            </a:r>
            <a:r>
              <a:rPr lang="en-US" u="sng"/>
              <a:t>only</a:t>
            </a:r>
            <a:r>
              <a:rPr lang="en-US"/>
              <a:t> for strings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Each string literal (enclosed in double quotes) represents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object</a:t>
            </a:r>
            <a:endParaRPr/>
          </a:p>
        </p:txBody>
      </p:sp>
      <p:sp>
        <p:nvSpPr>
          <p:cNvPr id="283" name="Google Shape;283;p1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String Methods</a:t>
            </a:r>
            <a:endParaRPr/>
          </a:p>
        </p:txBody>
      </p:sp>
      <p:sp>
        <p:nvSpPr>
          <p:cNvPr id="289" name="Google Shape;289;p14"/>
          <p:cNvSpPr txBox="1"/>
          <p:nvPr>
            <p:ph idx="1" type="body"/>
          </p:nvPr>
        </p:nvSpPr>
        <p:spPr>
          <a:xfrm>
            <a:off x="228600" y="12192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Once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object has been created, neither its value nor its length can be changed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Therefore we say that an object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class is </a:t>
            </a:r>
            <a:r>
              <a:rPr i="1" lang="en-US"/>
              <a:t>immutable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However, several methods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class return new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objects that are modified versions of the original</a:t>
            </a:r>
            <a:endParaRPr/>
          </a:p>
        </p:txBody>
      </p:sp>
      <p:sp>
        <p:nvSpPr>
          <p:cNvPr id="290" name="Google Shape;290;p1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String Indexes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228600" y="11430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occasionally helpful to refer to a particular character within a string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This can be done by specifying the character's numeric </a:t>
            </a:r>
            <a:r>
              <a:rPr i="1" lang="en-US"/>
              <a:t>index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indexes begin at zero in each string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 the string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US"/>
              <a:t>, the character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'H'</a:t>
            </a:r>
            <a:r>
              <a:rPr lang="en-US"/>
              <a:t> is at index 0 and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-US"/>
              <a:t> is at index 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StringMutation.java </a:t>
            </a:r>
            <a:endParaRPr/>
          </a:p>
        </p:txBody>
      </p:sp>
      <p:sp>
        <p:nvSpPr>
          <p:cNvPr id="297" name="Google Shape;297;p1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609600" y="382588"/>
            <a:ext cx="7910513" cy="56626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StringMutation.java       Author: Lewis/Loftus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the String class and its methods.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StringMutation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Prints a string and various mutations of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phrase = "Change is inevitable";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mutation1, mutation2, mutation3, mutation4;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System.out.println("Original string: \"" + phrase + "\"");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System.out.println("Length of string: " + phrase.length());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mutation1 = phrase.concat(", except from vending machines.");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mutation2 = mutation1.toUpperCase();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mutation3 = mutation2.replace('E', 'X');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mutation4 = mutation3.substring(3, 30);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609600" y="1620838"/>
            <a:ext cx="7910513" cy="2646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 each mutated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System.out.println("Mutation #1: " + mutation1);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System.out.println("Mutation #2: " + mutation2);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System.out.println("Mutation #3: " + mutation3);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System.out.println("Mutation #4: " + mutation4);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System.out.println("Mutated length: " + mutation4.length());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609600" y="1620838"/>
            <a:ext cx="7910513" cy="2646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 each mutated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System.out.println("Mutation #1: " + mutation1);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System.out.println("Mutation #2: " + mutation2);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System.out.println("Mutation #3: " + mutation3);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System.out.println("Mutation #4: " + mutation4);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System.out.println("Mutated length: " + mutation4.length());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423863" y="752475"/>
            <a:ext cx="8262937" cy="252412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Original string: "Change is inevitable"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of string: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Mutation #1: Change is inevitable, except from vending machines.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Mutation #2: CHANGE IS INEVITABLE, EXCEPT FROM VENDING MACHINES.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Mutation #3: CHANGX IS INXVITABLX, XXCXPT FROM VXNDING MACHINXS.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Mutation #4: NGX IS INXVITABLX, XXCXPT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Mutated length: 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322" name="Google Shape;322;p1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output is produced by the following?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609600" y="1981200"/>
            <a:ext cx="7942263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 = "Space, the final frontier.";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System.out.println(str.length());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System.out.println(str.substring(7));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System.out.println(str.toUpperCase());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System.out.println(str.length());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Classes and Objects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304800" y="11430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We can create more interesting programs using predefined classes and related objects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Chapter 3 focuses 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object creation and object references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/>
              <a:t> class and its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the Java API class library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 sz="2000"/>
              <a:t> and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 sz="2000"/>
              <a:t> 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formatting output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enumerated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wrapper classes</a:t>
            </a:r>
            <a:endParaRPr sz="2000"/>
          </a:p>
        </p:txBody>
      </p:sp>
      <p:sp>
        <p:nvSpPr>
          <p:cNvPr id="155" name="Google Shape;155;p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330" name="Google Shape;330;p20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output is produced by the following?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609600" y="1981200"/>
            <a:ext cx="7942263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 = "Space, the final frontier.";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System.out.println(str.length());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System.out.println(str.substring(7));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System.out.println(str.toUpperCase());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System.out.println(str.length());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1905000" y="4267200"/>
            <a:ext cx="5172075" cy="175418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final frontier.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SPACE, THE FINAL FRONTIER.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39" name="Google Shape;339;p21"/>
          <p:cNvSpPr txBox="1"/>
          <p:nvPr/>
        </p:nvSpPr>
        <p:spPr>
          <a:xfrm>
            <a:off x="2667000" y="1447800"/>
            <a:ext cx="4732386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String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Random and Math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Enumerated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Wrapper Classes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1828800" y="2643188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 Libraries</a:t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228600" y="10668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i="1" lang="en-US"/>
              <a:t>class library</a:t>
            </a:r>
            <a:r>
              <a:rPr lang="en-US"/>
              <a:t> is a collection of classes that we can use when developing programs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i="1" lang="en-US"/>
              <a:t>Java standard class library</a:t>
            </a:r>
            <a:r>
              <a:rPr lang="en-US"/>
              <a:t> is part of any Java development environment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Its classes are not part of the Java language per se, but we rely on them heavily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Various classes we've already used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/>
              <a:t> 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) are part of the Java standard class library</a:t>
            </a:r>
            <a:endParaRPr/>
          </a:p>
        </p:txBody>
      </p:sp>
      <p:sp>
        <p:nvSpPr>
          <p:cNvPr id="348" name="Google Shape;348;p2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Java API</a:t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228600" y="10668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Java class library is sometimes referred to as the Java API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API stands for Application Programming Interface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Clusters of related classes are sometimes referred to as specific APIs: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The JavaFX API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The Database API</a:t>
            </a:r>
            <a:endParaRPr/>
          </a:p>
        </p:txBody>
      </p:sp>
      <p:sp>
        <p:nvSpPr>
          <p:cNvPr id="355" name="Google Shape;355;p2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Java API</a:t>
            </a:r>
            <a:endParaRPr/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228600" y="990600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Get comfortable using the online Java API documentation</a:t>
            </a:r>
            <a:endParaRPr/>
          </a:p>
        </p:txBody>
      </p:sp>
      <p:sp>
        <p:nvSpPr>
          <p:cNvPr id="362" name="Google Shape;362;p2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pic>
        <p:nvPicPr>
          <p:cNvPr id="363" name="Google Shape;3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124075"/>
            <a:ext cx="61722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Packages</a:t>
            </a:r>
            <a:endParaRPr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228600" y="1143000"/>
            <a:ext cx="8686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purposes of accessing them, classes in the Java API are organized into </a:t>
            </a:r>
            <a:r>
              <a:rPr i="1" lang="en-US"/>
              <a:t>packages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These often overlap with specific APIs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Examples:</a:t>
            </a:r>
            <a:endParaRPr/>
          </a:p>
        </p:txBody>
      </p:sp>
      <p:grpSp>
        <p:nvGrpSpPr>
          <p:cNvPr id="370" name="Google Shape;370;p25"/>
          <p:cNvGrpSpPr/>
          <p:nvPr/>
        </p:nvGrpSpPr>
        <p:grpSpPr>
          <a:xfrm>
            <a:off x="1295400" y="3429001"/>
            <a:ext cx="6370320" cy="2155826"/>
            <a:chOff x="1013" y="1968"/>
            <a:chExt cx="3712" cy="1358"/>
          </a:xfrm>
        </p:grpSpPr>
        <p:sp>
          <p:nvSpPr>
            <p:cNvPr id="371" name="Google Shape;371;p25"/>
            <p:cNvSpPr txBox="1"/>
            <p:nvPr/>
          </p:nvSpPr>
          <p:spPr>
            <a:xfrm>
              <a:off x="1013" y="1968"/>
              <a:ext cx="1757" cy="1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sng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Package</a:t>
              </a:r>
              <a:endParaRPr b="1" i="0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java.lang</a:t>
              </a:r>
              <a:endParaRPr b="1" i="0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java.util</a:t>
              </a:r>
              <a:endParaRPr b="1" i="0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java.net</a:t>
              </a:r>
              <a:endParaRPr b="1" i="0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javafx.scene.shape</a:t>
              </a:r>
              <a:endParaRPr b="1" i="0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javafx.scene.control</a:t>
              </a:r>
              <a:endParaRPr b="1" i="0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72" name="Google Shape;372;p25"/>
            <p:cNvSpPr txBox="1"/>
            <p:nvPr/>
          </p:nvSpPr>
          <p:spPr>
            <a:xfrm>
              <a:off x="2885" y="1969"/>
              <a:ext cx="1840" cy="1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sng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Purpose</a:t>
              </a:r>
              <a:endParaRPr b="1" i="0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General support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Utilities</a:t>
              </a:r>
              <a:endParaRPr b="1" i="0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Network communication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Graphical shapes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000"/>
                <a:buFont typeface="Arimo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GUI controls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25"/>
          <p:cNvSpPr txBox="1"/>
          <p:nvPr>
            <p:ph idx="11" type="ftr"/>
          </p:nvPr>
        </p:nvSpPr>
        <p:spPr>
          <a:xfrm>
            <a:off x="3352800" y="649224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import Declaration</a:t>
            </a:r>
            <a:endParaRPr/>
          </a:p>
        </p:txBody>
      </p:sp>
      <p:sp>
        <p:nvSpPr>
          <p:cNvPr id="379" name="Google Shape;379;p26"/>
          <p:cNvSpPr txBox="1"/>
          <p:nvPr>
            <p:ph idx="1" type="body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When you want to use a class from a package, you could use its </a:t>
            </a:r>
            <a:r>
              <a:rPr i="1" lang="en-US"/>
              <a:t>fully qualified name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Or you can </a:t>
            </a:r>
            <a:r>
              <a:rPr i="1" lang="en-US"/>
              <a:t>import</a:t>
            </a:r>
            <a:r>
              <a:rPr lang="en-US"/>
              <a:t> the class, and then use just the class name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To import all classes in a particular package, you can use the * wildcard character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</p:txBody>
      </p:sp>
      <p:sp>
        <p:nvSpPr>
          <p:cNvPr id="380" name="Google Shape;380;p2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import Declaration</a:t>
            </a:r>
            <a:endParaRPr/>
          </a:p>
        </p:txBody>
      </p:sp>
      <p:sp>
        <p:nvSpPr>
          <p:cNvPr id="386" name="Google Shape;386;p27"/>
          <p:cNvSpPr txBox="1"/>
          <p:nvPr>
            <p:ph idx="1" type="body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All classes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java.lang</a:t>
            </a:r>
            <a:r>
              <a:rPr lang="en-US"/>
              <a:t> package are imported automatically into all programs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It's as if all programs contain the following line: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import java.lang.*;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That's why we didn't have to import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classes explicitly in earlier programs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/>
              <a:t> class, on the other hand, is part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lang="en-US"/>
              <a:t> package, and therefore must be imported</a:t>
            </a:r>
            <a:endParaRPr/>
          </a:p>
        </p:txBody>
      </p:sp>
      <p:sp>
        <p:nvSpPr>
          <p:cNvPr id="387" name="Google Shape;387;p2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Random Class</a:t>
            </a:r>
            <a:endParaRPr/>
          </a:p>
        </p:txBody>
      </p:sp>
      <p:sp>
        <p:nvSpPr>
          <p:cNvPr id="393" name="Google Shape;393;p28"/>
          <p:cNvSpPr txBox="1"/>
          <p:nvPr>
            <p:ph idx="1" type="body"/>
          </p:nvPr>
        </p:nvSpPr>
        <p:spPr>
          <a:xfrm>
            <a:off x="228600" y="1219200"/>
            <a:ext cx="8686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/>
              <a:t> class is part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lang="en-US"/>
              <a:t> package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provides methods that generate pseudorandom numbers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/>
              <a:t> object performs complicated calculations based on a </a:t>
            </a:r>
            <a:r>
              <a:rPr i="1" lang="en-US"/>
              <a:t>seed value</a:t>
            </a:r>
            <a:r>
              <a:rPr lang="en-US"/>
              <a:t> to produce a stream of seemingly random values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RandomNumbers.java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400" name="Google Shape;400;p29"/>
          <p:cNvSpPr txBox="1"/>
          <p:nvPr/>
        </p:nvSpPr>
        <p:spPr>
          <a:xfrm>
            <a:off x="609600" y="382588"/>
            <a:ext cx="7910513" cy="60944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RandomNumbers.java       Author: Lewis/Loftus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creation of pseudo-random numbers using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Random class.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java.util.Random;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Generates random numbers in various ranges.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Random generator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num1 = generator.nextInt();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System.out.println("A random integer: " + num1);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num1 = generator.nextInt(10);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System.out.println("From 0 to 9: " + num1);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2667000" y="1447800"/>
            <a:ext cx="4732386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String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Random and Math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Enumerated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Wrapper Classes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1828800" y="1525588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406" name="Google Shape;406;p30"/>
          <p:cNvSpPr txBox="1"/>
          <p:nvPr/>
        </p:nvSpPr>
        <p:spPr>
          <a:xfrm>
            <a:off x="609600" y="963613"/>
            <a:ext cx="7910513" cy="4370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num1 = generator.nextInt(10) + 1;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System.out.println("From 1 to 10: " + num1);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num1 = generator.nextInt(15) + 20;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System.out.println("From 20 to 34: " + num1);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num1 = generator.nextInt(20) - 10;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System.out.println("From -10 to 9: " + num1);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num2 = generator.nextFloat();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System.out.println("A random float (between 0-1): " + num2);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num2 = generator.nextFloat() * 6;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0.0 to 5.999999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num1 = 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)num2 + 1;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System.out.println("From 1 to 6: " + num1);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412" name="Google Shape;412;p31"/>
          <p:cNvSpPr txBox="1"/>
          <p:nvPr/>
        </p:nvSpPr>
        <p:spPr>
          <a:xfrm>
            <a:off x="609600" y="963613"/>
            <a:ext cx="7910513" cy="4370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num1 = generator.nextInt(10) + 1;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 ("From 1 to 10: " + num1);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num1 = generator.nextInt(15) + 20;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 ("From 20 to 34: " + num1);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num1 = generator.nextInt(20) - 10;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 ("From -10 to 9: " + num1);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num2 = generator.nextFloat();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System.out.println("A random float (between 0-1): " + num2);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num2 = generator.nextFloat() * 6;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0.0 to 5.999999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num1 = (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)num2 + 1;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System.out.println("From 1 to 6: " + num1);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1"/>
          <p:cNvSpPr txBox="1"/>
          <p:nvPr/>
        </p:nvSpPr>
        <p:spPr>
          <a:xfrm>
            <a:off x="1868488" y="752475"/>
            <a:ext cx="5294312" cy="252412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random integer: 672981683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0 to 9: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1 to 10: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20 to 34: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-10 to 9: 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random float (between 0-1): 0.18538326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1 to 6: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419" name="Google Shape;419;p3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420" name="Google Shape;420;p32"/>
          <p:cNvSpPr txBox="1"/>
          <p:nvPr/>
        </p:nvSpPr>
        <p:spPr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named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what range of values are produced by the following expressions?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2"/>
          <p:cNvSpPr txBox="1"/>
          <p:nvPr/>
        </p:nvSpPr>
        <p:spPr>
          <a:xfrm>
            <a:off x="838200" y="2655888"/>
            <a:ext cx="40640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gen.nextInt(25)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gen.nextInt(6) + 1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gen.nextInt(100) + 10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gen.nextInt(50) + 100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gen.nextInt(10) –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gen.nextInt(22) + 12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427" name="Google Shape;427;p3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428" name="Google Shape;428;p33"/>
          <p:cNvSpPr txBox="1"/>
          <p:nvPr/>
        </p:nvSpPr>
        <p:spPr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named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what range of values are produced by the following expressions?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838200" y="2655888"/>
            <a:ext cx="40640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gen.nextInt(25)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gen.nextInt(6) + 1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gen.nextInt(100) + 10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gen.nextInt(50) + 100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gen.nextInt(10) –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gen.nextInt(22) + 12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5588000" y="2209800"/>
            <a:ext cx="20320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to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to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to 109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 to 149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to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 to 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436" name="Google Shape;436;p3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437" name="Google Shape;437;p34"/>
          <p:cNvSpPr txBox="1"/>
          <p:nvPr/>
        </p:nvSpPr>
        <p:spPr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an expression that produces a random integer in the following ranges: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4"/>
          <p:cNvSpPr txBox="1"/>
          <p:nvPr/>
        </p:nvSpPr>
        <p:spPr>
          <a:xfrm>
            <a:off x="1614488" y="2362200"/>
            <a:ext cx="1662112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to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to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to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-10 to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444" name="Google Shape;444;p3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445" name="Google Shape;445;p35"/>
          <p:cNvSpPr txBox="1"/>
          <p:nvPr/>
        </p:nvSpPr>
        <p:spPr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an expression that produces a random integer in the following ranges: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3741738" y="2805113"/>
            <a:ext cx="3878262" cy="203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gen.nextInt(13)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gen.nextInt(20) + 1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gen.nextInt(6) + 15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gen.nextInt(11) –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1614488" y="2362200"/>
            <a:ext cx="1662112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to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to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to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-10 to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Math Class</a:t>
            </a:r>
            <a:endParaRPr/>
          </a:p>
        </p:txBody>
      </p:sp>
      <p:sp>
        <p:nvSpPr>
          <p:cNvPr id="453" name="Google Shape;453;p36"/>
          <p:cNvSpPr txBox="1"/>
          <p:nvPr>
            <p:ph idx="1" type="body"/>
          </p:nvPr>
        </p:nvSpPr>
        <p:spPr>
          <a:xfrm>
            <a:off x="228600" y="11430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/>
              <a:t> class is part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java.lang</a:t>
            </a:r>
            <a:r>
              <a:rPr lang="en-US"/>
              <a:t> package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/>
              <a:t> class contains methods that perform various mathematical functions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These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absolute value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square root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exponentiation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trigonometric functions</a:t>
            </a:r>
            <a:endParaRPr/>
          </a:p>
        </p:txBody>
      </p:sp>
      <p:sp>
        <p:nvSpPr>
          <p:cNvPr id="454" name="Google Shape;454;p3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Math Class</a:t>
            </a:r>
            <a:endParaRPr/>
          </a:p>
        </p:txBody>
      </p:sp>
      <p:sp>
        <p:nvSpPr>
          <p:cNvPr id="460" name="Google Shape;460;p37"/>
          <p:cNvSpPr txBox="1"/>
          <p:nvPr>
            <p:ph idx="1" type="body"/>
          </p:nvPr>
        </p:nvSpPr>
        <p:spPr>
          <a:xfrm>
            <a:off x="228600" y="11430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methods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/>
              <a:t> class are </a:t>
            </a:r>
            <a:r>
              <a:rPr i="1" lang="en-US"/>
              <a:t>static methods</a:t>
            </a:r>
            <a:r>
              <a:rPr lang="en-US"/>
              <a:t> (also called </a:t>
            </a:r>
            <a:r>
              <a:rPr i="1" lang="en-US"/>
              <a:t>class methods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Static methods are invoked through the class name – no object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/>
              <a:t> class is needed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value = Math.cos(90) + Math.sqrt(delta);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We discuss static methods further in Chapter 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Quadratic.java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609600" y="685800"/>
            <a:ext cx="7910513" cy="56626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Quadratic.java       Author: Lewis/Loftus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the Math class to perform a calculation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based on user input.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java.util.Scanner;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Quadratic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Determines the roots of a quadratic equation.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 b, c;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ax^2 + bx +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discriminant, root1, root2;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Scanner scan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Scanner(System.in);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System.out.print("Enter the coefficient of x squared: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 = scan.nextInt();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473" name="Google Shape;473;p39"/>
          <p:cNvSpPr txBox="1"/>
          <p:nvPr/>
        </p:nvSpPr>
        <p:spPr>
          <a:xfrm>
            <a:off x="609600" y="685800"/>
            <a:ext cx="7910513" cy="43703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System.out.print("Enter the coefficient of x: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 = scan.nextInt();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System.out.print("Enter the constant: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 = scan.nextInt();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the quadratic formula to compute the roots.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// Assumes a positive discriminant.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discriminant = Math.pow(b, 2) - (4 * a * c);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root1 = ((-1 * b) + Math.sqrt(discriminant)) / (2 * 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root2 = ((-1 * b) - Math.sqrt(discriminant)) / (2 * 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System.out.println("Root #1: " + root1);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System.out.println("Root #2: " + root2);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Objects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228600" y="11430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variable holds either a primitive value or a </a:t>
            </a:r>
            <a:r>
              <a:rPr i="1" lang="en-US"/>
              <a:t>reference</a:t>
            </a:r>
            <a:r>
              <a:rPr lang="en-US"/>
              <a:t> to an object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class name can be used as a type to declare an </a:t>
            </a:r>
            <a:r>
              <a:rPr i="1" lang="en-US"/>
              <a:t>object reference variable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 title;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No object is created with this declaration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 object reference variable holds the address of an object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object itself must be created separately</a:t>
            </a:r>
            <a:endParaRPr/>
          </a:p>
        </p:txBody>
      </p:sp>
      <p:sp>
        <p:nvSpPr>
          <p:cNvPr id="170" name="Google Shape;170;p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479" name="Google Shape;479;p40"/>
          <p:cNvSpPr txBox="1"/>
          <p:nvPr/>
        </p:nvSpPr>
        <p:spPr>
          <a:xfrm>
            <a:off x="609600" y="685800"/>
            <a:ext cx="7910513" cy="43703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System.out.print("Enter the coefficient of x: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 = scan.nextInt();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System.out.print("Enter the constant: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 = scan.nextInt();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the quadratic formula to compute the roots.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// Assumes a positive discriminant.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discriminant = Math.pow(b, 2) - (4 * a * c);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root1 = ((-1 * b) + Math.sqrt(discriminant)) / (2 * 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root2 = ((-1 * b) - Math.sqrt(discriminant)) / (2 * 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System.out.println("Root #1: " + root1);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System.out.println("Root #2: " + root2);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2085975" y="457200"/>
            <a:ext cx="4924425" cy="20320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coefficient of x squared: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coefficient of x: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constant: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Root #1: -0.6666666666666666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Root #2: -2.0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86" name="Google Shape;486;p41"/>
          <p:cNvSpPr txBox="1"/>
          <p:nvPr/>
        </p:nvSpPr>
        <p:spPr>
          <a:xfrm>
            <a:off x="2667000" y="1447800"/>
            <a:ext cx="4732386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String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Random and Math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Enumerated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Wrapper Classes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1"/>
          <p:cNvSpPr/>
          <p:nvPr/>
        </p:nvSpPr>
        <p:spPr>
          <a:xfrm>
            <a:off x="1828800" y="3200400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Formatting Output</a:t>
            </a:r>
            <a:endParaRPr/>
          </a:p>
        </p:txBody>
      </p:sp>
      <p:sp>
        <p:nvSpPr>
          <p:cNvPr id="494" name="Google Shape;494;p42"/>
          <p:cNvSpPr txBox="1"/>
          <p:nvPr>
            <p:ph idx="1" type="body"/>
          </p:nvPr>
        </p:nvSpPr>
        <p:spPr>
          <a:xfrm>
            <a:off x="228600" y="11430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often necessary to format output values in certain ways so that they can be presented properly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Java standard class library contains classes that provide formatting capabilities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NumberFormat</a:t>
            </a:r>
            <a:r>
              <a:rPr lang="en-US"/>
              <a:t> class allows you to format values as currency or percentages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DecimalFormat</a:t>
            </a:r>
            <a:r>
              <a:rPr lang="en-US"/>
              <a:t> class allows you to format values based on a pattern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Both are part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java.text</a:t>
            </a:r>
            <a:r>
              <a:rPr lang="en-US"/>
              <a:t> package</a:t>
            </a:r>
            <a:endParaRPr/>
          </a:p>
        </p:txBody>
      </p:sp>
      <p:sp>
        <p:nvSpPr>
          <p:cNvPr id="495" name="Google Shape;495;p4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Formatting Output</a:t>
            </a:r>
            <a:endParaRPr/>
          </a:p>
        </p:txBody>
      </p:sp>
      <p:sp>
        <p:nvSpPr>
          <p:cNvPr id="501" name="Google Shape;501;p43"/>
          <p:cNvSpPr txBox="1"/>
          <p:nvPr>
            <p:ph idx="1" type="body"/>
          </p:nvPr>
        </p:nvSpPr>
        <p:spPr>
          <a:xfrm>
            <a:off x="228600" y="12954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NumberFormat</a:t>
            </a:r>
            <a:r>
              <a:rPr lang="en-US"/>
              <a:t> class has static methods that return a formatter object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getCurrencyInstance()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getPercentInstance()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Each formatter object has a method called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/>
              <a:t> that returns a string with the specified information in the appropriate format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Purchase.java </a:t>
            </a:r>
            <a:endParaRPr/>
          </a:p>
        </p:txBody>
      </p:sp>
      <p:sp>
        <p:nvSpPr>
          <p:cNvPr id="502" name="Google Shape;502;p4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508" name="Google Shape;508;p44"/>
          <p:cNvSpPr txBox="1"/>
          <p:nvPr/>
        </p:nvSpPr>
        <p:spPr>
          <a:xfrm>
            <a:off x="609600" y="685800"/>
            <a:ext cx="7910513" cy="56626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Purchase.java       Author: Lewis/Loftus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the NumberFormat class to format output.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java.util.Scanner;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java.text.NumberFormat;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Purchase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Calculates the final price of a purchased item using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entered by the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final double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TAX_RATE = 0.06;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6% sales 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subtotal, tax, totalCost, unitPrice;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Scanner scan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Scanner(System.in);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514" name="Google Shape;514;p45"/>
          <p:cNvSpPr txBox="1"/>
          <p:nvPr/>
        </p:nvSpPr>
        <p:spPr>
          <a:xfrm>
            <a:off x="609600" y="927100"/>
            <a:ext cx="7910513" cy="501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NumberFormat fmt1 = NumberFormat.getCurrencyInstance();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NumberFormat fmt2 = NumberFormat.getPercentInstance();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System.out.print("Enter the quantity: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quantity = scan.nextInt();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System.out.print("Enter the unit price: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unitPrice = scan.nextDouble();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subtotal = quantity * unitPrice;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tax = subtotal * TAX_RATE;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totalCost = subtotal + tax;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 output with appropriate formatting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System.out.println("Subtotal: " + fmt1.format(subtotal));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System.out.println("Tax: " + fmt1.format(tax) + " at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+ fmt2.format(TAX_RATE));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System.out.println("Total: " + fmt1.format(totalCost));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520" name="Google Shape;520;p46"/>
          <p:cNvSpPr txBox="1"/>
          <p:nvPr/>
        </p:nvSpPr>
        <p:spPr>
          <a:xfrm>
            <a:off x="609600" y="927100"/>
            <a:ext cx="7910513" cy="501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NumberFormat fmt1 = NumberFormat.getCurrencyInstance();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NumberFormat fmt2 = NumberFormat.getPercentInstance();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System.out.print("Enter the quantity: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quantity = scan.nextInt();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System.out.print("Enter the unit price: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unitPrice = scan.nextDouble();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subtotal = quantity * unitPrice;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tax = subtotal * TAX_RATE;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totalCost = subtotal + tax;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 output with appropriate formatting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System.out.println("Subtotal: " + fmt1.format(subtotal));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System.out.println("Tax: " + fmt1.format(tax) + " at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+ fmt2.format(TAX_RATE));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System.out.println("Total: " + fmt1.format(totalCost));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6"/>
          <p:cNvSpPr txBox="1"/>
          <p:nvPr/>
        </p:nvSpPr>
        <p:spPr>
          <a:xfrm>
            <a:off x="2895600" y="685800"/>
            <a:ext cx="3570288" cy="20320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quantity: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unit price: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3.87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Subtotal: $19.35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Tax: $1.16 at 6%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Total: $20.51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Formatting Output</a:t>
            </a:r>
            <a:endParaRPr/>
          </a:p>
        </p:txBody>
      </p:sp>
      <p:sp>
        <p:nvSpPr>
          <p:cNvPr id="527" name="Google Shape;527;p47"/>
          <p:cNvSpPr txBox="1"/>
          <p:nvPr>
            <p:ph idx="1" type="body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DecimalFormat</a:t>
            </a:r>
            <a:r>
              <a:rPr lang="en-US"/>
              <a:t> class can be used to format a floating point value in various ways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example, you can specify that the number should be truncated to three decimal places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constructor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DecimalFormat</a:t>
            </a:r>
            <a:r>
              <a:rPr lang="en-US"/>
              <a:t> class takes a string that represents a pattern for the formatted number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CircleStats.java </a:t>
            </a:r>
            <a:endParaRPr/>
          </a:p>
        </p:txBody>
      </p:sp>
      <p:sp>
        <p:nvSpPr>
          <p:cNvPr id="528" name="Google Shape;528;p4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534" name="Google Shape;534;p48"/>
          <p:cNvSpPr txBox="1"/>
          <p:nvPr/>
        </p:nvSpPr>
        <p:spPr>
          <a:xfrm>
            <a:off x="609600" y="609600"/>
            <a:ext cx="7910513" cy="544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CircleStats.java       Author: Lewis/Loftus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formatting of decimal values using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DecimalFormat class.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java.util.Scanner;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java.text.DecimalFormat;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CircleStats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Calculates the area and circumference of a circle given 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radius.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radius;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area, circumference;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Scanner scan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Scanner(System.in);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540" name="Google Shape;540;p49"/>
          <p:cNvSpPr txBox="1"/>
          <p:nvPr/>
        </p:nvSpPr>
        <p:spPr>
          <a:xfrm>
            <a:off x="609600" y="1000125"/>
            <a:ext cx="7910513" cy="37242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System.out.print("Enter the circle's radius: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radius = scan.nextInt();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area = Math.PI * Math.pow(radius, 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circumference = 2 * Math.PI * radius;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Round the output to three decimal places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DecimalFormat fmt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DecimalFormat("0.###");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circle's area: " + fmt.format(area));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circle's circumference: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+ fmt.format(circumference));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Objects</a:t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152400" y="12192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Generally, we use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/>
              <a:t> operator to create an object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Creating an object is called </a:t>
            </a:r>
            <a:r>
              <a:rPr i="1" lang="en-US"/>
              <a:t>instantiation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 object is an </a:t>
            </a:r>
            <a:r>
              <a:rPr i="1" lang="en-US"/>
              <a:t>instance </a:t>
            </a:r>
            <a:r>
              <a:rPr lang="en-US"/>
              <a:t>of a particular class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762000" y="3733800"/>
            <a:ext cx="7348538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 = new String("Java Software Solutions");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2590800" y="4800600"/>
            <a:ext cx="5245100" cy="7016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mo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This calls the String </a:t>
            </a:r>
            <a:r>
              <a:rPr b="1" i="1" lang="en-US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constructor</a:t>
            </a:r>
            <a:r>
              <a:rPr b="1" i="0" lang="en-US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, which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mo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a special method that sets up the object</a:t>
            </a:r>
            <a:endParaRPr b="0" i="0" sz="2400" u="none" cap="none" strike="noStrike">
              <a:solidFill>
                <a:srgbClr val="008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9" name="Google Shape;179;p5"/>
          <p:cNvSpPr/>
          <p:nvPr/>
        </p:nvSpPr>
        <p:spPr>
          <a:xfrm rot="-5400000">
            <a:off x="5029200" y="1905000"/>
            <a:ext cx="457200" cy="5029200"/>
          </a:xfrm>
          <a:prstGeom prst="leftBrace">
            <a:avLst>
              <a:gd fmla="val 91667" name="adj1"/>
              <a:gd fmla="val 50000" name="adj2"/>
            </a:avLst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0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546" name="Google Shape;546;p50"/>
          <p:cNvSpPr txBox="1"/>
          <p:nvPr/>
        </p:nvSpPr>
        <p:spPr>
          <a:xfrm>
            <a:off x="609600" y="1000125"/>
            <a:ext cx="7910513" cy="37242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System.out.print("Enter the circle's radius: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radius = scan.nextInt();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area = Math.PI * Math.pow(radius, 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circumference = 2 * Math.PI * radius;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Round the output to three decimal places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DecimalFormat fmt =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DecimalFormat("0.###");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circle's area: " + fmt.format(area));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circle's circumference: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+ fmt.format(circumference));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0"/>
          <p:cNvSpPr txBox="1"/>
          <p:nvPr/>
        </p:nvSpPr>
        <p:spPr>
          <a:xfrm>
            <a:off x="2362200" y="609600"/>
            <a:ext cx="4556125" cy="153828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circle's radius: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circle's area: 78.54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circle's circumference: 31.416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1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53" name="Google Shape;553;p51"/>
          <p:cNvSpPr txBox="1"/>
          <p:nvPr/>
        </p:nvSpPr>
        <p:spPr>
          <a:xfrm>
            <a:off x="2667000" y="1447800"/>
            <a:ext cx="4732386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String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Random and Math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Enumerated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Wrapper Classes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1"/>
          <p:cNvSpPr/>
          <p:nvPr/>
        </p:nvSpPr>
        <p:spPr>
          <a:xfrm>
            <a:off x="1828800" y="3724275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Enumerated Types</a:t>
            </a:r>
            <a:endParaRPr/>
          </a:p>
        </p:txBody>
      </p:sp>
      <p:sp>
        <p:nvSpPr>
          <p:cNvPr id="561" name="Google Shape;561;p52"/>
          <p:cNvSpPr txBox="1"/>
          <p:nvPr>
            <p:ph idx="1" type="body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Java allows you to define an </a:t>
            </a:r>
            <a:r>
              <a:rPr i="1" lang="en-US"/>
              <a:t>enumerated type</a:t>
            </a:r>
            <a:r>
              <a:rPr lang="en-US"/>
              <a:t>, which can then be used to declare variables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 enumerated type declaration lists all possible values for a variable of that 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values are identifiers of your own choosing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following declaration creates an enumerated type called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Season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enum Season {winter, spring, summer, fall};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Any number of values can be listed</a:t>
            </a:r>
            <a:endParaRPr/>
          </a:p>
        </p:txBody>
      </p:sp>
      <p:sp>
        <p:nvSpPr>
          <p:cNvPr id="562" name="Google Shape;562;p5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Enumerated Types</a:t>
            </a:r>
            <a:endParaRPr/>
          </a:p>
        </p:txBody>
      </p:sp>
      <p:sp>
        <p:nvSpPr>
          <p:cNvPr id="568" name="Google Shape;568;p53"/>
          <p:cNvSpPr txBox="1"/>
          <p:nvPr>
            <p:ph idx="1" type="body"/>
          </p:nvPr>
        </p:nvSpPr>
        <p:spPr>
          <a:xfrm>
            <a:off x="228600" y="11430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Once a type is defined, a variable of that type can be declared: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Season time;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And it can be assigned a value: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time = Season.fall;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values are referenced through the name of the 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Enumerated types are </a:t>
            </a:r>
            <a:r>
              <a:rPr i="1" lang="en-US"/>
              <a:t>type-safe</a:t>
            </a:r>
            <a:r>
              <a:rPr lang="en-US"/>
              <a:t> – you cannot assign any value other than those listed</a:t>
            </a:r>
            <a:endParaRPr/>
          </a:p>
        </p:txBody>
      </p:sp>
      <p:sp>
        <p:nvSpPr>
          <p:cNvPr id="569" name="Google Shape;569;p5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Ordinal Values</a:t>
            </a:r>
            <a:endParaRPr/>
          </a:p>
        </p:txBody>
      </p:sp>
      <p:sp>
        <p:nvSpPr>
          <p:cNvPr id="575" name="Google Shape;575;p54"/>
          <p:cNvSpPr txBox="1"/>
          <p:nvPr>
            <p:ph idx="1" type="body"/>
          </p:nvPr>
        </p:nvSpPr>
        <p:spPr>
          <a:xfrm>
            <a:off x="228600" y="11430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Internally, each value of an enumerated type is stored as an integer, called its </a:t>
            </a:r>
            <a:r>
              <a:rPr i="1" lang="en-US"/>
              <a:t>ordinal value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first value in an enumerated type has an ordinal value of zero, the second one, and so 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However, you cannot assign a numeric value to an enumerated type, even if it corresponds to a valid ordinal value</a:t>
            </a:r>
            <a:endParaRPr/>
          </a:p>
        </p:txBody>
      </p:sp>
      <p:sp>
        <p:nvSpPr>
          <p:cNvPr id="576" name="Google Shape;576;p5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Enumerated Types</a:t>
            </a:r>
            <a:endParaRPr/>
          </a:p>
        </p:txBody>
      </p:sp>
      <p:sp>
        <p:nvSpPr>
          <p:cNvPr id="582" name="Google Shape;582;p55"/>
          <p:cNvSpPr txBox="1"/>
          <p:nvPr>
            <p:ph idx="1" type="body"/>
          </p:nvPr>
        </p:nvSpPr>
        <p:spPr>
          <a:xfrm>
            <a:off x="228600" y="1219200"/>
            <a:ext cx="868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declaration of an enumerated type is a special type of class, and each variable of that type is an object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ordinal</a:t>
            </a:r>
            <a:r>
              <a:rPr lang="en-US"/>
              <a:t> method returns the ordinal value of the object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/>
              <a:t> method returns the name of the identifier corresponding to the object's value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IceCream.java </a:t>
            </a:r>
            <a:endParaRPr/>
          </a:p>
        </p:txBody>
      </p:sp>
      <p:sp>
        <p:nvSpPr>
          <p:cNvPr id="583" name="Google Shape;583;p5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589" name="Google Shape;589;p56"/>
          <p:cNvSpPr txBox="1"/>
          <p:nvPr/>
        </p:nvSpPr>
        <p:spPr>
          <a:xfrm>
            <a:off x="609600" y="381000"/>
            <a:ext cx="7910513" cy="58785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IceCream.java       Author: Lewis/Loftus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enumerated types.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enum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Flavor {vanilla, chocolate, strawberry, fudgeRipple, coffee,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rockyRoad, mintChocolateChip, cookieDough}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Creates and uses variables of the Flavor type.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Flavor cone1, cone2, cone3;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cone1 = Flavor.rockyRoad;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cone2 = Flavor.chocolate;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System.out.println("cone1 value: " + cone1);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System.out.println("cone1 ordinal: " + cone1.ordinal());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System.out.println("cone1 name: " + cone1.name());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595" name="Google Shape;595;p57"/>
          <p:cNvSpPr txBox="1"/>
          <p:nvPr/>
        </p:nvSpPr>
        <p:spPr>
          <a:xfrm>
            <a:off x="609600" y="1216025"/>
            <a:ext cx="7910513" cy="3508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System.out.println("cone2 value: " + cone2);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System.out.println("cone2 ordinal: " + cone2.ordinal());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System.out.println("cone2 name: " + cone2.name());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cone3 = cone1;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System.out.println("cone3 value: " + cone3);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System.out.println("cone3 ordinal: " + cone3.ordinal());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System.out.println("cone3 name: " + cone3.name());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601" name="Google Shape;601;p58"/>
          <p:cNvSpPr txBox="1"/>
          <p:nvPr/>
        </p:nvSpPr>
        <p:spPr>
          <a:xfrm>
            <a:off x="609600" y="1216025"/>
            <a:ext cx="7910513" cy="3508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System.out.println("cone2 value: " + cone2);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System.out.println("cone2 ordinal: " + cone2.ordinal());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System.out.println("cone2 name: " + cone2.name());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cone3 = cone1;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System.out.println("cone3 value: " + cone3);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System.out.println("cone3 ordinal: " + cone3.ordinal());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System.out.println("cone3 name: " + cone3.name());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8"/>
          <p:cNvSpPr txBox="1"/>
          <p:nvPr/>
        </p:nvSpPr>
        <p:spPr>
          <a:xfrm>
            <a:off x="2971800" y="914400"/>
            <a:ext cx="3078163" cy="301625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82875" spcFirstLastPara="1" rIns="182875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cone1 value: rockyRoad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cone1 ordinal: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cone1 name: rockyRoad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cone2 value: chocolate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cone2 ordinal: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cone2 name: chocolate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cone3 value: rockyRoad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cone3 ordinal: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cone3 name: rockyRoad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9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08" name="Google Shape;608;p59"/>
          <p:cNvSpPr txBox="1"/>
          <p:nvPr/>
        </p:nvSpPr>
        <p:spPr>
          <a:xfrm>
            <a:off x="2667000" y="1447800"/>
            <a:ext cx="4732386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String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Random and Math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Enumerated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Wrapper Classes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9"/>
          <p:cNvSpPr/>
          <p:nvPr/>
        </p:nvSpPr>
        <p:spPr>
          <a:xfrm>
            <a:off x="1828800" y="4276725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Invoking Methods</a:t>
            </a:r>
            <a:endParaRPr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152400" y="1219200"/>
            <a:ext cx="8763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We've seen that once an object has been instantiated, we can use the </a:t>
            </a:r>
            <a:r>
              <a:rPr i="1" lang="en-US"/>
              <a:t>dot operator</a:t>
            </a:r>
            <a:r>
              <a:rPr lang="en-US"/>
              <a:t> to invoke its methods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numChars = title.length()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method may </a:t>
            </a:r>
            <a:r>
              <a:rPr i="1" lang="en-US"/>
              <a:t>return a value</a:t>
            </a:r>
            <a:r>
              <a:rPr lang="en-US"/>
              <a:t>, which can be used in an assignment or expression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method invocation can be thought of as asking an object to perform a service</a:t>
            </a:r>
            <a:endParaRPr/>
          </a:p>
        </p:txBody>
      </p:sp>
      <p:sp>
        <p:nvSpPr>
          <p:cNvPr id="187" name="Google Shape;187;p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0"/>
          <p:cNvSpPr txBox="1"/>
          <p:nvPr>
            <p:ph type="title"/>
          </p:nvPr>
        </p:nvSpPr>
        <p:spPr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Wrapper Classes</a:t>
            </a:r>
            <a:endParaRPr/>
          </a:p>
        </p:txBody>
      </p:sp>
      <p:sp>
        <p:nvSpPr>
          <p:cNvPr id="616" name="Google Shape;616;p60"/>
          <p:cNvSpPr txBox="1"/>
          <p:nvPr>
            <p:ph idx="1" type="body"/>
          </p:nvPr>
        </p:nvSpPr>
        <p:spPr>
          <a:xfrm>
            <a:off x="228600" y="1066800"/>
            <a:ext cx="8610600" cy="105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java.lang</a:t>
            </a:r>
            <a:r>
              <a:rPr lang="en-US"/>
              <a:t> package contains </a:t>
            </a:r>
            <a:r>
              <a:rPr i="1" lang="en-US"/>
              <a:t>wrapper classes</a:t>
            </a:r>
            <a:r>
              <a:rPr lang="en-US"/>
              <a:t> that correspond to each primitive type:</a:t>
            </a:r>
            <a:endParaRPr/>
          </a:p>
        </p:txBody>
      </p:sp>
      <p:graphicFrame>
        <p:nvGraphicFramePr>
          <p:cNvPr id="617" name="Google Shape;617;p60"/>
          <p:cNvGraphicFramePr/>
          <p:nvPr/>
        </p:nvGraphicFramePr>
        <p:xfrm>
          <a:off x="20574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{80B3AA13-A3EC-42EE-AF99-4F4CA3F0175C}</a:tableStyleId>
              </a:tblPr>
              <a:tblGrid>
                <a:gridCol w="2395550"/>
                <a:gridCol w="2316150"/>
              </a:tblGrid>
              <a:tr h="3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sng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Primitive 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sng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Wrapper Class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1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Wrapper Classes</a:t>
            </a:r>
            <a:endParaRPr/>
          </a:p>
        </p:txBody>
      </p:sp>
      <p:sp>
        <p:nvSpPr>
          <p:cNvPr id="623" name="Google Shape;623;p61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following declaration creates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/>
              <a:t> object which represents the integer 40 as an object 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Integer age = new Integer(40);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 object of a wrapper class can be used in any situation where a primitive value will not suffice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example, some objects serve as containers of other objects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Primitive values could not be stored in such containers, but wrapper objects could be</a:t>
            </a:r>
            <a:endParaRPr/>
          </a:p>
        </p:txBody>
      </p:sp>
      <p:sp>
        <p:nvSpPr>
          <p:cNvPr id="624" name="Google Shape;624;p61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2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Wrapper Classes</a:t>
            </a:r>
            <a:endParaRPr/>
          </a:p>
        </p:txBody>
      </p:sp>
      <p:sp>
        <p:nvSpPr>
          <p:cNvPr id="630" name="Google Shape;630;p62"/>
          <p:cNvSpPr txBox="1"/>
          <p:nvPr>
            <p:ph idx="1" type="body"/>
          </p:nvPr>
        </p:nvSpPr>
        <p:spPr>
          <a:xfrm>
            <a:off x="304800" y="11430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Wrapper classes also contain static methods that help manage the associated 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example,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/>
              <a:t> class contains a method to convert an integer stored in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to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/>
              <a:t> value: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 = Integer.parseInt(str);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They often contain useful constants as well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example,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/>
              <a:t> class contains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MIN_VALUE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/>
              <a:t> which hold the smallest and largest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/>
              <a:t> values</a:t>
            </a:r>
            <a:endParaRPr/>
          </a:p>
        </p:txBody>
      </p:sp>
      <p:sp>
        <p:nvSpPr>
          <p:cNvPr id="631" name="Google Shape;631;p62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3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Autoboxing</a:t>
            </a:r>
            <a:endParaRPr/>
          </a:p>
        </p:txBody>
      </p:sp>
      <p:sp>
        <p:nvSpPr>
          <p:cNvPr id="637" name="Google Shape;637;p63"/>
          <p:cNvSpPr txBox="1"/>
          <p:nvPr>
            <p:ph idx="1" type="body"/>
          </p:nvPr>
        </p:nvSpPr>
        <p:spPr>
          <a:xfrm>
            <a:off x="304800" y="11430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/>
              <a:t>Autoboxing</a:t>
            </a:r>
            <a:r>
              <a:rPr lang="en-US"/>
              <a:t> is the automatic conversion of a primitive value to a corresponding wrapper object: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	Integer obj;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	int num = 42;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	obj = num;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assignment creates the appropriate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/>
              <a:t> object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reverse conversion (called </a:t>
            </a:r>
            <a:r>
              <a:rPr i="1" lang="en-US"/>
              <a:t>unboxing</a:t>
            </a:r>
            <a:r>
              <a:rPr lang="en-US"/>
              <a:t>) also occurs automatically as needed</a:t>
            </a:r>
            <a:endParaRPr/>
          </a:p>
        </p:txBody>
      </p:sp>
      <p:sp>
        <p:nvSpPr>
          <p:cNvPr id="638" name="Google Shape;638;p63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4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644" name="Google Shape;644;p64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645" name="Google Shape;645;p64"/>
          <p:cNvSpPr txBox="1"/>
          <p:nvPr/>
        </p:nvSpPr>
        <p:spPr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following assignments valid? Explain.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4"/>
          <p:cNvSpPr txBox="1"/>
          <p:nvPr/>
        </p:nvSpPr>
        <p:spPr>
          <a:xfrm>
            <a:off x="457200" y="1981200"/>
            <a:ext cx="6464300" cy="255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value = 15.75;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Character ch = new Character('T');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myChar = ch;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652" name="Google Shape;652;p65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  <p:sp>
        <p:nvSpPr>
          <p:cNvPr id="653" name="Google Shape;653;p65"/>
          <p:cNvSpPr txBox="1"/>
          <p:nvPr/>
        </p:nvSpPr>
        <p:spPr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following assignments valid? Explain.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5"/>
          <p:cNvSpPr txBox="1"/>
          <p:nvPr/>
        </p:nvSpPr>
        <p:spPr>
          <a:xfrm>
            <a:off x="457200" y="1981200"/>
            <a:ext cx="6464300" cy="255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value = 15.75;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Character ch = new Character('T');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myChar = ch;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65"/>
          <p:cNvSpPr txBox="1"/>
          <p:nvPr/>
        </p:nvSpPr>
        <p:spPr>
          <a:xfrm>
            <a:off x="457200" y="2590800"/>
            <a:ext cx="8431213" cy="255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Yes. The double literal is autoboxed into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the char in the object is unboxed before the assignment.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6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61" name="Google Shape;661;p66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Chapter 3 focused 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object creation and object references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class and its methods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the Java standard class library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/>
              <a:t> classes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formatting output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enumerated types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wrapper classes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2" name="Google Shape;662;p66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228600" y="1143000"/>
            <a:ext cx="8686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Note that a primitive variable contains the value itself, but an object variable contains the address of the object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 object reference can be thought of as a pointer to the location of the object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Rather than dealing with arbitrary addresses, we often depict a reference graphically</a:t>
            </a:r>
            <a:endParaRPr/>
          </a:p>
        </p:txBody>
      </p:sp>
      <p:grpSp>
        <p:nvGrpSpPr>
          <p:cNvPr id="194" name="Google Shape;194;p7"/>
          <p:cNvGrpSpPr/>
          <p:nvPr/>
        </p:nvGrpSpPr>
        <p:grpSpPr>
          <a:xfrm>
            <a:off x="2209800" y="4953000"/>
            <a:ext cx="4572000" cy="1050925"/>
            <a:chOff x="912" y="2976"/>
            <a:chExt cx="2880" cy="662"/>
          </a:xfrm>
        </p:grpSpPr>
        <p:sp>
          <p:nvSpPr>
            <p:cNvPr id="195" name="Google Shape;195;p7"/>
            <p:cNvSpPr/>
            <p:nvPr/>
          </p:nvSpPr>
          <p:spPr>
            <a:xfrm>
              <a:off x="1536" y="3350"/>
              <a:ext cx="432" cy="240"/>
            </a:xfrm>
            <a:prstGeom prst="rect">
              <a:avLst/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400" y="3350"/>
              <a:ext cx="1392" cy="240"/>
            </a:xfrm>
            <a:prstGeom prst="roundRect">
              <a:avLst>
                <a:gd fmla="val 16667" name="adj"/>
              </a:avLst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"Steve Jobs"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912" y="3388"/>
              <a:ext cx="5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1536" y="2976"/>
              <a:ext cx="432" cy="240"/>
            </a:xfrm>
            <a:prstGeom prst="rect">
              <a:avLst/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988" y="3014"/>
              <a:ext cx="50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 txBox="1"/>
            <p:nvPr/>
          </p:nvSpPr>
          <p:spPr>
            <a:xfrm>
              <a:off x="1584" y="2976"/>
              <a:ext cx="30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01;p7"/>
            <p:cNvCxnSpPr/>
            <p:nvPr/>
          </p:nvCxnSpPr>
          <p:spPr>
            <a:xfrm>
              <a:off x="1728" y="3456"/>
              <a:ext cx="6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02" name="Google Shape;202;p7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Assignment Revisited</a:t>
            </a:r>
            <a:endParaRPr/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228600" y="1143000"/>
            <a:ext cx="8686800" cy="178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act of assignment takes a copy of a value and stores it in a variable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primitive types:</a:t>
            </a:r>
            <a:endParaRPr/>
          </a:p>
        </p:txBody>
      </p:sp>
      <p:grpSp>
        <p:nvGrpSpPr>
          <p:cNvPr id="209" name="Google Shape;209;p8"/>
          <p:cNvGrpSpPr/>
          <p:nvPr/>
        </p:nvGrpSpPr>
        <p:grpSpPr>
          <a:xfrm>
            <a:off x="3124200" y="2971800"/>
            <a:ext cx="3079750" cy="990600"/>
            <a:chOff x="1584" y="1824"/>
            <a:chExt cx="1940" cy="624"/>
          </a:xfrm>
        </p:grpSpPr>
        <p:sp>
          <p:nvSpPr>
            <p:cNvPr id="210" name="Google Shape;210;p8"/>
            <p:cNvSpPr/>
            <p:nvPr/>
          </p:nvSpPr>
          <p:spPr>
            <a:xfrm>
              <a:off x="3092" y="1824"/>
              <a:ext cx="432" cy="240"/>
            </a:xfrm>
            <a:prstGeom prst="rect">
              <a:avLst/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 txBox="1"/>
            <p:nvPr/>
          </p:nvSpPr>
          <p:spPr>
            <a:xfrm>
              <a:off x="2544" y="1862"/>
              <a:ext cx="50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3140" y="1824"/>
              <a:ext cx="30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092" y="2160"/>
              <a:ext cx="432" cy="240"/>
            </a:xfrm>
            <a:prstGeom prst="rect">
              <a:avLst/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 txBox="1"/>
            <p:nvPr/>
          </p:nvSpPr>
          <p:spPr>
            <a:xfrm>
              <a:off x="2544" y="2198"/>
              <a:ext cx="50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 txBox="1"/>
            <p:nvPr/>
          </p:nvSpPr>
          <p:spPr>
            <a:xfrm>
              <a:off x="3140" y="2160"/>
              <a:ext cx="30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 txBox="1"/>
            <p:nvPr/>
          </p:nvSpPr>
          <p:spPr>
            <a:xfrm>
              <a:off x="1584" y="2006"/>
              <a:ext cx="78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Before: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8"/>
          <p:cNvSpPr txBox="1"/>
          <p:nvPr/>
        </p:nvSpPr>
        <p:spPr>
          <a:xfrm>
            <a:off x="1600200" y="426720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num2 = num1;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8"/>
          <p:cNvGrpSpPr/>
          <p:nvPr/>
        </p:nvGrpSpPr>
        <p:grpSpPr>
          <a:xfrm>
            <a:off x="3124200" y="5029200"/>
            <a:ext cx="3079750" cy="990600"/>
            <a:chOff x="1632" y="3130"/>
            <a:chExt cx="1940" cy="624"/>
          </a:xfrm>
        </p:grpSpPr>
        <p:sp>
          <p:nvSpPr>
            <p:cNvPr id="219" name="Google Shape;219;p8"/>
            <p:cNvSpPr/>
            <p:nvPr/>
          </p:nvSpPr>
          <p:spPr>
            <a:xfrm>
              <a:off x="3140" y="3130"/>
              <a:ext cx="432" cy="240"/>
            </a:xfrm>
            <a:prstGeom prst="rect">
              <a:avLst/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2592" y="3168"/>
              <a:ext cx="50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 txBox="1"/>
            <p:nvPr/>
          </p:nvSpPr>
          <p:spPr>
            <a:xfrm>
              <a:off x="3188" y="3130"/>
              <a:ext cx="30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140" y="3466"/>
              <a:ext cx="432" cy="240"/>
            </a:xfrm>
            <a:prstGeom prst="rect">
              <a:avLst/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 txBox="1"/>
            <p:nvPr/>
          </p:nvSpPr>
          <p:spPr>
            <a:xfrm>
              <a:off x="2592" y="3504"/>
              <a:ext cx="50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"/>
            <p:cNvSpPr txBox="1"/>
            <p:nvPr/>
          </p:nvSpPr>
          <p:spPr>
            <a:xfrm>
              <a:off x="3188" y="3466"/>
              <a:ext cx="30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 txBox="1"/>
            <p:nvPr/>
          </p:nvSpPr>
          <p:spPr>
            <a:xfrm>
              <a:off x="1632" y="3312"/>
              <a:ext cx="6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After: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8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 Assignment</a:t>
            </a:r>
            <a:endParaRPr/>
          </a:p>
        </p:txBody>
      </p:sp>
      <p:sp>
        <p:nvSpPr>
          <p:cNvPr id="232" name="Google Shape;232;p9"/>
          <p:cNvSpPr txBox="1"/>
          <p:nvPr>
            <p:ph idx="1" type="body"/>
          </p:nvPr>
        </p:nvSpPr>
        <p:spPr>
          <a:xfrm>
            <a:off x="228600" y="11430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object references, assignment copies the address: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838200" y="3810000"/>
            <a:ext cx="2317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name2 = name1;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9"/>
          <p:cNvGrpSpPr/>
          <p:nvPr/>
        </p:nvGrpSpPr>
        <p:grpSpPr>
          <a:xfrm>
            <a:off x="1905000" y="2514600"/>
            <a:ext cx="6172200" cy="990600"/>
            <a:chOff x="1152" y="1478"/>
            <a:chExt cx="3888" cy="624"/>
          </a:xfrm>
        </p:grpSpPr>
        <p:sp>
          <p:nvSpPr>
            <p:cNvPr id="235" name="Google Shape;235;p9"/>
            <p:cNvSpPr/>
            <p:nvPr/>
          </p:nvSpPr>
          <p:spPr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 txBox="1"/>
            <p:nvPr/>
          </p:nvSpPr>
          <p:spPr>
            <a:xfrm>
              <a:off x="2112" y="1516"/>
              <a:ext cx="5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2112" y="1852"/>
              <a:ext cx="5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 txBox="1"/>
            <p:nvPr/>
          </p:nvSpPr>
          <p:spPr>
            <a:xfrm>
              <a:off x="1152" y="1660"/>
              <a:ext cx="78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Before: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3408" y="1478"/>
              <a:ext cx="1392" cy="240"/>
            </a:xfrm>
            <a:prstGeom prst="roundRect">
              <a:avLst>
                <a:gd fmla="val 16667" name="adj"/>
              </a:avLst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"Steve Jobs"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" name="Google Shape;240;p9"/>
            <p:cNvCxnSpPr/>
            <p:nvPr/>
          </p:nvCxnSpPr>
          <p:spPr>
            <a:xfrm>
              <a:off x="2928" y="1598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1" name="Google Shape;241;p9"/>
            <p:cNvSpPr/>
            <p:nvPr/>
          </p:nvSpPr>
          <p:spPr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408" y="1814"/>
              <a:ext cx="1632" cy="240"/>
            </a:xfrm>
            <a:prstGeom prst="roundRect">
              <a:avLst>
                <a:gd fmla="val 16667" name="adj"/>
              </a:avLst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"Steve Wozniak"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p9"/>
            <p:cNvCxnSpPr/>
            <p:nvPr/>
          </p:nvCxnSpPr>
          <p:spPr>
            <a:xfrm>
              <a:off x="2928" y="1934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44" name="Google Shape;244;p9"/>
          <p:cNvGrpSpPr/>
          <p:nvPr/>
        </p:nvGrpSpPr>
        <p:grpSpPr>
          <a:xfrm>
            <a:off x="1905000" y="4724400"/>
            <a:ext cx="5638800" cy="998538"/>
            <a:chOff x="1200" y="2928"/>
            <a:chExt cx="3552" cy="629"/>
          </a:xfrm>
        </p:grpSpPr>
        <p:sp>
          <p:nvSpPr>
            <p:cNvPr id="245" name="Google Shape;245;p9"/>
            <p:cNvSpPr/>
            <p:nvPr/>
          </p:nvSpPr>
          <p:spPr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2160" y="2971"/>
              <a:ext cx="5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 txBox="1"/>
            <p:nvPr/>
          </p:nvSpPr>
          <p:spPr>
            <a:xfrm>
              <a:off x="2160" y="3307"/>
              <a:ext cx="5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 txBox="1"/>
            <p:nvPr/>
          </p:nvSpPr>
          <p:spPr>
            <a:xfrm>
              <a:off x="1200" y="3115"/>
              <a:ext cx="6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After: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408" y="2928"/>
              <a:ext cx="1344" cy="240"/>
            </a:xfrm>
            <a:prstGeom prst="roundRect">
              <a:avLst>
                <a:gd fmla="val 16667" name="adj"/>
              </a:avLst>
            </a:prstGeom>
            <a:solidFill>
              <a:srgbClr val="F5E98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"Steve Jobs"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Google Shape;251;p9"/>
            <p:cNvCxnSpPr/>
            <p:nvPr/>
          </p:nvCxnSpPr>
          <p:spPr>
            <a:xfrm>
              <a:off x="2928" y="3048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2" name="Google Shape;252;p9"/>
            <p:cNvCxnSpPr/>
            <p:nvPr/>
          </p:nvCxnSpPr>
          <p:spPr>
            <a:xfrm flipH="1" rot="10800000">
              <a:off x="3312" y="3211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3" name="Google Shape;253;p9"/>
            <p:cNvCxnSpPr/>
            <p:nvPr/>
          </p:nvCxnSpPr>
          <p:spPr>
            <a:xfrm rot="10800000">
              <a:off x="2928" y="3403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4" name="Google Shape;254;p9"/>
          <p:cNvSpPr txBox="1"/>
          <p:nvPr>
            <p:ph idx="11" type="ftr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