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65"/>
  </p:notesMasterIdLst>
  <p:handoutMasterIdLst>
    <p:handoutMasterId r:id="rId66"/>
  </p:handoutMasterIdLst>
  <p:sldIdLst>
    <p:sldId id="256" r:id="rId3"/>
    <p:sldId id="260" r:id="rId4"/>
    <p:sldId id="261" r:id="rId5"/>
    <p:sldId id="262" r:id="rId6"/>
    <p:sldId id="365" r:id="rId7"/>
    <p:sldId id="263" r:id="rId8"/>
    <p:sldId id="264" r:id="rId9"/>
    <p:sldId id="265" r:id="rId10"/>
    <p:sldId id="366" r:id="rId11"/>
    <p:sldId id="266" r:id="rId12"/>
    <p:sldId id="320" r:id="rId13"/>
    <p:sldId id="322" r:id="rId14"/>
    <p:sldId id="323" r:id="rId15"/>
    <p:sldId id="321" r:id="rId16"/>
    <p:sldId id="324" r:id="rId17"/>
    <p:sldId id="325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355" r:id="rId26"/>
    <p:sldId id="357" r:id="rId27"/>
    <p:sldId id="356" r:id="rId28"/>
    <p:sldId id="358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359" r:id="rId41"/>
    <p:sldId id="360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326" r:id="rId54"/>
    <p:sldId id="328" r:id="rId55"/>
    <p:sldId id="329" r:id="rId56"/>
    <p:sldId id="327" r:id="rId57"/>
    <p:sldId id="331" r:id="rId58"/>
    <p:sldId id="330" r:id="rId59"/>
    <p:sldId id="297" r:id="rId60"/>
    <p:sldId id="298" r:id="rId61"/>
    <p:sldId id="299" r:id="rId62"/>
    <p:sldId id="361" r:id="rId63"/>
    <p:sldId id="362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CCF5A3"/>
    <a:srgbClr val="D9FB9D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48"/>
    <p:restoredTop sz="94674"/>
  </p:normalViewPr>
  <p:slideViewPr>
    <p:cSldViewPr>
      <p:cViewPr varScale="1">
        <p:scale>
          <a:sx n="65" d="100"/>
          <a:sy n="65" d="100"/>
        </p:scale>
        <p:origin x="79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3B7463-A8C0-3741-9A3C-2DFD5B93F238}" type="datetime1">
              <a:rPr lang="en-US" altLang="x-none"/>
              <a:pPr/>
              <a:t>9/29/2019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FE4CA35-7315-754F-85B1-CA60859938D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3018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3AE4EA7-22D0-5245-88A1-5F23D8D59C02}" type="datetime1">
              <a:rPr lang="en-US" altLang="x-none"/>
              <a:pPr/>
              <a:t>9/29/2019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5CA1D6C-8745-EA48-987B-B4DEE0882CA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79100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64E96A9-1E6B-5A48-BA69-E99E8C749C72}" type="slidenum">
              <a:rPr lang="en-US" altLang="x-none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2836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6839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827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2451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r>
              <a:rPr lang="en-US" altLang="x-none"/>
              <a:t>4-</a:t>
            </a:r>
            <a:fld id="{3A5E723B-D3FB-CF4F-8131-0EAAF8F1F0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51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8F702-BD68-3641-97D9-DA29D1B4937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9302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F23C6-395F-C747-BAC5-C41064F8A09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622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FE84B-998E-7B43-99A2-41B8A2FEBFB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9314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296237-691D-C24B-BC81-12C319FFAAF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101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8DB8B-21F8-8D42-82FF-9C11117634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5974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F7A-0000-8A49-93AF-15B7D9C74EF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2739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BFB129-70AE-644E-BD51-CC388BD9087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707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18246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3AB70-8D46-C849-AF25-DA28C62C8EF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8401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9357D-F051-344D-872E-64179AEA275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2792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7BC6C-F764-3749-8924-BBA196D4B41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825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DF3C7-6334-924E-A1F5-49156684B5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601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3988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764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6355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0256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6995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1453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1803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47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x-none" altLang="x-non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1310441-D268-2A48-BEE9-53EC7DC5DD8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4</a:t>
            </a:r>
            <a:br>
              <a:rPr lang="en-US" altLang="x-none"/>
            </a:br>
            <a:r>
              <a:rPr lang="en-US" altLang="x-none"/>
              <a:t>Writing Classes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/>
              <a:t>th</a:t>
            </a:r>
            <a:r>
              <a:rPr lang="en-US" altLang="x-none" dirty="0"/>
              <a:t> 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John Lewis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William Loftus</a:t>
            </a:r>
          </a:p>
        </p:txBody>
      </p:sp>
      <p:pic>
        <p:nvPicPr>
          <p:cNvPr id="2867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1981200"/>
            <a:ext cx="3043238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Classes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We’ll want to design the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class so that it is a versatile and reusable resource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Any given program will probably not use all operations of a given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RollingDice.java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Die.java 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8914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RollingDice.java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creation and use of a user-defined class.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RollingDice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Die objects and rolls them several times.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 die1, die2;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die1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die1.roll();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die2.roll();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System.out.println("Die One: " + die1 + ", Die Two: " + die2);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9938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die1.roll();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die2.setFaceValue(4);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System.out.println("Die One: " + die1 + ", Die Two: " + die2);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sum = die1.getFaceValue() + die2.getFaceValue();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System.out.println("Sum: " + sum);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sum = die1.roll() + die2.roll();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System.out.println("Die One: " + die1 + ", Die Two: " + die2);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System.out.println("New sum: " + sum);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0962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die1.roll();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die2.setFaceValue(4);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Die One: " + die1 + ", Die Two: " + die2);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sum = die1.getFaceValue() + die2.getFaceValue();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Sum: " + sum);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sum = die1.roll() + die2.roll();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("Die One: " + die1 + ", Die Two: " + die2);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("New sum: " + sum);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819400" y="838200"/>
            <a:ext cx="3078163" cy="203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Sample Run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Die One: 5, Die Two: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Die One: 1, Die Two: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Sum: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Die One: 4, Die Two: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New sum: 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1986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Die.java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one die (singular of dice) with faces showing values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between 1 and 6.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MAX = 6;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maximum face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faceValue;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current value showing on the die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the initial face value.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faceValue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3010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2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Rolls the die and returns the result.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roll()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faceValue = 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)(Math.random() * MAX)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faceValue;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Face value mutator.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setFaceValue(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faceValue = 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Face value accessor.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getFaceValue()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faceValue;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4034" name="TextBox 5"/>
          <p:cNvSpPr txBox="1">
            <a:spLocks noChangeArrowheads="1"/>
          </p:cNvSpPr>
          <p:nvPr/>
        </p:nvSpPr>
        <p:spPr bwMode="auto">
          <a:xfrm>
            <a:off x="609600" y="1023938"/>
            <a:ext cx="7910513" cy="2862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representation of this die.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 = Integer.toString(faceValue);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toString Method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It's good practice to define a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 for a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 returns a character string that represents the object in some way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It is called automatically when an object is concatenated to a string or when it is passed to the </a:t>
            </a:r>
            <a:r>
              <a:rPr lang="en-US" altLang="x-none">
                <a:latin typeface="Courier New" charset="0"/>
              </a:rPr>
              <a:t>println</a:t>
            </a:r>
            <a:r>
              <a:rPr lang="en-US" altLang="x-none"/>
              <a:t> method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It's also convenient for debugging problems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Constructors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As mentioned previously, a </a:t>
            </a:r>
            <a:r>
              <a:rPr lang="en-US" altLang="x-none" i="1"/>
              <a:t>constructor</a:t>
            </a:r>
            <a:r>
              <a:rPr lang="en-US" altLang="x-none"/>
              <a:t> is used to set up an object when it is initially created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 constructor has the same name as the class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constructor is used to set the initial face value of each new die object to one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We examine constructors in more detail later in this chapter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Data Scope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</a:t>
            </a:r>
            <a:r>
              <a:rPr lang="en-US" altLang="x-none" i="1"/>
              <a:t>scope</a:t>
            </a:r>
            <a:r>
              <a:rPr lang="en-US" altLang="x-none"/>
              <a:t> of data is the area in a program in which that data can be referenced (used)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Data declared at the class level can be referenced by all methods in that class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Data declared within a method can be used only in that method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Data declared within a method is called </a:t>
            </a:r>
            <a:r>
              <a:rPr lang="en-US" altLang="x-none" i="1"/>
              <a:t>local data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In the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class, the variable </a:t>
            </a:r>
            <a:r>
              <a:rPr lang="en-US" altLang="x-none">
                <a:latin typeface="Courier New" charset="0"/>
              </a:rPr>
              <a:t>result</a:t>
            </a:r>
            <a:r>
              <a:rPr lang="en-US" altLang="x-none"/>
              <a:t> is declared inside 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 -- it is local to that method and cannot be referenced anywhere else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Writing Classes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sz="2700" dirty="0"/>
              <a:t>We've been using predefined classes from the Java API. Now we will learn to write our own classes.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sz="2700" dirty="0"/>
              <a:t>Chapter 4 focuses on:</a:t>
            </a:r>
            <a:endParaRPr lang="en-US" altLang="x-none" dirty="0"/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class definitions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instance data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encapsulation and Java modifiers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method declaration and parameter passing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constructors</a:t>
            </a:r>
            <a:endParaRPr lang="en-US" altLang="x-none" dirty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Instance Data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variable declared at the class level (such as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faceValue</a:t>
            </a:r>
            <a:r>
              <a:rPr lang="en-US" altLang="x-none"/>
              <a:t>) is called </a:t>
            </a:r>
            <a:r>
              <a:rPr lang="en-US" altLang="x-none" i="1"/>
              <a:t>instance data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Each instance (object) has its own instance variable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class declares the type of the data, but it does not reserve memory space for it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Each time a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object is created, a new </a:t>
            </a:r>
            <a:r>
              <a:rPr lang="en-US" altLang="x-none">
                <a:latin typeface="Courier New" charset="0"/>
              </a:rPr>
              <a:t>faceValue</a:t>
            </a:r>
            <a:r>
              <a:rPr lang="en-US" altLang="x-none"/>
              <a:t> variable is created as well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objects of a class share the method definitions, but each object has its own data space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That's the only way two objects can have different states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Instance Data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We can depict the two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objects from the </a:t>
            </a:r>
            <a:r>
              <a:rPr lang="en-US" altLang="x-none">
                <a:latin typeface="Courier New" charset="0"/>
              </a:rPr>
              <a:t>RollingDice</a:t>
            </a:r>
            <a:r>
              <a:rPr lang="en-US" altLang="x-none"/>
              <a:t> program as follows:</a:t>
            </a:r>
          </a:p>
          <a:p>
            <a:pPr>
              <a:lnSpc>
                <a:spcPct val="90000"/>
              </a:lnSpc>
            </a:pPr>
            <a:endParaRPr lang="en-US" altLang="x-none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2498725"/>
            <a:ext cx="5168900" cy="1524000"/>
            <a:chOff x="1804" y="2544"/>
            <a:chExt cx="3256" cy="960"/>
          </a:xfrm>
        </p:grpSpPr>
        <p:grpSp>
          <p:nvGrpSpPr>
            <p:cNvPr id="50182" name="Group 5"/>
            <p:cNvGrpSpPr>
              <a:grpSpLocks/>
            </p:cNvGrpSpPr>
            <p:nvPr/>
          </p:nvGrpSpPr>
          <p:grpSpPr bwMode="auto">
            <a:xfrm>
              <a:off x="1804" y="2544"/>
              <a:ext cx="3236" cy="336"/>
              <a:chOff x="1804" y="2544"/>
              <a:chExt cx="3236" cy="336"/>
            </a:xfrm>
          </p:grpSpPr>
          <p:sp>
            <p:nvSpPr>
              <p:cNvPr id="50190" name="Rectangle 6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0191" name="Text Box 7"/>
              <p:cNvSpPr txBox="1">
                <a:spLocks noChangeArrowheads="1"/>
              </p:cNvSpPr>
              <p:nvPr/>
            </p:nvSpPr>
            <p:spPr bwMode="auto">
              <a:xfrm>
                <a:off x="1804" y="2587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000" b="1">
                    <a:latin typeface="Courier New" charset="0"/>
                  </a:rPr>
                  <a:t>die1</a:t>
                </a:r>
              </a:p>
            </p:txBody>
          </p:sp>
          <p:sp>
            <p:nvSpPr>
              <p:cNvPr id="50192" name="AutoShape 8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2000" b="1">
                  <a:latin typeface="Courier New" charset="0"/>
                </a:endParaRPr>
              </a:p>
            </p:txBody>
          </p:sp>
          <p:sp>
            <p:nvSpPr>
              <p:cNvPr id="50193" name="Line 9"/>
              <p:cNvSpPr>
                <a:spLocks noChangeShapeType="1"/>
              </p:cNvSpPr>
              <p:nvPr/>
            </p:nvSpPr>
            <p:spPr bwMode="auto">
              <a:xfrm>
                <a:off x="2592" y="27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4" name="Rectangle 10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000" b="1">
                    <a:latin typeface="Courier New" charset="0"/>
                  </a:rPr>
                  <a:t>5</a:t>
                </a:r>
                <a:endParaRPr lang="en-US" altLang="x-none" sz="2400"/>
              </a:p>
            </p:txBody>
          </p:sp>
          <p:sp>
            <p:nvSpPr>
              <p:cNvPr id="50195" name="Text Box 11"/>
              <p:cNvSpPr txBox="1">
                <a:spLocks noChangeArrowheads="1"/>
              </p:cNvSpPr>
              <p:nvPr/>
            </p:nvSpPr>
            <p:spPr bwMode="auto">
              <a:xfrm>
                <a:off x="3360" y="2587"/>
                <a:ext cx="9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000" b="1">
                    <a:latin typeface="Courier New" charset="0"/>
                  </a:rPr>
                  <a:t>faceValue</a:t>
                </a:r>
              </a:p>
            </p:txBody>
          </p:sp>
        </p:grpSp>
        <p:grpSp>
          <p:nvGrpSpPr>
            <p:cNvPr id="50183" name="Group 12"/>
            <p:cNvGrpSpPr>
              <a:grpSpLocks/>
            </p:cNvGrpSpPr>
            <p:nvPr/>
          </p:nvGrpSpPr>
          <p:grpSpPr bwMode="auto">
            <a:xfrm>
              <a:off x="1824" y="3168"/>
              <a:ext cx="3236" cy="336"/>
              <a:chOff x="1824" y="3168"/>
              <a:chExt cx="3236" cy="336"/>
            </a:xfrm>
          </p:grpSpPr>
          <p:sp>
            <p:nvSpPr>
              <p:cNvPr id="50184" name="Rectangle 13"/>
              <p:cNvSpPr>
                <a:spLocks noChangeArrowheads="1"/>
              </p:cNvSpPr>
              <p:nvPr/>
            </p:nvSpPr>
            <p:spPr bwMode="auto">
              <a:xfrm>
                <a:off x="2372" y="3216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0185" name="Text Box 14"/>
              <p:cNvSpPr txBox="1">
                <a:spLocks noChangeArrowheads="1"/>
              </p:cNvSpPr>
              <p:nvPr/>
            </p:nvSpPr>
            <p:spPr bwMode="auto">
              <a:xfrm>
                <a:off x="1824" y="3211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000" b="1">
                    <a:latin typeface="Courier New" charset="0"/>
                  </a:rPr>
                  <a:t>die2</a:t>
                </a:r>
              </a:p>
            </p:txBody>
          </p:sp>
          <p:sp>
            <p:nvSpPr>
              <p:cNvPr id="50186" name="AutoShape 15"/>
              <p:cNvSpPr>
                <a:spLocks noChangeArrowheads="1"/>
              </p:cNvSpPr>
              <p:nvPr/>
            </p:nvSpPr>
            <p:spPr bwMode="auto">
              <a:xfrm>
                <a:off x="3236" y="3168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2000" b="1">
                  <a:latin typeface="Courier New" charset="0"/>
                </a:endParaRPr>
              </a:p>
            </p:txBody>
          </p:sp>
          <p:sp>
            <p:nvSpPr>
              <p:cNvPr id="50187" name="Line 16"/>
              <p:cNvSpPr>
                <a:spLocks noChangeShapeType="1"/>
              </p:cNvSpPr>
              <p:nvPr/>
            </p:nvSpPr>
            <p:spPr bwMode="auto">
              <a:xfrm>
                <a:off x="2612" y="33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8" name="Rectangle 17"/>
              <p:cNvSpPr>
                <a:spLocks noChangeArrowheads="1"/>
              </p:cNvSpPr>
              <p:nvPr/>
            </p:nvSpPr>
            <p:spPr bwMode="auto">
              <a:xfrm>
                <a:off x="4436" y="3216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000" b="1">
                    <a:latin typeface="Courier New" charset="0"/>
                  </a:rPr>
                  <a:t>2</a:t>
                </a:r>
                <a:endParaRPr lang="en-US" altLang="x-none" sz="2400"/>
              </a:p>
            </p:txBody>
          </p:sp>
          <p:sp>
            <p:nvSpPr>
              <p:cNvPr id="50189" name="Text Box 18"/>
              <p:cNvSpPr txBox="1">
                <a:spLocks noChangeArrowheads="1"/>
              </p:cNvSpPr>
              <p:nvPr/>
            </p:nvSpPr>
            <p:spPr bwMode="auto">
              <a:xfrm>
                <a:off x="3380" y="3211"/>
                <a:ext cx="9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000" b="1">
                    <a:latin typeface="Courier New" charset="0"/>
                  </a:rPr>
                  <a:t>faceValue</a:t>
                </a:r>
              </a:p>
            </p:txBody>
          </p:sp>
        </p:grpSp>
      </p:grp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1371600" y="4479925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Verdana" charset="0"/>
              </a:rPr>
              <a:t>Each object maintains its own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faceValue</a:t>
            </a:r>
            <a:r>
              <a:rPr lang="en-US" altLang="x-none" sz="2000" b="1">
                <a:solidFill>
                  <a:srgbClr val="008000"/>
                </a:solidFill>
                <a:latin typeface="Verdana" charset="0"/>
              </a:rPr>
              <a:t> variable, and thus its own state</a:t>
            </a:r>
          </a:p>
        </p:txBody>
      </p:sp>
      <p:sp>
        <p:nvSpPr>
          <p:cNvPr id="50181" name="Footer Placeholder 2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UML Diagrams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UML stands for the </a:t>
            </a:r>
            <a:r>
              <a:rPr lang="en-US" altLang="x-none" i="1"/>
              <a:t>Unified Modeling Language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i="1"/>
              <a:t>UML diagrams</a:t>
            </a:r>
            <a:r>
              <a:rPr lang="en-US" altLang="x-none"/>
              <a:t> show relationships among classes and objects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UML </a:t>
            </a:r>
            <a:r>
              <a:rPr lang="en-US" altLang="x-none" i="1"/>
              <a:t>class diagram</a:t>
            </a:r>
            <a:r>
              <a:rPr lang="en-US" altLang="x-none"/>
              <a:t> consists of one or more classes, each with sections for the class name, attributes (data), and operations (methods)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Lines between classes represent </a:t>
            </a:r>
            <a:r>
              <a:rPr lang="en-US" altLang="x-none" i="1"/>
              <a:t>associations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dotted arrow shows that one class </a:t>
            </a:r>
            <a:r>
              <a:rPr lang="en-US" altLang="x-none" i="1"/>
              <a:t>uses</a:t>
            </a:r>
            <a:r>
              <a:rPr lang="en-US" altLang="x-none"/>
              <a:t> the other (calls its methods)</a:t>
            </a:r>
            <a:endParaRPr lang="en-US" altLang="x-none" i="1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UML Class Diagrams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8455025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 UML class diagram for the </a:t>
            </a:r>
            <a:r>
              <a:rPr lang="en-US" altLang="x-none">
                <a:latin typeface="Courier New" charset="0"/>
              </a:rPr>
              <a:t>RollingDice</a:t>
            </a:r>
            <a:r>
              <a:rPr lang="en-US" altLang="x-none"/>
              <a:t> program: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914400" y="2743200"/>
            <a:ext cx="7162800" cy="2057400"/>
            <a:chOff x="816" y="1632"/>
            <a:chExt cx="4512" cy="1296"/>
          </a:xfrm>
        </p:grpSpPr>
        <p:sp>
          <p:nvSpPr>
            <p:cNvPr id="52228" name="Rectangle 5"/>
            <p:cNvSpPr>
              <a:spLocks noChangeArrowheads="1"/>
            </p:cNvSpPr>
            <p:nvPr/>
          </p:nvSpPr>
          <p:spPr bwMode="auto">
            <a:xfrm>
              <a:off x="816" y="1632"/>
              <a:ext cx="1920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RollingDice</a:t>
              </a:r>
            </a:p>
          </p:txBody>
        </p:sp>
        <p:sp>
          <p:nvSpPr>
            <p:cNvPr id="52229" name="Rectangle 6"/>
            <p:cNvSpPr>
              <a:spLocks noChangeArrowheads="1"/>
            </p:cNvSpPr>
            <p:nvPr/>
          </p:nvSpPr>
          <p:spPr bwMode="auto">
            <a:xfrm>
              <a:off x="816" y="1890"/>
              <a:ext cx="1920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latin typeface="Verdana" charset="0"/>
              </a:endParaRPr>
            </a:p>
          </p:txBody>
        </p:sp>
        <p:sp>
          <p:nvSpPr>
            <p:cNvPr id="52230" name="Rectangle 7"/>
            <p:cNvSpPr>
              <a:spLocks noChangeArrowheads="1"/>
            </p:cNvSpPr>
            <p:nvPr/>
          </p:nvSpPr>
          <p:spPr bwMode="auto">
            <a:xfrm>
              <a:off x="816" y="2073"/>
              <a:ext cx="1920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Arial Unicode MS" charset="0"/>
                </a:rPr>
                <a:t>main (args : String[]) : void</a:t>
              </a:r>
            </a:p>
          </p:txBody>
        </p:sp>
        <p:sp>
          <p:nvSpPr>
            <p:cNvPr id="52231" name="Rectangle 8"/>
            <p:cNvSpPr>
              <a:spLocks noChangeArrowheads="1"/>
            </p:cNvSpPr>
            <p:nvPr/>
          </p:nvSpPr>
          <p:spPr bwMode="auto">
            <a:xfrm>
              <a:off x="3264" y="1641"/>
              <a:ext cx="2064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Die</a:t>
              </a:r>
            </a:p>
          </p:txBody>
        </p:sp>
        <p:sp>
          <p:nvSpPr>
            <p:cNvPr id="52232" name="Rectangle 9"/>
            <p:cNvSpPr>
              <a:spLocks noChangeArrowheads="1"/>
            </p:cNvSpPr>
            <p:nvPr/>
          </p:nvSpPr>
          <p:spPr bwMode="auto">
            <a:xfrm>
              <a:off x="3264" y="1899"/>
              <a:ext cx="2064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Arial Unicode MS" charset="0"/>
                </a:rPr>
                <a:t>faceValue : int</a:t>
              </a:r>
            </a:p>
          </p:txBody>
        </p:sp>
        <p:sp>
          <p:nvSpPr>
            <p:cNvPr id="52233" name="Rectangle 10"/>
            <p:cNvSpPr>
              <a:spLocks noChangeArrowheads="1"/>
            </p:cNvSpPr>
            <p:nvPr/>
          </p:nvSpPr>
          <p:spPr bwMode="auto">
            <a:xfrm>
              <a:off x="3264" y="2178"/>
              <a:ext cx="2064" cy="75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Arial Unicode MS" charset="0"/>
                </a:rPr>
                <a:t>roll() : int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Arial Unicode MS" charset="0"/>
                </a:rPr>
                <a:t>setFaceValue (int value) : void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Arial Unicode MS" charset="0"/>
                </a:rPr>
                <a:t>getFaceValue() : int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Arial Unicode MS" charset="0"/>
                </a:rPr>
                <a:t>toString() : String</a:t>
              </a:r>
            </a:p>
          </p:txBody>
        </p:sp>
        <p:sp>
          <p:nvSpPr>
            <p:cNvPr id="52234" name="Line 11"/>
            <p:cNvSpPr>
              <a:spLocks noChangeShapeType="1"/>
            </p:cNvSpPr>
            <p:nvPr/>
          </p:nvSpPr>
          <p:spPr bwMode="auto">
            <a:xfrm flipV="1">
              <a:off x="2736" y="177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is the relationship between a class and an object?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is the relationship between a class and an object?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2209800"/>
            <a:ext cx="8001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A class is the definition/pattern/blueprint of an object. It defines the data that will be managed by an object but doesn't reserve memory space for it. Multiple objects can be created from a class, and each object has its own copy of the instance data.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Where is instance data declared?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is the scope of instance data?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is local data?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Where is instance data declared?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is the scope of instance data?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is local data?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1676400"/>
            <a:ext cx="8001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At the class level.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It can be referenced in any method of the class.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Local data is declared within a method, and is only accessible in that method.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667000" y="1600200"/>
            <a:ext cx="33121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Anatomy of a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Encapsulation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Anatomy of a </a:t>
            </a:r>
            <a:r>
              <a:rPr lang="en-US" altLang="x-none" sz="2400" b="1" dirty="0" smtClean="0"/>
              <a:t>Method</a:t>
            </a:r>
            <a:endParaRPr lang="en-US" altLang="x-none" sz="2400" b="1" dirty="0"/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1828800" y="2209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5734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Encapsulation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There are two views of an object: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internal  -  the details of the variables and methods of the class that defines it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external  -  the services that an object provides and how the object interacts with the rest of the system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From the external view, an object is an </a:t>
            </a:r>
            <a:r>
              <a:rPr lang="en-US" altLang="x-none" i="1"/>
              <a:t>encapsulated</a:t>
            </a:r>
            <a:r>
              <a:rPr lang="en-US" altLang="x-none"/>
              <a:t> entity, providing a set of specific services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These services define the </a:t>
            </a:r>
            <a:r>
              <a:rPr lang="en-US" altLang="x-none" i="1"/>
              <a:t>interface</a:t>
            </a:r>
            <a:r>
              <a:rPr lang="en-US" altLang="x-none"/>
              <a:t> to the object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667000" y="1681163"/>
            <a:ext cx="33121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Anatomy of a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Encapsulation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Anatomy of a </a:t>
            </a:r>
            <a:r>
              <a:rPr lang="en-US" altLang="x-none" sz="2400" b="1" dirty="0" smtClean="0"/>
              <a:t>Method</a:t>
            </a:r>
            <a:endParaRPr lang="en-US" altLang="x-none" sz="2400" b="1" dirty="0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1828800" y="17589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3174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Encapsulation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One object (called the </a:t>
            </a:r>
            <a:r>
              <a:rPr lang="en-US" altLang="x-none" i="1"/>
              <a:t>client</a:t>
            </a:r>
            <a:r>
              <a:rPr lang="en-US" altLang="x-none"/>
              <a:t>) may use another object for the services it provides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client of an object may request its services (call its methods), but it should not have to be aware of how those services are accomplished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Any changes to the object's state (its variables) should be made by that object's methods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We should make it difficult, if not impossible, for a client to access an object’s variables directly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That is, an object should be </a:t>
            </a:r>
            <a:r>
              <a:rPr lang="en-US" altLang="x-none" i="1"/>
              <a:t>self-governing</a:t>
            </a:r>
            <a:endParaRPr lang="en-US" altLang="x-none"/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732213" y="3581400"/>
            <a:ext cx="2895600" cy="2514600"/>
            <a:chOff x="2592" y="2256"/>
            <a:chExt cx="1824" cy="1584"/>
          </a:xfrm>
        </p:grpSpPr>
        <p:sp>
          <p:nvSpPr>
            <p:cNvPr id="60428" name="Rectangle 3"/>
            <p:cNvSpPr>
              <a:spLocks noChangeArrowheads="1"/>
            </p:cNvSpPr>
            <p:nvPr/>
          </p:nvSpPr>
          <p:spPr bwMode="auto">
            <a:xfrm>
              <a:off x="2880" y="2256"/>
              <a:ext cx="1536" cy="15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0429" name="Line 4"/>
            <p:cNvSpPr>
              <a:spLocks noChangeShapeType="1"/>
            </p:cNvSpPr>
            <p:nvPr/>
          </p:nvSpPr>
          <p:spPr bwMode="auto">
            <a:xfrm flipH="1">
              <a:off x="2640" y="2496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0" name="Oval 5"/>
            <p:cNvSpPr>
              <a:spLocks noChangeArrowheads="1"/>
            </p:cNvSpPr>
            <p:nvPr/>
          </p:nvSpPr>
          <p:spPr bwMode="auto">
            <a:xfrm>
              <a:off x="2592" y="2448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0431" name="Line 6"/>
            <p:cNvSpPr>
              <a:spLocks noChangeShapeType="1"/>
            </p:cNvSpPr>
            <p:nvPr/>
          </p:nvSpPr>
          <p:spPr bwMode="auto">
            <a:xfrm flipH="1">
              <a:off x="2640" y="2640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2" name="Line 7"/>
            <p:cNvSpPr>
              <a:spLocks noChangeShapeType="1"/>
            </p:cNvSpPr>
            <p:nvPr/>
          </p:nvSpPr>
          <p:spPr bwMode="auto">
            <a:xfrm flipH="1">
              <a:off x="2640" y="2784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3" name="Oval 8"/>
            <p:cNvSpPr>
              <a:spLocks noChangeArrowheads="1"/>
            </p:cNvSpPr>
            <p:nvPr/>
          </p:nvSpPr>
          <p:spPr bwMode="auto">
            <a:xfrm>
              <a:off x="2592" y="2736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0434" name="Oval 9"/>
            <p:cNvSpPr>
              <a:spLocks noChangeArrowheads="1"/>
            </p:cNvSpPr>
            <p:nvPr/>
          </p:nvSpPr>
          <p:spPr bwMode="auto">
            <a:xfrm>
              <a:off x="2592" y="2592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60418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Encapsulation</a:t>
            </a:r>
          </a:p>
        </p:txBody>
      </p:sp>
      <p:sp>
        <p:nvSpPr>
          <p:cNvPr id="6041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2057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An encapsulated object can be thought of as a </a:t>
            </a:r>
            <a:r>
              <a:rPr lang="en-US" altLang="x-none" i="1"/>
              <a:t>black box</a:t>
            </a:r>
            <a:r>
              <a:rPr lang="en-US" altLang="x-none"/>
              <a:t> -- its inner workings are hidden from the client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client invokes the interface methods and they manage the instance data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418013" y="3810000"/>
            <a:ext cx="1981200" cy="2057400"/>
            <a:chOff x="3024" y="2400"/>
            <a:chExt cx="1248" cy="1296"/>
          </a:xfrm>
        </p:grpSpPr>
        <p:sp>
          <p:nvSpPr>
            <p:cNvPr id="60425" name="Rectangle 14"/>
            <p:cNvSpPr>
              <a:spLocks noChangeArrowheads="1"/>
            </p:cNvSpPr>
            <p:nvPr/>
          </p:nvSpPr>
          <p:spPr bwMode="auto">
            <a:xfrm>
              <a:off x="3024" y="2400"/>
              <a:ext cx="1248" cy="480"/>
            </a:xfrm>
            <a:prstGeom prst="rect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/>
                <a:t>Methods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60426" name="Rectangle 15"/>
            <p:cNvSpPr>
              <a:spLocks noChangeArrowheads="1"/>
            </p:cNvSpPr>
            <p:nvPr/>
          </p:nvSpPr>
          <p:spPr bwMode="auto">
            <a:xfrm>
              <a:off x="3024" y="3264"/>
              <a:ext cx="1248" cy="432"/>
            </a:xfrm>
            <a:prstGeom prst="rect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/>
                <a:t>Data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60427" name="AutoShape 16"/>
            <p:cNvSpPr>
              <a:spLocks noChangeArrowheads="1"/>
            </p:cNvSpPr>
            <p:nvPr/>
          </p:nvSpPr>
          <p:spPr bwMode="auto">
            <a:xfrm>
              <a:off x="3600" y="2880"/>
              <a:ext cx="144" cy="384"/>
            </a:xfrm>
            <a:prstGeom prst="upDownArrow">
              <a:avLst>
                <a:gd name="adj1" fmla="val 50000"/>
                <a:gd name="adj2" fmla="val 53333"/>
              </a:avLst>
            </a:prstGeom>
            <a:solidFill>
              <a:srgbClr val="DE2C28"/>
            </a:solidFill>
            <a:ln w="12700">
              <a:solidFill>
                <a:srgbClr val="DE2C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524000" y="3943350"/>
            <a:ext cx="2055813" cy="396875"/>
            <a:chOff x="1201" y="2484"/>
            <a:chExt cx="1295" cy="250"/>
          </a:xfrm>
        </p:grpSpPr>
        <p:sp>
          <p:nvSpPr>
            <p:cNvPr id="60423" name="Text Box 12"/>
            <p:cNvSpPr txBox="1">
              <a:spLocks noChangeArrowheads="1"/>
            </p:cNvSpPr>
            <p:nvPr/>
          </p:nvSpPr>
          <p:spPr bwMode="auto">
            <a:xfrm>
              <a:off x="1201" y="2484"/>
              <a:ext cx="6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Verdana" charset="0"/>
                </a:rPr>
                <a:t>Client</a:t>
              </a:r>
              <a:endParaRPr lang="en-US" altLang="x-none" sz="2400">
                <a:solidFill>
                  <a:srgbClr val="008000"/>
                </a:solidFill>
                <a:latin typeface="Verdana" charset="0"/>
              </a:endParaRPr>
            </a:p>
          </p:txBody>
        </p:sp>
        <p:sp>
          <p:nvSpPr>
            <p:cNvPr id="60424" name="AutoShape 22"/>
            <p:cNvSpPr>
              <a:spLocks noChangeArrowheads="1"/>
            </p:cNvSpPr>
            <p:nvPr/>
          </p:nvSpPr>
          <p:spPr bwMode="auto">
            <a:xfrm>
              <a:off x="1872" y="2544"/>
              <a:ext cx="624" cy="144"/>
            </a:xfrm>
            <a:prstGeom prst="leftRightArrow">
              <a:avLst>
                <a:gd name="adj1" fmla="val 50000"/>
                <a:gd name="adj2" fmla="val 8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60422" name="Footer Placeholder 1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Visibility Modifiers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In Java, we accomplish encapsulation through the appropriate use of </a:t>
            </a:r>
            <a:r>
              <a:rPr lang="en-US" altLang="x-none" i="1"/>
              <a:t>visibility modifiers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</a:t>
            </a:r>
            <a:r>
              <a:rPr lang="en-US" altLang="x-none" i="1"/>
              <a:t>modifier</a:t>
            </a:r>
            <a:r>
              <a:rPr lang="en-US" altLang="x-none"/>
              <a:t> is a Java reserved word that specifies particular characteristics of a method or data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We've used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 to define constants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Java has three visibility modifiers:  </a:t>
            </a:r>
            <a:r>
              <a:rPr lang="en-US" altLang="x-none">
                <a:latin typeface="Courier New" charset="0"/>
              </a:rPr>
              <a:t>public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protected</a:t>
            </a:r>
            <a:r>
              <a:rPr lang="en-US" altLang="x-none"/>
              <a:t>, and </a:t>
            </a:r>
            <a:r>
              <a:rPr lang="en-US" altLang="x-none">
                <a:latin typeface="Courier New" charset="0"/>
              </a:rPr>
              <a:t>private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protected</a:t>
            </a:r>
            <a:r>
              <a:rPr lang="en-US" altLang="x-none"/>
              <a:t> modifier involves inheritance, which we will discuss later</a:t>
            </a: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Visibility Modifiers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Members of a class that are declared with </a:t>
            </a:r>
            <a:r>
              <a:rPr lang="en-US" altLang="x-none" i="1"/>
              <a:t>public visibility</a:t>
            </a:r>
            <a:r>
              <a:rPr lang="en-US" altLang="x-none"/>
              <a:t> can be referenced anywhere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Members of a class that are declared with </a:t>
            </a:r>
            <a:r>
              <a:rPr lang="en-US" altLang="x-none" i="1"/>
              <a:t>private visibility</a:t>
            </a:r>
            <a:r>
              <a:rPr lang="en-US" altLang="x-none"/>
              <a:t> can be referenced only within that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Members declared without a visibility modifier have </a:t>
            </a:r>
            <a:r>
              <a:rPr lang="en-US" altLang="x-none" i="1"/>
              <a:t>default visibility</a:t>
            </a:r>
            <a:r>
              <a:rPr lang="en-US" altLang="x-none"/>
              <a:t> and can be referenced by any class in the same package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An overview of all Java modifiers is presented in Appendix E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Visibility Modifiers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Public variables violate encapsulation because they allow the client to modify the values directly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Therefore instance variables should not be declared with public visibility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It is acceptable to give a constant public visibility, which allows it to be used outside of the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Public constants do not violate encapsulation because, although the client can access it, its value cannot be changed</a:t>
            </a: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Visibility Modifiers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Methods that provide the object's services are declared with public visibility so that they can be invoked by clients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Public methods are also called </a:t>
            </a:r>
            <a:r>
              <a:rPr lang="en-US" altLang="x-none" i="1"/>
              <a:t>service methods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method created simply to assist a service method is called a </a:t>
            </a:r>
            <a:r>
              <a:rPr lang="en-US" altLang="x-none" i="1"/>
              <a:t>support method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Since a support method is not intended to be called by a client, it should not be declared with public visibility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Visibility Modifiers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85800" y="1600200"/>
            <a:ext cx="7239000" cy="3276600"/>
            <a:chOff x="768" y="1008"/>
            <a:chExt cx="4560" cy="2064"/>
          </a:xfrm>
        </p:grpSpPr>
        <p:sp>
          <p:nvSpPr>
            <p:cNvPr id="65544" name="Text Box 4"/>
            <p:cNvSpPr txBox="1">
              <a:spLocks noChangeArrowheads="1"/>
            </p:cNvSpPr>
            <p:nvPr/>
          </p:nvSpPr>
          <p:spPr bwMode="auto">
            <a:xfrm>
              <a:off x="2266" y="1008"/>
              <a:ext cx="8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public</a:t>
              </a:r>
            </a:p>
          </p:txBody>
        </p:sp>
        <p:sp>
          <p:nvSpPr>
            <p:cNvPr id="65545" name="Text Box 5"/>
            <p:cNvSpPr txBox="1">
              <a:spLocks noChangeArrowheads="1"/>
            </p:cNvSpPr>
            <p:nvPr/>
          </p:nvSpPr>
          <p:spPr bwMode="auto">
            <a:xfrm>
              <a:off x="3935" y="1008"/>
              <a:ext cx="9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private</a:t>
              </a:r>
            </a:p>
          </p:txBody>
        </p:sp>
        <p:sp>
          <p:nvSpPr>
            <p:cNvPr id="65546" name="Text Box 6"/>
            <p:cNvSpPr txBox="1">
              <a:spLocks noChangeArrowheads="1"/>
            </p:cNvSpPr>
            <p:nvPr/>
          </p:nvSpPr>
          <p:spPr bwMode="auto">
            <a:xfrm>
              <a:off x="768" y="1632"/>
              <a:ext cx="9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Verdana" charset="0"/>
                </a:rPr>
                <a:t>Variables</a:t>
              </a:r>
            </a:p>
          </p:txBody>
        </p:sp>
        <p:sp>
          <p:nvSpPr>
            <p:cNvPr id="65547" name="Text Box 7"/>
            <p:cNvSpPr txBox="1">
              <a:spLocks noChangeArrowheads="1"/>
            </p:cNvSpPr>
            <p:nvPr/>
          </p:nvSpPr>
          <p:spPr bwMode="auto">
            <a:xfrm>
              <a:off x="864" y="2496"/>
              <a:ext cx="8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Verdana" charset="0"/>
                </a:rPr>
                <a:t>Methods</a:t>
              </a:r>
            </a:p>
          </p:txBody>
        </p:sp>
        <p:sp>
          <p:nvSpPr>
            <p:cNvPr id="65548" name="Rectangle 10"/>
            <p:cNvSpPr>
              <a:spLocks noChangeArrowheads="1"/>
            </p:cNvSpPr>
            <p:nvPr/>
          </p:nvSpPr>
          <p:spPr bwMode="auto">
            <a:xfrm>
              <a:off x="1776" y="1344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solidFill>
                  <a:srgbClr val="FF0000"/>
                </a:solidFill>
                <a:latin typeface="Verdana" charset="0"/>
              </a:endParaRPr>
            </a:p>
          </p:txBody>
        </p:sp>
        <p:sp>
          <p:nvSpPr>
            <p:cNvPr id="65549" name="Rectangle 18"/>
            <p:cNvSpPr>
              <a:spLocks noChangeArrowheads="1"/>
            </p:cNvSpPr>
            <p:nvPr/>
          </p:nvSpPr>
          <p:spPr bwMode="auto">
            <a:xfrm>
              <a:off x="3552" y="1344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solidFill>
                  <a:srgbClr val="FF0000"/>
                </a:solidFill>
                <a:latin typeface="Verdana" charset="0"/>
              </a:endParaRPr>
            </a:p>
          </p:txBody>
        </p:sp>
        <p:sp>
          <p:nvSpPr>
            <p:cNvPr id="65550" name="Rectangle 19"/>
            <p:cNvSpPr>
              <a:spLocks noChangeArrowheads="1"/>
            </p:cNvSpPr>
            <p:nvPr/>
          </p:nvSpPr>
          <p:spPr bwMode="auto">
            <a:xfrm>
              <a:off x="1776" y="2208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solidFill>
                  <a:srgbClr val="FF0000"/>
                </a:solidFill>
                <a:latin typeface="Verdana" charset="0"/>
              </a:endParaRPr>
            </a:p>
          </p:txBody>
        </p:sp>
        <p:sp>
          <p:nvSpPr>
            <p:cNvPr id="65551" name="Rectangle 20"/>
            <p:cNvSpPr>
              <a:spLocks noChangeArrowheads="1"/>
            </p:cNvSpPr>
            <p:nvPr/>
          </p:nvSpPr>
          <p:spPr bwMode="auto">
            <a:xfrm>
              <a:off x="3552" y="2208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solidFill>
                  <a:srgbClr val="FF0000"/>
                </a:solidFill>
                <a:latin typeface="Verdana" charset="0"/>
              </a:endParaRPr>
            </a:p>
          </p:txBody>
        </p:sp>
      </p:grp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393950" y="3779838"/>
            <a:ext cx="2606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/>
              <a:t>Provide services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/>
              <a:t>to clients</a:t>
            </a:r>
            <a:endParaRPr lang="en-US" altLang="x-none" sz="2400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334000" y="3597275"/>
            <a:ext cx="23510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/>
              <a:t>Support other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/>
              <a:t>methods in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/>
              <a:t>class</a:t>
            </a:r>
            <a:endParaRPr lang="en-US" altLang="x-none" sz="2400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399088" y="2408238"/>
            <a:ext cx="22336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/>
              <a:t>Enforce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/>
              <a:t>encapsulation</a:t>
            </a:r>
            <a:endParaRPr lang="en-US" altLang="x-none" sz="2400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579688" y="2408238"/>
            <a:ext cx="22336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FF0000"/>
                </a:solidFill>
              </a:rPr>
              <a:t>Violate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FF0000"/>
                </a:solidFill>
              </a:rPr>
              <a:t>encapsulation</a:t>
            </a:r>
            <a:endParaRPr lang="en-US" altLang="x-none" sz="2400"/>
          </a:p>
        </p:txBody>
      </p:sp>
      <p:sp>
        <p:nvSpPr>
          <p:cNvPr id="65543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 autoUpdateAnimBg="0"/>
      <p:bldP spid="30737" grpId="0" autoUpdateAnimBg="0"/>
      <p:bldP spid="30734" grpId="0" autoUpdateAnimBg="0"/>
      <p:bldP spid="3073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Accessors and Mutators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Because instance data is private, a class usually provides services to access and modify data values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accessor method</a:t>
            </a:r>
            <a:r>
              <a:rPr lang="en-US" altLang="x-none"/>
              <a:t> returns the current value of a variable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mutator method</a:t>
            </a:r>
            <a:r>
              <a:rPr lang="en-US" altLang="x-none"/>
              <a:t> changes the value of a variable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names of accessor and mutator methods take the form </a:t>
            </a:r>
            <a:r>
              <a:rPr lang="en-US" altLang="x-none">
                <a:latin typeface="Courier New" charset="0"/>
              </a:rPr>
              <a:t>getX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setX</a:t>
            </a:r>
            <a:r>
              <a:rPr lang="en-US" altLang="x-none"/>
              <a:t>, respectively, where </a:t>
            </a:r>
            <a:r>
              <a:rPr lang="en-US" altLang="x-none">
                <a:latin typeface="Courier New" charset="0"/>
              </a:rPr>
              <a:t>X</a:t>
            </a:r>
            <a:r>
              <a:rPr lang="en-US" altLang="x-none"/>
              <a:t> is the name of the value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They are sometimes called “getters” and “setters”</a:t>
            </a:r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Mutator Restrictions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use of mutators gives the class designer the ability to restrict a client’s options to modify an object’s state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mutator is often designed so that the values of variables can be set only within particular limits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the </a:t>
            </a:r>
            <a:r>
              <a:rPr lang="en-US" altLang="x-none">
                <a:latin typeface="Courier New" charset="0"/>
              </a:rPr>
              <a:t>setFaceValue</a:t>
            </a:r>
            <a:r>
              <a:rPr lang="en-US" altLang="x-none"/>
              <a:t> mutator of the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class should restrict the value to the valid range (1 to </a:t>
            </a:r>
            <a:r>
              <a:rPr lang="en-US" altLang="x-none">
                <a:latin typeface="Courier New" charset="0"/>
              </a:rPr>
              <a:t>MAX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We’ll see in Chapter 5 how such restrictions can be implemented</a:t>
            </a: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8611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Why was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faceValue</a:t>
            </a:r>
            <a:r>
              <a:rPr lang="en-US" altLang="x-none"/>
              <a:t> variable declared as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altLang="x-none"/>
              <a:t> in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Die</a:t>
            </a:r>
            <a:r>
              <a:rPr lang="en-US" altLang="x-none"/>
              <a:t> class?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Why is it ok to declare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x-none"/>
              <a:t> as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altLang="x-none"/>
              <a:t> in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Die</a:t>
            </a:r>
            <a:r>
              <a:rPr lang="en-US" altLang="x-none"/>
              <a:t> class?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Writing Classes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programs we’ve written in previous examples have used classes defined in the Java API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Now we will begin to design programs that rely on classes that we write ourselves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class that contains the </a:t>
            </a:r>
            <a:r>
              <a:rPr lang="en-US" altLang="x-none">
                <a:latin typeface="Courier New" charset="0"/>
              </a:rPr>
              <a:t>main</a:t>
            </a:r>
            <a:r>
              <a:rPr lang="en-US" altLang="x-none"/>
              <a:t> method is just the starting point of a program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True object-oriented programming is based on defining classes that represent objects with well-defined characteristics and functionality 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Why was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faceValue</a:t>
            </a:r>
            <a:r>
              <a:rPr lang="en-US" altLang="x-none"/>
              <a:t> variable declared as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altLang="x-none"/>
              <a:t> in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Die</a:t>
            </a:r>
            <a:r>
              <a:rPr lang="en-US" altLang="x-none"/>
              <a:t> class?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Why is it ok to declare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x-none"/>
              <a:t> as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altLang="x-none"/>
              <a:t> in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Die</a:t>
            </a:r>
            <a:r>
              <a:rPr lang="en-US" altLang="x-none"/>
              <a:t> class?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2133600"/>
            <a:ext cx="8001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By making it private, each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Die</a:t>
            </a:r>
            <a:r>
              <a:rPr lang="en-US" altLang="x-none"/>
              <a:t> object controls its own data and allows it to be modified only by the well-defined operations it provides.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x-none"/>
              <a:t> is a constant. Its value cannot be changed. Therefore, there is no violation of encapsulation.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667000" y="1524000"/>
            <a:ext cx="33121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Anatomy of a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Encapsulation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Anatomy of a </a:t>
            </a:r>
            <a:r>
              <a:rPr lang="en-US" altLang="x-none" sz="2400" b="1" dirty="0" smtClean="0"/>
              <a:t>Method</a:t>
            </a:r>
            <a:endParaRPr lang="en-US" altLang="x-none" sz="2400" b="1" dirty="0"/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1828800" y="27066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7066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37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Declarations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Let’s now examine methods in more detail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 </a:t>
            </a:r>
            <a:r>
              <a:rPr lang="en-US" altLang="x-none" i="1"/>
              <a:t>method declaration</a:t>
            </a:r>
            <a:r>
              <a:rPr lang="en-US" altLang="x-none"/>
              <a:t> specifies the code that will be executed when the method is invoked (called)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When a method is invoked, the flow of control jumps to the method and executes its code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When complete, the flow returns to the place where the method was called and continues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invocation may or may not return a value, depending on how the method is defined</a:t>
            </a: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47800" y="2438400"/>
            <a:ext cx="6019800" cy="3581400"/>
            <a:chOff x="960" y="1296"/>
            <a:chExt cx="3792" cy="2256"/>
          </a:xfrm>
        </p:grpSpPr>
        <p:sp>
          <p:nvSpPr>
            <p:cNvPr id="72714" name="AutoShape 3"/>
            <p:cNvSpPr>
              <a:spLocks noChangeArrowheads="1"/>
            </p:cNvSpPr>
            <p:nvPr/>
          </p:nvSpPr>
          <p:spPr bwMode="auto">
            <a:xfrm>
              <a:off x="960" y="1296"/>
              <a:ext cx="3792" cy="2256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72715" name="Rectangle 4"/>
            <p:cNvSpPr>
              <a:spLocks noChangeArrowheads="1"/>
            </p:cNvSpPr>
            <p:nvPr/>
          </p:nvSpPr>
          <p:spPr bwMode="auto">
            <a:xfrm>
              <a:off x="1440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72716" name="Rectangle 5"/>
            <p:cNvSpPr>
              <a:spLocks noChangeArrowheads="1"/>
            </p:cNvSpPr>
            <p:nvPr/>
          </p:nvSpPr>
          <p:spPr bwMode="auto">
            <a:xfrm>
              <a:off x="3168" y="1776"/>
              <a:ext cx="1008" cy="11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72717" name="Text Box 6"/>
            <p:cNvSpPr txBox="1">
              <a:spLocks noChangeArrowheads="1"/>
            </p:cNvSpPr>
            <p:nvPr/>
          </p:nvSpPr>
          <p:spPr bwMode="auto">
            <a:xfrm>
              <a:off x="1463" y="2304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Courier New" charset="0"/>
                </a:rPr>
                <a:t>myMethod();</a:t>
              </a:r>
            </a:p>
          </p:txBody>
        </p:sp>
        <p:sp>
          <p:nvSpPr>
            <p:cNvPr id="72718" name="Text Box 7"/>
            <p:cNvSpPr txBox="1">
              <a:spLocks noChangeArrowheads="1"/>
            </p:cNvSpPr>
            <p:nvPr/>
          </p:nvSpPr>
          <p:spPr bwMode="auto">
            <a:xfrm>
              <a:off x="3302" y="1536"/>
              <a:ext cx="7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Courier New" charset="0"/>
                </a:rPr>
                <a:t>myMethod</a:t>
              </a:r>
              <a:endParaRPr lang="en-US" altLang="x-none" sz="1600" b="1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72719" name="Text Box 8"/>
            <p:cNvSpPr txBox="1">
              <a:spLocks noChangeArrowheads="1"/>
            </p:cNvSpPr>
            <p:nvPr/>
          </p:nvSpPr>
          <p:spPr bwMode="auto">
            <a:xfrm>
              <a:off x="1624" y="1536"/>
              <a:ext cx="6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Courier New" charset="0"/>
                </a:rPr>
                <a:t>compute</a:t>
              </a:r>
              <a:endParaRPr lang="en-US" altLang="x-none" sz="1600" b="1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72720" name="Text Box 9"/>
            <p:cNvSpPr txBox="1">
              <a:spLocks noChangeArrowheads="1"/>
            </p:cNvSpPr>
            <p:nvPr/>
          </p:nvSpPr>
          <p:spPr bwMode="auto">
            <a:xfrm>
              <a:off x="3602" y="1776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000">
                  <a:latin typeface="Times New Roman" charset="0"/>
                </a:rPr>
                <a:t>  </a:t>
              </a:r>
            </a:p>
          </p:txBody>
        </p:sp>
        <p:sp>
          <p:nvSpPr>
            <p:cNvPr id="72721" name="Text Box 10"/>
            <p:cNvSpPr txBox="1">
              <a:spLocks noChangeArrowheads="1"/>
            </p:cNvSpPr>
            <p:nvPr/>
          </p:nvSpPr>
          <p:spPr bwMode="auto">
            <a:xfrm>
              <a:off x="3552" y="2784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000">
                  <a:latin typeface="Times New Roman" charset="0"/>
                </a:rPr>
                <a:t>       </a:t>
              </a:r>
            </a:p>
          </p:txBody>
        </p:sp>
        <p:sp>
          <p:nvSpPr>
            <p:cNvPr id="72722" name="Text Box 11"/>
            <p:cNvSpPr txBox="1">
              <a:spLocks noChangeArrowheads="1"/>
            </p:cNvSpPr>
            <p:nvPr/>
          </p:nvSpPr>
          <p:spPr bwMode="auto">
            <a:xfrm>
              <a:off x="1866" y="2496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000">
                  <a:latin typeface="Times New Roman" charset="0"/>
                </a:rPr>
                <a:t>  </a:t>
              </a:r>
            </a:p>
          </p:txBody>
        </p:sp>
      </p:grpSp>
      <p:sp>
        <p:nvSpPr>
          <p:cNvPr id="7270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Control Flow</a:t>
            </a:r>
          </a:p>
        </p:txBody>
      </p:sp>
      <p:sp>
        <p:nvSpPr>
          <p:cNvPr id="7270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If the called method is in the same class, only the method name is needed</a:t>
            </a:r>
          </a:p>
        </p:txBody>
      </p:sp>
      <p:cxnSp>
        <p:nvCxnSpPr>
          <p:cNvPr id="33806" name="AutoShape 14"/>
          <p:cNvCxnSpPr>
            <a:cxnSpLocks noChangeShapeType="1"/>
            <a:stCxn id="72715" idx="0"/>
            <a:endCxn id="72717" idx="0"/>
          </p:cNvCxnSpPr>
          <p:nvPr/>
        </p:nvCxnSpPr>
        <p:spPr bwMode="auto">
          <a:xfrm rot="-5400000" flipH="1" flipV="1">
            <a:off x="2590800" y="3619500"/>
            <a:ext cx="838200" cy="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5"/>
          <p:cNvCxnSpPr>
            <a:cxnSpLocks noChangeShapeType="1"/>
            <a:endCxn id="72715" idx="2"/>
          </p:cNvCxnSpPr>
          <p:nvPr/>
        </p:nvCxnSpPr>
        <p:spPr bwMode="auto">
          <a:xfrm>
            <a:off x="3009900" y="4664075"/>
            <a:ext cx="0" cy="898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6"/>
          <p:cNvCxnSpPr>
            <a:cxnSpLocks noChangeShapeType="1"/>
            <a:stCxn id="72717" idx="3"/>
            <a:endCxn id="72720" idx="1"/>
          </p:cNvCxnSpPr>
          <p:nvPr/>
        </p:nvCxnSpPr>
        <p:spPr bwMode="auto">
          <a:xfrm flipV="1">
            <a:off x="3771900" y="3322638"/>
            <a:ext cx="1870075" cy="884237"/>
          </a:xfrm>
          <a:prstGeom prst="bentConnector3">
            <a:avLst>
              <a:gd name="adj1" fmla="val 36519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72720" idx="2"/>
            <a:endCxn id="72721" idx="0"/>
          </p:cNvCxnSpPr>
          <p:nvPr/>
        </p:nvCxnSpPr>
        <p:spPr bwMode="auto">
          <a:xfrm rot="5400000">
            <a:off x="5088731" y="4121944"/>
            <a:ext cx="1355725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/>
          <p:cNvCxnSpPr>
            <a:cxnSpLocks noChangeShapeType="1"/>
          </p:cNvCxnSpPr>
          <p:nvPr/>
        </p:nvCxnSpPr>
        <p:spPr bwMode="auto">
          <a:xfrm rot="10800000">
            <a:off x="3225800" y="4495800"/>
            <a:ext cx="2413000" cy="381000"/>
          </a:xfrm>
          <a:prstGeom prst="bentConnector3">
            <a:avLst>
              <a:gd name="adj1" fmla="val 4944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3" name="Footer Placeholder 1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81400" y="2286000"/>
            <a:ext cx="4572000" cy="3352800"/>
            <a:chOff x="2304" y="1392"/>
            <a:chExt cx="2880" cy="2112"/>
          </a:xfrm>
        </p:grpSpPr>
        <p:grpSp>
          <p:nvGrpSpPr>
            <p:cNvPr id="73748" name="Group 3"/>
            <p:cNvGrpSpPr>
              <a:grpSpLocks/>
            </p:cNvGrpSpPr>
            <p:nvPr/>
          </p:nvGrpSpPr>
          <p:grpSpPr bwMode="auto">
            <a:xfrm>
              <a:off x="2304" y="1392"/>
              <a:ext cx="2880" cy="2112"/>
              <a:chOff x="2304" y="1392"/>
              <a:chExt cx="2880" cy="2112"/>
            </a:xfrm>
          </p:grpSpPr>
          <p:sp>
            <p:nvSpPr>
              <p:cNvPr id="73750" name="AutoShape 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2880" cy="2112"/>
              </a:xfrm>
              <a:prstGeom prst="flowChartAlternateProcess">
                <a:avLst/>
              </a:prstGeom>
              <a:solidFill>
                <a:srgbClr val="CCFFFF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  <p:sp>
            <p:nvSpPr>
              <p:cNvPr id="73751" name="Text Box 5"/>
              <p:cNvSpPr txBox="1">
                <a:spLocks noChangeArrowheads="1"/>
              </p:cNvSpPr>
              <p:nvPr/>
            </p:nvSpPr>
            <p:spPr bwMode="auto">
              <a:xfrm>
                <a:off x="2892" y="1632"/>
                <a:ext cx="42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600" b="1">
                    <a:latin typeface="Courier New" charset="0"/>
                  </a:rPr>
                  <a:t>doIt</a:t>
                </a:r>
                <a:endParaRPr lang="en-US" altLang="x-none" sz="1600" b="1">
                  <a:solidFill>
                    <a:schemeClr val="bg2"/>
                  </a:solidFill>
                  <a:latin typeface="Courier New" charset="0"/>
                </a:endParaRPr>
              </a:p>
            </p:txBody>
          </p:sp>
          <p:sp>
            <p:nvSpPr>
              <p:cNvPr id="73752" name="Rectangle 6"/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1008" cy="134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  <p:sp>
            <p:nvSpPr>
              <p:cNvPr id="73753" name="Rectangle 7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1008" cy="10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  <p:sp>
            <p:nvSpPr>
              <p:cNvPr id="73754" name="Text Box 8"/>
              <p:cNvSpPr txBox="1">
                <a:spLocks noChangeArrowheads="1"/>
              </p:cNvSpPr>
              <p:nvPr/>
            </p:nvSpPr>
            <p:spPr bwMode="auto">
              <a:xfrm>
                <a:off x="3018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000">
                    <a:latin typeface="Times New Roman" charset="0"/>
                  </a:rPr>
                  <a:t>  </a:t>
                </a:r>
              </a:p>
            </p:txBody>
          </p:sp>
          <p:sp>
            <p:nvSpPr>
              <p:cNvPr id="73755" name="Text Box 9"/>
              <p:cNvSpPr txBox="1">
                <a:spLocks noChangeArrowheads="1"/>
              </p:cNvSpPr>
              <p:nvPr/>
            </p:nvSpPr>
            <p:spPr bwMode="auto">
              <a:xfrm>
                <a:off x="3028" y="3072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0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73756" name="Text Box 10"/>
              <p:cNvSpPr txBox="1">
                <a:spLocks noChangeArrowheads="1"/>
              </p:cNvSpPr>
              <p:nvPr/>
            </p:nvSpPr>
            <p:spPr bwMode="auto">
              <a:xfrm>
                <a:off x="4150" y="1632"/>
                <a:ext cx="57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600" b="1">
                    <a:latin typeface="Courier New" charset="0"/>
                  </a:rPr>
                  <a:t>helpMe</a:t>
                </a:r>
                <a:endParaRPr lang="en-US" altLang="x-none" sz="1600" b="1">
                  <a:solidFill>
                    <a:schemeClr val="bg2"/>
                  </a:solidFill>
                  <a:latin typeface="Courier New" charset="0"/>
                </a:endParaRPr>
              </a:p>
            </p:txBody>
          </p:sp>
          <p:sp>
            <p:nvSpPr>
              <p:cNvPr id="73757" name="Text Box 11"/>
              <p:cNvSpPr txBox="1">
                <a:spLocks noChangeArrowheads="1"/>
              </p:cNvSpPr>
              <p:nvPr/>
            </p:nvSpPr>
            <p:spPr bwMode="auto">
              <a:xfrm>
                <a:off x="2692" y="2352"/>
                <a:ext cx="80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600" b="1">
                    <a:latin typeface="Courier New" charset="0"/>
                  </a:rPr>
                  <a:t>helpMe();</a:t>
                </a:r>
              </a:p>
            </p:txBody>
          </p:sp>
          <p:sp>
            <p:nvSpPr>
              <p:cNvPr id="73758" name="Text Box 12"/>
              <p:cNvSpPr txBox="1">
                <a:spLocks noChangeArrowheads="1"/>
              </p:cNvSpPr>
              <p:nvPr/>
            </p:nvSpPr>
            <p:spPr bwMode="auto">
              <a:xfrm>
                <a:off x="4372" y="2736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0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73759" name="Text Box 13"/>
              <p:cNvSpPr txBox="1">
                <a:spLocks noChangeArrowheads="1"/>
              </p:cNvSpPr>
              <p:nvPr/>
            </p:nvSpPr>
            <p:spPr bwMode="auto">
              <a:xfrm>
                <a:off x="4362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000">
                    <a:latin typeface="Times New Roman" charset="0"/>
                  </a:rPr>
                  <a:t>  </a:t>
                </a:r>
              </a:p>
            </p:txBody>
          </p:sp>
        </p:grpSp>
        <p:sp>
          <p:nvSpPr>
            <p:cNvPr id="73749" name="Text Box 14"/>
            <p:cNvSpPr txBox="1">
              <a:spLocks noChangeArrowheads="1"/>
            </p:cNvSpPr>
            <p:nvPr/>
          </p:nvSpPr>
          <p:spPr bwMode="auto">
            <a:xfrm>
              <a:off x="3028" y="2544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00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14400" y="2286000"/>
            <a:ext cx="2362200" cy="3657600"/>
            <a:chOff x="816" y="1296"/>
            <a:chExt cx="1488" cy="2304"/>
          </a:xfrm>
        </p:grpSpPr>
        <p:sp>
          <p:nvSpPr>
            <p:cNvPr id="73743" name="AutoShape 16"/>
            <p:cNvSpPr>
              <a:spLocks noChangeArrowheads="1"/>
            </p:cNvSpPr>
            <p:nvPr/>
          </p:nvSpPr>
          <p:spPr bwMode="auto"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73744" name="Rectangle 17"/>
            <p:cNvSpPr>
              <a:spLocks noChangeArrowheads="1"/>
            </p:cNvSpPr>
            <p:nvPr/>
          </p:nvSpPr>
          <p:spPr bwMode="auto"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73745" name="Text Box 18"/>
            <p:cNvSpPr txBox="1">
              <a:spLocks noChangeArrowheads="1"/>
            </p:cNvSpPr>
            <p:nvPr/>
          </p:nvSpPr>
          <p:spPr bwMode="auto">
            <a:xfrm>
              <a:off x="1083" y="2304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Courier New" charset="0"/>
                </a:rPr>
                <a:t>obj.doIt();</a:t>
              </a:r>
            </a:p>
          </p:txBody>
        </p:sp>
        <p:sp>
          <p:nvSpPr>
            <p:cNvPr id="73746" name="Text Box 19"/>
            <p:cNvSpPr txBox="1">
              <a:spLocks noChangeArrowheads="1"/>
            </p:cNvSpPr>
            <p:nvPr/>
          </p:nvSpPr>
          <p:spPr bwMode="auto">
            <a:xfrm>
              <a:off x="1393" y="1536"/>
              <a:ext cx="4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Courier New" charset="0"/>
                </a:rPr>
                <a:t>main</a:t>
              </a:r>
              <a:endParaRPr lang="en-US" altLang="x-none" sz="1600" b="1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73747" name="Text Box 20"/>
            <p:cNvSpPr txBox="1">
              <a:spLocks noChangeArrowheads="1"/>
            </p:cNvSpPr>
            <p:nvPr/>
          </p:nvSpPr>
          <p:spPr bwMode="auto">
            <a:xfrm>
              <a:off x="1495" y="249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000">
                  <a:latin typeface="Times New Roman" charset="0"/>
                </a:rPr>
                <a:t> </a:t>
              </a:r>
            </a:p>
          </p:txBody>
        </p:sp>
      </p:grpSp>
      <p:sp>
        <p:nvSpPr>
          <p:cNvPr id="7373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Control Flow</a:t>
            </a:r>
          </a:p>
        </p:txBody>
      </p:sp>
      <p:sp>
        <p:nvSpPr>
          <p:cNvPr id="7373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The called method is often part of another class or object</a:t>
            </a:r>
          </a:p>
        </p:txBody>
      </p:sp>
      <p:cxnSp>
        <p:nvCxnSpPr>
          <p:cNvPr id="34839" name="AutoShape 23"/>
          <p:cNvCxnSpPr>
            <a:cxnSpLocks noChangeShapeType="1"/>
          </p:cNvCxnSpPr>
          <p:nvPr/>
        </p:nvCxnSpPr>
        <p:spPr bwMode="auto">
          <a:xfrm>
            <a:off x="2100263" y="3048000"/>
            <a:ext cx="1587" cy="838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4"/>
          <p:cNvCxnSpPr>
            <a:cxnSpLocks noChangeShapeType="1"/>
          </p:cNvCxnSpPr>
          <p:nvPr/>
        </p:nvCxnSpPr>
        <p:spPr bwMode="auto">
          <a:xfrm>
            <a:off x="2100263" y="4435475"/>
            <a:ext cx="0" cy="974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5"/>
          <p:cNvCxnSpPr>
            <a:cxnSpLocks noChangeShapeType="1"/>
          </p:cNvCxnSpPr>
          <p:nvPr/>
        </p:nvCxnSpPr>
        <p:spPr bwMode="auto">
          <a:xfrm rot="10800000">
            <a:off x="2208213" y="4313238"/>
            <a:ext cx="2522537" cy="762000"/>
          </a:xfrm>
          <a:prstGeom prst="bentConnector3">
            <a:avLst>
              <a:gd name="adj1" fmla="val 49968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AutoShape 26"/>
          <p:cNvCxnSpPr>
            <a:cxnSpLocks noChangeShapeType="1"/>
          </p:cNvCxnSpPr>
          <p:nvPr/>
        </p:nvCxnSpPr>
        <p:spPr bwMode="auto">
          <a:xfrm>
            <a:off x="6972300" y="3292475"/>
            <a:ext cx="0" cy="11271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3" name="AutoShape 27"/>
          <p:cNvCxnSpPr>
            <a:cxnSpLocks noChangeShapeType="1"/>
          </p:cNvCxnSpPr>
          <p:nvPr/>
        </p:nvCxnSpPr>
        <p:spPr bwMode="auto">
          <a:xfrm>
            <a:off x="4838700" y="3292475"/>
            <a:ext cx="0" cy="517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AutoShape 28"/>
          <p:cNvCxnSpPr>
            <a:cxnSpLocks noChangeShapeType="1"/>
          </p:cNvCxnSpPr>
          <p:nvPr/>
        </p:nvCxnSpPr>
        <p:spPr bwMode="auto">
          <a:xfrm>
            <a:off x="4838700" y="4359275"/>
            <a:ext cx="0" cy="593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5" name="AutoShape 29"/>
          <p:cNvCxnSpPr>
            <a:cxnSpLocks noChangeShapeType="1"/>
          </p:cNvCxnSpPr>
          <p:nvPr/>
        </p:nvCxnSpPr>
        <p:spPr bwMode="auto">
          <a:xfrm flipV="1">
            <a:off x="5478463" y="3170238"/>
            <a:ext cx="1370012" cy="808037"/>
          </a:xfrm>
          <a:prstGeom prst="bentConnector3">
            <a:avLst>
              <a:gd name="adj1" fmla="val 36991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30"/>
          <p:cNvCxnSpPr>
            <a:cxnSpLocks noChangeShapeType="1"/>
          </p:cNvCxnSpPr>
          <p:nvPr/>
        </p:nvCxnSpPr>
        <p:spPr bwMode="auto">
          <a:xfrm rot="10800000" flipV="1">
            <a:off x="2863850" y="3170238"/>
            <a:ext cx="1851025" cy="884237"/>
          </a:xfrm>
          <a:prstGeom prst="bentConnector3">
            <a:avLst>
              <a:gd name="adj1" fmla="val 68162"/>
            </a:avLst>
          </a:prstGeom>
          <a:noFill/>
          <a:ln w="31750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AutoShape 31"/>
          <p:cNvCxnSpPr>
            <a:cxnSpLocks noChangeShapeType="1"/>
          </p:cNvCxnSpPr>
          <p:nvPr/>
        </p:nvCxnSpPr>
        <p:spPr bwMode="auto">
          <a:xfrm rot="10800000">
            <a:off x="4953000" y="4267200"/>
            <a:ext cx="1917700" cy="304800"/>
          </a:xfrm>
          <a:prstGeom prst="bentConnector3">
            <a:avLst>
              <a:gd name="adj1" fmla="val 46106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2" name="Footer Placeholder 3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Header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 method declaration begins with a </a:t>
            </a:r>
            <a:r>
              <a:rPr lang="en-US" altLang="x-none" i="1"/>
              <a:t>method header</a:t>
            </a:r>
            <a:endParaRPr lang="en-US" altLang="x-none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42963" y="2133600"/>
            <a:ext cx="7196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char </a:t>
            </a:r>
            <a:r>
              <a:rPr lang="en-US" altLang="x-none" sz="2000" b="1">
                <a:latin typeface="Courier New" charset="0"/>
              </a:rPr>
              <a:t>calc(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num1,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num2, String message)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423988" y="3065463"/>
            <a:ext cx="116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method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name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1985963" y="2590800"/>
            <a:ext cx="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47713" y="4056063"/>
            <a:ext cx="993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return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type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1223963" y="2590800"/>
            <a:ext cx="0" cy="1447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AutoShape 9"/>
          <p:cNvSpPr>
            <a:spLocks/>
          </p:cNvSpPr>
          <p:nvPr/>
        </p:nvSpPr>
        <p:spPr bwMode="auto">
          <a:xfrm rot="-5400000">
            <a:off x="4876800" y="381000"/>
            <a:ext cx="304800" cy="5029200"/>
          </a:xfrm>
          <a:prstGeom prst="leftBrace">
            <a:avLst>
              <a:gd name="adj1" fmla="val 137500"/>
              <a:gd name="adj2" fmla="val 50477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429000" y="32004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parameter list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754313" y="3979863"/>
            <a:ext cx="53228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The parameter list specifies the type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and name of each parameter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800" b="1">
              <a:solidFill>
                <a:srgbClr val="008000"/>
              </a:solidFill>
              <a:latin typeface="Verdana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The name of a parameter in the method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declaration is called a </a:t>
            </a:r>
            <a:r>
              <a:rPr lang="en-US" altLang="x-none" sz="1800" b="1" i="1">
                <a:solidFill>
                  <a:srgbClr val="008000"/>
                </a:solidFill>
                <a:latin typeface="Verdana" charset="0"/>
              </a:rPr>
              <a:t>formal parameter</a:t>
            </a:r>
            <a:endParaRPr lang="en-US" altLang="x-none" sz="1800" b="1">
              <a:solidFill>
                <a:srgbClr val="008000"/>
              </a:solidFill>
              <a:latin typeface="Verdana" charset="0"/>
            </a:endParaRPr>
          </a:p>
        </p:txBody>
      </p:sp>
      <p:sp>
        <p:nvSpPr>
          <p:cNvPr id="74763" name="Footer Placeholder 1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5" grpId="0" autoUpdateAnimBg="0"/>
      <p:bldP spid="35846" grpId="0" animBg="1"/>
      <p:bldP spid="35847" grpId="0" autoUpdateAnimBg="0"/>
      <p:bldP spid="35848" grpId="0" animBg="1"/>
      <p:bldP spid="35849" grpId="0" animBg="1"/>
      <p:bldP spid="35850" grpId="0" autoUpdateAnimBg="0"/>
      <p:bldP spid="3585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Body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The method header is followed by the </a:t>
            </a:r>
            <a:r>
              <a:rPr lang="en-US" altLang="x-none" i="1"/>
              <a:t>method body</a:t>
            </a:r>
            <a:endParaRPr lang="en-US" altLang="x-none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38200" y="2114550"/>
            <a:ext cx="7196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char </a:t>
            </a:r>
            <a:r>
              <a:rPr lang="en-US" altLang="x-none" sz="2000" b="1">
                <a:latin typeface="Courier New" charset="0"/>
              </a:rPr>
              <a:t>calc(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num1,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num2, String message)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60425" y="2517775"/>
            <a:ext cx="59769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sum = num1 + num2;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char </a:t>
            </a:r>
            <a:r>
              <a:rPr lang="en-US" altLang="x-none" sz="2000" b="1">
                <a:latin typeface="Courier New" charset="0"/>
              </a:rPr>
              <a:t>result = message.charAt(sum);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return </a:t>
            </a:r>
            <a:r>
              <a:rPr lang="en-US" altLang="x-none" sz="2000" b="1">
                <a:latin typeface="Courier New" charset="0"/>
              </a:rPr>
              <a:t>result;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}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250950" y="4875213"/>
            <a:ext cx="3270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The return expression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must be consistent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the return type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2882900" y="432435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953000" y="3810000"/>
            <a:ext cx="29718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sum</a:t>
            </a:r>
            <a:r>
              <a:rPr lang="en-US" altLang="x-none" sz="1800" b="1">
                <a:solidFill>
                  <a:schemeClr val="hlink"/>
                </a:solidFill>
                <a:latin typeface="Verdana" charset="0"/>
              </a:rPr>
              <a:t> </a:t>
            </a: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and </a:t>
            </a:r>
            <a:r>
              <a:rPr lang="en-US" altLang="x-none" sz="1800" b="1">
                <a:latin typeface="Courier New" charset="0"/>
              </a:rPr>
              <a:t>result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are local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800" b="1">
              <a:solidFill>
                <a:schemeClr val="hlink"/>
              </a:solidFill>
              <a:latin typeface="Verdana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They are created each time the method is called, and are destroyed when it finishes executing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800" b="1">
              <a:solidFill>
                <a:srgbClr val="008000"/>
              </a:solidFill>
              <a:latin typeface="Verdana" charset="0"/>
            </a:endParaRPr>
          </a:p>
        </p:txBody>
      </p:sp>
      <p:sp>
        <p:nvSpPr>
          <p:cNvPr id="75784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69" grpId="0" autoUpdateAnimBg="0"/>
      <p:bldP spid="36870" grpId="0" autoUpdateAnimBg="0"/>
      <p:bldP spid="36871" grpId="0" animBg="1"/>
      <p:bldP spid="3687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return Statement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</a:t>
            </a:r>
            <a:r>
              <a:rPr lang="en-US" altLang="x-none" i="1"/>
              <a:t>return type</a:t>
            </a:r>
            <a:r>
              <a:rPr lang="en-US" altLang="x-none"/>
              <a:t> of a method indicates the type of value that the method sends back to the calling location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 method that does not return a value has a</a:t>
            </a:r>
            <a:r>
              <a:rPr lang="en-US" altLang="x-none">
                <a:latin typeface="Courier New" charset="0"/>
              </a:rPr>
              <a:t> void </a:t>
            </a:r>
            <a:r>
              <a:rPr lang="en-US" altLang="x-none"/>
              <a:t>return type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A </a:t>
            </a:r>
            <a:r>
              <a:rPr lang="en-US" altLang="x-none" i="1"/>
              <a:t>return statement</a:t>
            </a:r>
            <a:r>
              <a:rPr lang="en-US" altLang="x-none"/>
              <a:t> specifies the value that will be returned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return </a:t>
            </a:r>
            <a:r>
              <a:rPr lang="en-US" altLang="x-none" i="1">
                <a:latin typeface="Courier New" charset="0"/>
              </a:rPr>
              <a:t>expression</a:t>
            </a:r>
            <a:r>
              <a:rPr lang="en-US" altLang="x-none"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Its expression must conform to the return type</a:t>
            </a: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Parameters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When a method is called, the </a:t>
            </a:r>
            <a:r>
              <a:rPr lang="en-US" altLang="x-none" i="1"/>
              <a:t>actual parameters</a:t>
            </a:r>
            <a:r>
              <a:rPr lang="en-US" altLang="x-none"/>
              <a:t> in the invocation are copied into the </a:t>
            </a:r>
            <a:r>
              <a:rPr lang="en-US" altLang="x-none" i="1"/>
              <a:t>formal parameters</a:t>
            </a:r>
            <a:r>
              <a:rPr lang="en-US" altLang="x-none"/>
              <a:t> in the method header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68375" y="3863975"/>
            <a:ext cx="7196138" cy="2324100"/>
            <a:chOff x="658" y="2338"/>
            <a:chExt cx="4533" cy="1464"/>
          </a:xfrm>
        </p:grpSpPr>
        <p:sp>
          <p:nvSpPr>
            <p:cNvPr id="77838" name="Text Box 5"/>
            <p:cNvSpPr txBox="1">
              <a:spLocks noChangeArrowheads="1"/>
            </p:cNvSpPr>
            <p:nvPr/>
          </p:nvSpPr>
          <p:spPr bwMode="auto">
            <a:xfrm>
              <a:off x="658" y="2338"/>
              <a:ext cx="45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3366FF"/>
                  </a:solidFill>
                  <a:latin typeface="Courier New" charset="0"/>
                </a:rPr>
                <a:t>char </a:t>
              </a:r>
              <a:r>
                <a:rPr lang="en-US" altLang="x-none" sz="2000" b="1">
                  <a:latin typeface="Courier New" charset="0"/>
                </a:rPr>
                <a:t>calc(</a:t>
              </a:r>
              <a:r>
                <a:rPr lang="en-US" altLang="x-none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altLang="x-none" sz="2000" b="1">
                  <a:latin typeface="Courier New" charset="0"/>
                </a:rPr>
                <a:t>num1, </a:t>
              </a:r>
              <a:r>
                <a:rPr lang="en-US" altLang="x-none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altLang="x-none" sz="2000" b="1">
                  <a:latin typeface="Courier New" charset="0"/>
                </a:rPr>
                <a:t>num2, String message)</a:t>
              </a:r>
            </a:p>
          </p:txBody>
        </p:sp>
        <p:sp>
          <p:nvSpPr>
            <p:cNvPr id="77839" name="Text Box 6"/>
            <p:cNvSpPr txBox="1">
              <a:spLocks noChangeArrowheads="1"/>
            </p:cNvSpPr>
            <p:nvPr/>
          </p:nvSpPr>
          <p:spPr bwMode="auto">
            <a:xfrm>
              <a:off x="672" y="2592"/>
              <a:ext cx="3765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   </a:t>
              </a:r>
              <a:r>
                <a:rPr lang="en-US" altLang="x-none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altLang="x-none" sz="2000" b="1">
                  <a:latin typeface="Courier New" charset="0"/>
                </a:rPr>
                <a:t>sum = num1 + num2;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   </a:t>
              </a:r>
              <a:r>
                <a:rPr lang="en-US" altLang="x-none" sz="2000" b="1">
                  <a:solidFill>
                    <a:srgbClr val="3366FF"/>
                  </a:solidFill>
                  <a:latin typeface="Courier New" charset="0"/>
                </a:rPr>
                <a:t>char </a:t>
              </a:r>
              <a:r>
                <a:rPr lang="en-US" altLang="x-none" sz="2000" b="1">
                  <a:latin typeface="Courier New" charset="0"/>
                </a:rPr>
                <a:t>result = message.charAt(sum);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latin typeface="Courier New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   </a:t>
              </a:r>
              <a:r>
                <a:rPr lang="en-US" altLang="x-none" sz="2000" b="1">
                  <a:solidFill>
                    <a:srgbClr val="3366FF"/>
                  </a:solidFill>
                  <a:latin typeface="Courier New" charset="0"/>
                </a:rPr>
                <a:t>return </a:t>
              </a:r>
              <a:r>
                <a:rPr lang="en-US" altLang="x-none" sz="2000" b="1">
                  <a:latin typeface="Courier New" charset="0"/>
                </a:rPr>
                <a:t>result;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}</a:t>
              </a:r>
            </a:p>
          </p:txBody>
        </p:sp>
      </p:grp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00200" y="2590800"/>
            <a:ext cx="551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ch = obj.calc(25, count, "Hello");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685800" y="3429000"/>
            <a:ext cx="7620000" cy="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05200" y="3048000"/>
            <a:ext cx="3657600" cy="762000"/>
            <a:chOff x="2352" y="1824"/>
            <a:chExt cx="2304" cy="480"/>
          </a:xfrm>
        </p:grpSpPr>
        <p:cxnSp>
          <p:nvCxnSpPr>
            <p:cNvPr id="77832" name="AutoShape 10"/>
            <p:cNvCxnSpPr>
              <a:cxnSpLocks noChangeShapeType="1"/>
            </p:cNvCxnSpPr>
            <p:nvPr/>
          </p:nvCxnSpPr>
          <p:spPr bwMode="auto">
            <a:xfrm rot="5400000">
              <a:off x="2256" y="1920"/>
              <a:ext cx="480" cy="288"/>
            </a:xfrm>
            <a:prstGeom prst="bentConnector3">
              <a:avLst>
                <a:gd name="adj1" fmla="val 20620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33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3000" y="1992"/>
              <a:ext cx="480" cy="144"/>
            </a:xfrm>
            <a:prstGeom prst="bentConnector3">
              <a:avLst>
                <a:gd name="adj1" fmla="val 17287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7834" name="Group 12"/>
            <p:cNvGrpSpPr>
              <a:grpSpLocks/>
            </p:cNvGrpSpPr>
            <p:nvPr/>
          </p:nvGrpSpPr>
          <p:grpSpPr bwMode="auto">
            <a:xfrm>
              <a:off x="3936" y="1824"/>
              <a:ext cx="720" cy="480"/>
              <a:chOff x="3936" y="1824"/>
              <a:chExt cx="720" cy="480"/>
            </a:xfrm>
          </p:grpSpPr>
          <p:sp>
            <p:nvSpPr>
              <p:cNvPr id="77835" name="Line 13"/>
              <p:cNvSpPr>
                <a:spLocks noChangeShapeType="1"/>
              </p:cNvSpPr>
              <p:nvPr/>
            </p:nvSpPr>
            <p:spPr bwMode="auto">
              <a:xfrm>
                <a:off x="3936" y="1824"/>
                <a:ext cx="0" cy="9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36" name="Line 14"/>
              <p:cNvSpPr>
                <a:spLocks noChangeShapeType="1"/>
              </p:cNvSpPr>
              <p:nvPr/>
            </p:nvSpPr>
            <p:spPr bwMode="auto">
              <a:xfrm flipH="1">
                <a:off x="3936" y="1920"/>
                <a:ext cx="720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37" name="Line 15"/>
              <p:cNvSpPr>
                <a:spLocks noChangeShapeType="1"/>
              </p:cNvSpPr>
              <p:nvPr/>
            </p:nvSpPr>
            <p:spPr bwMode="auto">
              <a:xfrm>
                <a:off x="4656" y="1920"/>
                <a:ext cx="0" cy="384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7831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utoUpdateAnimBg="0"/>
      <p:bldP spid="389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Local Data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As we’ve seen, local variables can be declared inside a method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formal parameters of a method create </a:t>
            </a:r>
            <a:r>
              <a:rPr lang="en-US" altLang="x-none" i="1"/>
              <a:t>automatic local variables</a:t>
            </a:r>
            <a:r>
              <a:rPr lang="en-US" altLang="x-none"/>
              <a:t> when the method is invoked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When the method finishes, all local variables are destroyed (including the formal parameters)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Keep in mind that instance variables, declared at the class level, exists as long as the object exists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7885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Examples of Classes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pic>
        <p:nvPicPr>
          <p:cNvPr id="33795" name="Picture 4" descr="fig04_0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0198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Bank Account Example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Let’s look at another example that demonstrates the implementation details of classes and methods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We’ll represent a bank account by a class named </a:t>
            </a:r>
            <a:r>
              <a:rPr lang="en-US" altLang="x-none">
                <a:latin typeface="Courier New" charset="0"/>
              </a:rPr>
              <a:t>Account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It’s state can include the account number, the current balance, and the name of the owner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account’s behaviors (or services) include deposits and withdrawals, and adding interest</a:t>
            </a:r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Driver Programs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</a:t>
            </a:r>
            <a:r>
              <a:rPr lang="en-US" altLang="x-none" i="1"/>
              <a:t>driver program </a:t>
            </a:r>
            <a:r>
              <a:rPr lang="en-US" altLang="x-none"/>
              <a:t>drives the use of other, more interesting parts of a program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Driver programs are often used to test other parts of the software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Transactions</a:t>
            </a:r>
            <a:r>
              <a:rPr lang="en-US" altLang="x-none"/>
              <a:t> class contains a </a:t>
            </a:r>
            <a:r>
              <a:rPr lang="en-US" altLang="x-none">
                <a:latin typeface="Courier New" charset="0"/>
              </a:rPr>
              <a:t>main</a:t>
            </a:r>
            <a:r>
              <a:rPr lang="en-US" altLang="x-none"/>
              <a:t> method that drives the use of the </a:t>
            </a:r>
            <a:r>
              <a:rPr lang="en-US" altLang="x-none">
                <a:latin typeface="Courier New" charset="0"/>
              </a:rPr>
              <a:t>Account</a:t>
            </a:r>
            <a:r>
              <a:rPr lang="en-US" altLang="x-none"/>
              <a:t> class, exercising its services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Transactions.java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Account.java </a:t>
            </a:r>
          </a:p>
        </p:txBody>
      </p:sp>
      <p:sp>
        <p:nvSpPr>
          <p:cNvPr id="808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1922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Transactions.java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creation and use of multiple Account objects.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Transactions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some bank accounts and requests various services.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Account acct1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Account("Ted Murphy", 72354, 102.56);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Account acct2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Account("Jane Smith", 69713, 40.00);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Account acct3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Account("Edward Demsey", 93757, 759.32);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acct1.deposit(25.85);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smithBalance = acct2.deposit(500.00);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System.out.println("Smith balance after deposit: 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smithBalance);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2946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System.out.println("Smith balance after withdrawal: 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acct2.withdraw (430.75, 1.50));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acct1.addInterest();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acct2.addInterest();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acct3.addInterest();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System.out.println(acct1);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System.out.println(acct2);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System.out.println(acct3);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3970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Smith balance after withdrawal: 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acct2.withdraw (430.75, 1.50));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acct1.addInterest();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acct2.addInterest();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acct3.addInterest();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(acct1);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(acct2);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(acct3);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33600" y="685800"/>
            <a:ext cx="5048250" cy="2278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Smith balance after deposit: 540.0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Smith balance after withdrawal: 107.55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72354   Ted Murphy      $132.90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69713   Jane Smith      $111.52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93757   Edward Demsey   $785.90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4994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Account.java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bank account with basic services such as deposit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and withdraw.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java.text.NumberFormat;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Account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final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RATE = 0.035;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interest rate of 3.5%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long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acctNumber;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balance;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the account by defining its owner, account number,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and initial balance.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Account(String owner,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account,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initial)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name = owner;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acctNumber = account;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balance = initial;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6018" name="TextBox 5"/>
          <p:cNvSpPr txBox="1">
            <a:spLocks noChangeArrowheads="1"/>
          </p:cNvSpPr>
          <p:nvPr/>
        </p:nvSpPr>
        <p:spPr bwMode="auto">
          <a:xfrm>
            <a:off x="609600" y="5588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Deposits the specified amount into the account. Returns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new balance.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deposit(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amount)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balance = balance + amount;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balance;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Withdraws the specified amount from the account and applies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fee. Returns the new balance.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withdraw(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amount,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fee)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balance = balance - amount - fee;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balance;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7042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Adds interest to the account and returns the new balance.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addInterest()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balance += (balance * RATE);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balance;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current balance of the account.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getBalance()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balance;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one-line description of the account as a string.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NumberFormat fmt = NumberFormat.getCurrencyInstance();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(acctNumber + "\t" + name + "\t" + fmt.format(balance));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Bank Account Example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917575" y="1600200"/>
            <a:ext cx="7083425" cy="1600200"/>
            <a:chOff x="912" y="912"/>
            <a:chExt cx="4462" cy="1008"/>
          </a:xfrm>
        </p:grpSpPr>
        <p:sp>
          <p:nvSpPr>
            <p:cNvPr id="88082" name="Rectangle 6"/>
            <p:cNvSpPr>
              <a:spLocks noChangeArrowheads="1"/>
            </p:cNvSpPr>
            <p:nvPr/>
          </p:nvSpPr>
          <p:spPr bwMode="auto">
            <a:xfrm>
              <a:off x="1458" y="960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88083" name="Text Box 7"/>
            <p:cNvSpPr txBox="1">
              <a:spLocks noChangeArrowheads="1"/>
            </p:cNvSpPr>
            <p:nvPr/>
          </p:nvSpPr>
          <p:spPr bwMode="auto">
            <a:xfrm>
              <a:off x="912" y="969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acct1</a:t>
              </a:r>
            </a:p>
          </p:txBody>
        </p:sp>
        <p:sp>
          <p:nvSpPr>
            <p:cNvPr id="88084" name="AutoShape 8"/>
            <p:cNvSpPr>
              <a:spLocks noChangeArrowheads="1"/>
            </p:cNvSpPr>
            <p:nvPr/>
          </p:nvSpPr>
          <p:spPr bwMode="auto">
            <a:xfrm>
              <a:off x="2110" y="912"/>
              <a:ext cx="1824" cy="1008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88085" name="Line 9"/>
            <p:cNvSpPr>
              <a:spLocks noChangeShapeType="1"/>
            </p:cNvSpPr>
            <p:nvPr/>
          </p:nvSpPr>
          <p:spPr bwMode="auto">
            <a:xfrm flipV="1">
              <a:off x="1630" y="10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6" name="Rectangle 10"/>
            <p:cNvSpPr>
              <a:spLocks noChangeArrowheads="1"/>
            </p:cNvSpPr>
            <p:nvPr/>
          </p:nvSpPr>
          <p:spPr bwMode="auto">
            <a:xfrm>
              <a:off x="3186" y="1003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72354</a:t>
              </a:r>
              <a:endParaRPr lang="en-US" altLang="x-none" sz="1800"/>
            </a:p>
          </p:txBody>
        </p:sp>
        <p:sp>
          <p:nvSpPr>
            <p:cNvPr id="88087" name="Text Box 11"/>
            <p:cNvSpPr txBox="1">
              <a:spLocks noChangeArrowheads="1"/>
            </p:cNvSpPr>
            <p:nvPr/>
          </p:nvSpPr>
          <p:spPr bwMode="auto">
            <a:xfrm>
              <a:off x="2170" y="1012"/>
              <a:ext cx="9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acctNumber</a:t>
              </a:r>
              <a:endParaRPr lang="en-US" altLang="x-none" sz="2000" b="1">
                <a:latin typeface="Courier New" charset="0"/>
              </a:endParaRPr>
            </a:p>
          </p:txBody>
        </p:sp>
        <p:sp>
          <p:nvSpPr>
            <p:cNvPr id="88088" name="Rectangle 19"/>
            <p:cNvSpPr>
              <a:spLocks noChangeArrowheads="1"/>
            </p:cNvSpPr>
            <p:nvPr/>
          </p:nvSpPr>
          <p:spPr bwMode="auto">
            <a:xfrm>
              <a:off x="3186" y="1296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102.56</a:t>
              </a:r>
              <a:endParaRPr lang="en-US" altLang="x-none" sz="1800"/>
            </a:p>
          </p:txBody>
        </p:sp>
        <p:sp>
          <p:nvSpPr>
            <p:cNvPr id="88089" name="Text Box 20"/>
            <p:cNvSpPr txBox="1">
              <a:spLocks noChangeArrowheads="1"/>
            </p:cNvSpPr>
            <p:nvPr/>
          </p:nvSpPr>
          <p:spPr bwMode="auto">
            <a:xfrm>
              <a:off x="2428" y="1305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balance</a:t>
              </a:r>
              <a:endParaRPr lang="en-US" altLang="x-none" sz="2000" b="1">
                <a:latin typeface="Courier New" charset="0"/>
              </a:endParaRPr>
            </a:p>
          </p:txBody>
        </p:sp>
        <p:sp>
          <p:nvSpPr>
            <p:cNvPr id="88090" name="Rectangle 21"/>
            <p:cNvSpPr>
              <a:spLocks noChangeArrowheads="1"/>
            </p:cNvSpPr>
            <p:nvPr/>
          </p:nvSpPr>
          <p:spPr bwMode="auto">
            <a:xfrm>
              <a:off x="3186" y="1589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/>
            </a:p>
          </p:txBody>
        </p:sp>
        <p:sp>
          <p:nvSpPr>
            <p:cNvPr id="88091" name="Text Box 22"/>
            <p:cNvSpPr txBox="1">
              <a:spLocks noChangeArrowheads="1"/>
            </p:cNvSpPr>
            <p:nvPr/>
          </p:nvSpPr>
          <p:spPr bwMode="auto">
            <a:xfrm>
              <a:off x="2686" y="159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name</a:t>
              </a:r>
            </a:p>
          </p:txBody>
        </p:sp>
        <p:sp>
          <p:nvSpPr>
            <p:cNvPr id="88092" name="AutoShape 34"/>
            <p:cNvSpPr>
              <a:spLocks noChangeArrowheads="1"/>
            </p:cNvSpPr>
            <p:nvPr/>
          </p:nvSpPr>
          <p:spPr bwMode="auto">
            <a:xfrm>
              <a:off x="4174" y="1594"/>
              <a:ext cx="1200" cy="23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88093" name="Line 35"/>
            <p:cNvSpPr>
              <a:spLocks noChangeShapeType="1"/>
            </p:cNvSpPr>
            <p:nvPr/>
          </p:nvSpPr>
          <p:spPr bwMode="auto">
            <a:xfrm>
              <a:off x="3470" y="1709"/>
              <a:ext cx="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Text Box 37"/>
            <p:cNvSpPr txBox="1">
              <a:spLocks noChangeArrowheads="1"/>
            </p:cNvSpPr>
            <p:nvPr/>
          </p:nvSpPr>
          <p:spPr bwMode="auto">
            <a:xfrm>
              <a:off x="4200" y="1584"/>
              <a:ext cx="11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"Ted Murphy"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917575" y="3810000"/>
            <a:ext cx="7083425" cy="1600200"/>
            <a:chOff x="912" y="2304"/>
            <a:chExt cx="4462" cy="1008"/>
          </a:xfrm>
        </p:grpSpPr>
        <p:sp>
          <p:nvSpPr>
            <p:cNvPr id="88069" name="Rectangle 52"/>
            <p:cNvSpPr>
              <a:spLocks noChangeArrowheads="1"/>
            </p:cNvSpPr>
            <p:nvPr/>
          </p:nvSpPr>
          <p:spPr bwMode="auto">
            <a:xfrm>
              <a:off x="1458" y="2352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88070" name="Text Box 53"/>
            <p:cNvSpPr txBox="1">
              <a:spLocks noChangeArrowheads="1"/>
            </p:cNvSpPr>
            <p:nvPr/>
          </p:nvSpPr>
          <p:spPr bwMode="auto">
            <a:xfrm>
              <a:off x="912" y="2361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acct2</a:t>
              </a:r>
            </a:p>
          </p:txBody>
        </p:sp>
        <p:sp>
          <p:nvSpPr>
            <p:cNvPr id="88071" name="AutoShape 54"/>
            <p:cNvSpPr>
              <a:spLocks noChangeArrowheads="1"/>
            </p:cNvSpPr>
            <p:nvPr/>
          </p:nvSpPr>
          <p:spPr bwMode="auto">
            <a:xfrm>
              <a:off x="2110" y="2304"/>
              <a:ext cx="1824" cy="1008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88072" name="Line 55"/>
            <p:cNvSpPr>
              <a:spLocks noChangeShapeType="1"/>
            </p:cNvSpPr>
            <p:nvPr/>
          </p:nvSpPr>
          <p:spPr bwMode="auto">
            <a:xfrm flipV="1">
              <a:off x="1630" y="24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3" name="Rectangle 56"/>
            <p:cNvSpPr>
              <a:spLocks noChangeArrowheads="1"/>
            </p:cNvSpPr>
            <p:nvPr/>
          </p:nvSpPr>
          <p:spPr bwMode="auto">
            <a:xfrm>
              <a:off x="3186" y="2395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69713</a:t>
              </a:r>
              <a:endParaRPr lang="en-US" altLang="x-none" sz="1800"/>
            </a:p>
          </p:txBody>
        </p:sp>
        <p:sp>
          <p:nvSpPr>
            <p:cNvPr id="88074" name="Text Box 57"/>
            <p:cNvSpPr txBox="1">
              <a:spLocks noChangeArrowheads="1"/>
            </p:cNvSpPr>
            <p:nvPr/>
          </p:nvSpPr>
          <p:spPr bwMode="auto">
            <a:xfrm>
              <a:off x="2170" y="2404"/>
              <a:ext cx="9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acctNumber</a:t>
              </a:r>
              <a:endParaRPr lang="en-US" altLang="x-none" sz="2000" b="1">
                <a:latin typeface="Courier New" charset="0"/>
              </a:endParaRPr>
            </a:p>
          </p:txBody>
        </p:sp>
        <p:sp>
          <p:nvSpPr>
            <p:cNvPr id="88075" name="Rectangle 58"/>
            <p:cNvSpPr>
              <a:spLocks noChangeArrowheads="1"/>
            </p:cNvSpPr>
            <p:nvPr/>
          </p:nvSpPr>
          <p:spPr bwMode="auto">
            <a:xfrm>
              <a:off x="3186" y="2688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40.00</a:t>
              </a:r>
              <a:endParaRPr lang="en-US" altLang="x-none" sz="1800"/>
            </a:p>
          </p:txBody>
        </p:sp>
        <p:sp>
          <p:nvSpPr>
            <p:cNvPr id="88076" name="Text Box 59"/>
            <p:cNvSpPr txBox="1">
              <a:spLocks noChangeArrowheads="1"/>
            </p:cNvSpPr>
            <p:nvPr/>
          </p:nvSpPr>
          <p:spPr bwMode="auto">
            <a:xfrm>
              <a:off x="2428" y="2697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balance</a:t>
              </a:r>
              <a:endParaRPr lang="en-US" altLang="x-none" sz="2000" b="1">
                <a:latin typeface="Courier New" charset="0"/>
              </a:endParaRPr>
            </a:p>
          </p:txBody>
        </p:sp>
        <p:sp>
          <p:nvSpPr>
            <p:cNvPr id="88077" name="Rectangle 60"/>
            <p:cNvSpPr>
              <a:spLocks noChangeArrowheads="1"/>
            </p:cNvSpPr>
            <p:nvPr/>
          </p:nvSpPr>
          <p:spPr bwMode="auto">
            <a:xfrm>
              <a:off x="3186" y="2981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/>
            </a:p>
          </p:txBody>
        </p:sp>
        <p:sp>
          <p:nvSpPr>
            <p:cNvPr id="88078" name="Text Box 61"/>
            <p:cNvSpPr txBox="1">
              <a:spLocks noChangeArrowheads="1"/>
            </p:cNvSpPr>
            <p:nvPr/>
          </p:nvSpPr>
          <p:spPr bwMode="auto">
            <a:xfrm>
              <a:off x="2686" y="299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name</a:t>
              </a:r>
            </a:p>
          </p:txBody>
        </p:sp>
        <p:sp>
          <p:nvSpPr>
            <p:cNvPr id="88079" name="AutoShape 62"/>
            <p:cNvSpPr>
              <a:spLocks noChangeArrowheads="1"/>
            </p:cNvSpPr>
            <p:nvPr/>
          </p:nvSpPr>
          <p:spPr bwMode="auto">
            <a:xfrm>
              <a:off x="4174" y="2986"/>
              <a:ext cx="1200" cy="23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88080" name="Line 63"/>
            <p:cNvSpPr>
              <a:spLocks noChangeShapeType="1"/>
            </p:cNvSpPr>
            <p:nvPr/>
          </p:nvSpPr>
          <p:spPr bwMode="auto">
            <a:xfrm>
              <a:off x="3470" y="3101"/>
              <a:ext cx="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1" name="Text Box 64"/>
            <p:cNvSpPr txBox="1">
              <a:spLocks noChangeArrowheads="1"/>
            </p:cNvSpPr>
            <p:nvPr/>
          </p:nvSpPr>
          <p:spPr bwMode="auto">
            <a:xfrm>
              <a:off x="4200" y="2976"/>
              <a:ext cx="11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"Jane Smith"</a:t>
              </a:r>
            </a:p>
          </p:txBody>
        </p:sp>
      </p:grpSp>
      <p:sp>
        <p:nvSpPr>
          <p:cNvPr id="88068" name="Footer Placeholder 3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Bank Account Example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There are some improvements that can be made to the </a:t>
            </a:r>
            <a:r>
              <a:rPr lang="en-US" altLang="x-none">
                <a:latin typeface="Courier New" charset="0"/>
              </a:rPr>
              <a:t>Account</a:t>
            </a:r>
            <a:r>
              <a:rPr lang="en-US" altLang="x-none"/>
              <a:t>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Formal getters and setters could have been defined for all data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design of some methods could also be more robust, such as verifying that the </a:t>
            </a:r>
            <a:r>
              <a:rPr lang="en-US" altLang="x-none">
                <a:latin typeface="Courier New" charset="0"/>
              </a:rPr>
              <a:t>amount</a:t>
            </a:r>
            <a:r>
              <a:rPr lang="en-US" altLang="x-none"/>
              <a:t> parameter to the </a:t>
            </a:r>
            <a:r>
              <a:rPr lang="en-US" altLang="x-none">
                <a:latin typeface="Courier New" charset="0"/>
              </a:rPr>
              <a:t>withdraw</a:t>
            </a:r>
            <a:r>
              <a:rPr lang="en-US" altLang="x-none"/>
              <a:t> method is positive</a:t>
            </a:r>
          </a:p>
        </p:txBody>
      </p:sp>
      <p:sp>
        <p:nvSpPr>
          <p:cNvPr id="8909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Classes and Objects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Recall from our overview of objects in Chapter 1 that an object has </a:t>
            </a:r>
            <a:r>
              <a:rPr lang="en-US" altLang="x-none" i="1"/>
              <a:t>state</a:t>
            </a:r>
            <a:r>
              <a:rPr lang="en-US" altLang="x-none"/>
              <a:t> and </a:t>
            </a:r>
            <a:r>
              <a:rPr lang="en-US" altLang="x-none" i="1"/>
              <a:t>behavior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Consider a six-sided die (singular of dice)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Its state can be defined as which face is showing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Its primary behavior is that it can be rolled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We represent a die by designing a class called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that models this state and behavior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class serves as the blueprint for a die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We can then instantiate as many die objects as we need for any particular program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Constructors Revisited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Note that a constructor has no return type specified in the method header, not even </a:t>
            </a:r>
            <a:r>
              <a:rPr lang="en-US" altLang="x-none">
                <a:latin typeface="Courier New" charset="0"/>
              </a:rPr>
              <a:t>void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common error is to put a return type on a constructor, which makes it a “regular” method that happens to have the same name as the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programmer does not have to define a constructor for a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Each class has a </a:t>
            </a:r>
            <a:r>
              <a:rPr lang="en-US" altLang="x-none" i="1"/>
              <a:t>default constructor</a:t>
            </a:r>
            <a:r>
              <a:rPr lang="en-US" altLang="x-none"/>
              <a:t> that accepts no parameters</a:t>
            </a:r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1139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How do we express which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Account</a:t>
            </a:r>
            <a:r>
              <a:rPr lang="en-US" altLang="x-none"/>
              <a:t> object's balance is updated when a deposit is made?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2163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How do we express which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Account</a:t>
            </a:r>
            <a:r>
              <a:rPr lang="en-US" altLang="x-none"/>
              <a:t> object's balance is updated when a deposit is made?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2190750"/>
            <a:ext cx="7696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/>
              <a:t>Each account is referenced by an object reference variable: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Account myAcct = new Account(…);</a:t>
            </a:r>
            <a:endParaRPr lang="en-US" altLang="x-none"/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/>
              <a:t>and when a method is called, you call it through a particular object: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myAcct.deposit(50);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4191000"/>
          </a:xfrm>
        </p:spPr>
        <p:txBody>
          <a:bodyPr/>
          <a:lstStyle/>
          <a:p>
            <a:r>
              <a:rPr lang="en-US" altLang="x-none"/>
              <a:t>A class can contain data declarations and method declarations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752600" y="2286000"/>
            <a:ext cx="2971800" cy="3810000"/>
            <a:chOff x="864" y="1488"/>
            <a:chExt cx="1872" cy="2400"/>
          </a:xfrm>
        </p:grpSpPr>
        <p:sp>
          <p:nvSpPr>
            <p:cNvPr id="35851" name="AutoShape 5"/>
            <p:cNvSpPr>
              <a:spLocks noChangeArrowheads="1"/>
            </p:cNvSpPr>
            <p:nvPr/>
          </p:nvSpPr>
          <p:spPr bwMode="auto">
            <a:xfrm>
              <a:off x="864" y="1488"/>
              <a:ext cx="1872" cy="2400"/>
            </a:xfrm>
            <a:prstGeom prst="flowChartAlternateProcess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2" name="Rectangle 6"/>
            <p:cNvSpPr>
              <a:spLocks noChangeArrowheads="1"/>
            </p:cNvSpPr>
            <p:nvPr/>
          </p:nvSpPr>
          <p:spPr bwMode="auto">
            <a:xfrm>
              <a:off x="1056" y="2160"/>
              <a:ext cx="1104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3" name="Rectangle 7"/>
            <p:cNvSpPr>
              <a:spLocks noChangeArrowheads="1"/>
            </p:cNvSpPr>
            <p:nvPr/>
          </p:nvSpPr>
          <p:spPr bwMode="auto">
            <a:xfrm>
              <a:off x="1056" y="2712"/>
              <a:ext cx="1104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4" name="Rectangle 8"/>
            <p:cNvSpPr>
              <a:spLocks noChangeArrowheads="1"/>
            </p:cNvSpPr>
            <p:nvPr/>
          </p:nvSpPr>
          <p:spPr bwMode="auto">
            <a:xfrm>
              <a:off x="1056" y="3120"/>
              <a:ext cx="1104" cy="5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5" name="Text Box 9"/>
            <p:cNvSpPr txBox="1">
              <a:spLocks noChangeArrowheads="1"/>
            </p:cNvSpPr>
            <p:nvPr/>
          </p:nvSpPr>
          <p:spPr bwMode="auto">
            <a:xfrm>
              <a:off x="1008" y="1632"/>
              <a:ext cx="1585" cy="404"/>
            </a:xfrm>
            <a:prstGeom prst="rect">
              <a:avLst/>
            </a:prstGeom>
            <a:solidFill>
              <a:srgbClr val="F5E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int size, weight;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char category;</a:t>
              </a:r>
              <a:endParaRPr lang="en-US" altLang="x-none" sz="2400">
                <a:latin typeface="Times New Roman" charset="0"/>
              </a:endParaRPr>
            </a:p>
          </p:txBody>
        </p:sp>
      </p:grp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5686425" y="2590800"/>
            <a:ext cx="2693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Verdana" charset="0"/>
              </a:rPr>
              <a:t>Data declarations</a:t>
            </a:r>
            <a:endParaRPr lang="en-US" altLang="x-none" sz="2400">
              <a:solidFill>
                <a:srgbClr val="008000"/>
              </a:solidFill>
              <a:latin typeface="Verdana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259388" y="4343400"/>
            <a:ext cx="308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Verdana" charset="0"/>
              </a:rPr>
              <a:t>Method declarations</a:t>
            </a:r>
            <a:endParaRPr lang="en-US" altLang="x-none" sz="2400">
              <a:solidFill>
                <a:srgbClr val="008000"/>
              </a:solidFill>
              <a:latin typeface="Verdana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4419600" y="2819400"/>
            <a:ext cx="1295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962400" y="3352800"/>
            <a:ext cx="1143000" cy="2438400"/>
            <a:chOff x="2256" y="2064"/>
            <a:chExt cx="960" cy="1536"/>
          </a:xfrm>
        </p:grpSpPr>
        <p:sp>
          <p:nvSpPr>
            <p:cNvPr id="35849" name="AutoShape 14"/>
            <p:cNvSpPr>
              <a:spLocks/>
            </p:cNvSpPr>
            <p:nvPr/>
          </p:nvSpPr>
          <p:spPr bwMode="auto">
            <a:xfrm>
              <a:off x="2256" y="2064"/>
              <a:ext cx="528" cy="1536"/>
            </a:xfrm>
            <a:prstGeom prst="rightBrace">
              <a:avLst>
                <a:gd name="adj1" fmla="val 24242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0" name="Line 15"/>
            <p:cNvSpPr>
              <a:spLocks noChangeShapeType="1"/>
            </p:cNvSpPr>
            <p:nvPr/>
          </p:nvSpPr>
          <p:spPr bwMode="auto">
            <a:xfrm flipH="1">
              <a:off x="2784" y="2832"/>
              <a:ext cx="43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8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utoUpdateAnimBg="0"/>
      <p:bldP spid="15371" grpId="0" autoUpdateAnimBg="0"/>
      <p:bldP spid="153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values of the data define the state of an object created from the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functionality of the methods define the behaviors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our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class, we might declare an integer called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faceValue </a:t>
            </a:r>
            <a:r>
              <a:rPr lang="en-US" altLang="x-none"/>
              <a:t>that represents the current value showing on the face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One of the methods would “roll” the die by setting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faceValue </a:t>
            </a:r>
            <a:r>
              <a:rPr lang="en-US" altLang="x-none"/>
              <a:t>to a random number between one and six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Die Class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class contains two data values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 constant </a:t>
            </a:r>
            <a:r>
              <a:rPr lang="en-US" altLang="x-none">
                <a:latin typeface="Courier New" charset="0"/>
              </a:rPr>
              <a:t>MAX</a:t>
            </a:r>
            <a:r>
              <a:rPr lang="en-US" altLang="x-none"/>
              <a:t> that represents the maximum face value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an integer </a:t>
            </a:r>
            <a:r>
              <a:rPr lang="en-US" altLang="x-none">
                <a:latin typeface="Courier New" charset="0"/>
              </a:rPr>
              <a:t>faceValue</a:t>
            </a:r>
            <a:r>
              <a:rPr lang="en-US" altLang="x-none"/>
              <a:t> that represents the current face value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roll</a:t>
            </a:r>
            <a:r>
              <a:rPr lang="en-US" altLang="x-none"/>
              <a:t> method uses the </a:t>
            </a:r>
            <a:r>
              <a:rPr lang="en-US" altLang="x-none">
                <a:latin typeface="Courier New" charset="0"/>
              </a:rPr>
              <a:t>random</a:t>
            </a:r>
            <a:r>
              <a:rPr lang="en-US" altLang="x-none"/>
              <a:t> method of the </a:t>
            </a:r>
            <a:r>
              <a:rPr lang="en-US" altLang="x-none">
                <a:latin typeface="Courier New" charset="0"/>
              </a:rPr>
              <a:t>Math</a:t>
            </a:r>
            <a:r>
              <a:rPr lang="en-US" altLang="x-none"/>
              <a:t> class to determine a new face value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There are also methods to explicitly set and retrieve the current face value at any time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5964375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Words>4035</Words>
  <Application>Microsoft Office PowerPoint</Application>
  <PresentationFormat>On-screen Show (4:3)</PresentationFormat>
  <Paragraphs>670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ＭＳ Ｐゴシック</vt:lpstr>
      <vt:lpstr>Arial</vt:lpstr>
      <vt:lpstr>Arial Unicode MS</vt:lpstr>
      <vt:lpstr>Calibri</vt:lpstr>
      <vt:lpstr>Courier New</vt:lpstr>
      <vt:lpstr>Times</vt:lpstr>
      <vt:lpstr>Times New Roman</vt:lpstr>
      <vt:lpstr>Verdana</vt:lpstr>
      <vt:lpstr>Default Design</vt:lpstr>
      <vt:lpstr>Custom Design</vt:lpstr>
      <vt:lpstr>Chapter 4 Writing Classes</vt:lpstr>
      <vt:lpstr>Writing Classes</vt:lpstr>
      <vt:lpstr>Outline</vt:lpstr>
      <vt:lpstr>Writing Classes</vt:lpstr>
      <vt:lpstr>Examples of Classes</vt:lpstr>
      <vt:lpstr>Classes and Objects</vt:lpstr>
      <vt:lpstr>Classes</vt:lpstr>
      <vt:lpstr>Classes</vt:lpstr>
      <vt:lpstr>The Die Class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toString Method</vt:lpstr>
      <vt:lpstr>Constructors</vt:lpstr>
      <vt:lpstr>Data Scope</vt:lpstr>
      <vt:lpstr>Instance Data</vt:lpstr>
      <vt:lpstr>Instance Data</vt:lpstr>
      <vt:lpstr>UML Diagrams</vt:lpstr>
      <vt:lpstr>UML Class Diagrams</vt:lpstr>
      <vt:lpstr>Quick Check</vt:lpstr>
      <vt:lpstr>Quick Check</vt:lpstr>
      <vt:lpstr>Quick Check</vt:lpstr>
      <vt:lpstr>Quick Check</vt:lpstr>
      <vt:lpstr>Outline</vt:lpstr>
      <vt:lpstr>Encapsulation</vt:lpstr>
      <vt:lpstr>Encapsulation</vt:lpstr>
      <vt:lpstr>Encapsulation</vt:lpstr>
      <vt:lpstr>Visibility Modifiers</vt:lpstr>
      <vt:lpstr>Visibility Modifiers</vt:lpstr>
      <vt:lpstr>Visibility Modifiers</vt:lpstr>
      <vt:lpstr>Visibility Modifiers</vt:lpstr>
      <vt:lpstr>Visibility Modifiers</vt:lpstr>
      <vt:lpstr>Accessors and Mutators</vt:lpstr>
      <vt:lpstr>Mutator Restrictions</vt:lpstr>
      <vt:lpstr>Quick Check</vt:lpstr>
      <vt:lpstr>Quick Check</vt:lpstr>
      <vt:lpstr>Outline</vt:lpstr>
      <vt:lpstr>Method Declarations</vt:lpstr>
      <vt:lpstr>Method Control Flow</vt:lpstr>
      <vt:lpstr>Method Control Flow</vt:lpstr>
      <vt:lpstr>Method Header</vt:lpstr>
      <vt:lpstr>Method Body</vt:lpstr>
      <vt:lpstr>The return Statement</vt:lpstr>
      <vt:lpstr>Parameters</vt:lpstr>
      <vt:lpstr>Local Data</vt:lpstr>
      <vt:lpstr>Bank Account Example</vt:lpstr>
      <vt:lpstr>Driver Programs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Bank Account Example</vt:lpstr>
      <vt:lpstr>Bank Account Example</vt:lpstr>
      <vt:lpstr>Constructors Revisited</vt:lpstr>
      <vt:lpstr>Quick Check</vt:lpstr>
      <vt:lpstr>Quick Check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Spirollari, Junilda</cp:lastModifiedBy>
  <cp:revision>64</cp:revision>
  <dcterms:created xsi:type="dcterms:W3CDTF">2014-02-27T14:13:06Z</dcterms:created>
  <dcterms:modified xsi:type="dcterms:W3CDTF">2019-09-30T02:39:02Z</dcterms:modified>
</cp:coreProperties>
</file>