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92"/>
  </p:notesMasterIdLst>
  <p:handoutMasterIdLst>
    <p:handoutMasterId r:id="rId93"/>
  </p:handoutMasterIdLst>
  <p:sldIdLst>
    <p:sldId id="256" r:id="rId3"/>
    <p:sldId id="260" r:id="rId4"/>
    <p:sldId id="261" r:id="rId5"/>
    <p:sldId id="262" r:id="rId6"/>
    <p:sldId id="263" r:id="rId7"/>
    <p:sldId id="266" r:id="rId8"/>
    <p:sldId id="267" r:id="rId9"/>
    <p:sldId id="360" r:id="rId10"/>
    <p:sldId id="363" r:id="rId11"/>
    <p:sldId id="362" r:id="rId12"/>
    <p:sldId id="270" r:id="rId13"/>
    <p:sldId id="356" r:id="rId14"/>
    <p:sldId id="272" r:id="rId15"/>
    <p:sldId id="357" r:id="rId16"/>
    <p:sldId id="273" r:id="rId17"/>
    <p:sldId id="358" r:id="rId18"/>
    <p:sldId id="359" r:id="rId19"/>
    <p:sldId id="343" r:id="rId20"/>
    <p:sldId id="364" r:id="rId21"/>
    <p:sldId id="265" r:id="rId22"/>
    <p:sldId id="354" r:id="rId23"/>
    <p:sldId id="365" r:id="rId24"/>
    <p:sldId id="366" r:id="rId25"/>
    <p:sldId id="278" r:id="rId26"/>
    <p:sldId id="367" r:id="rId27"/>
    <p:sldId id="368" r:id="rId28"/>
    <p:sldId id="369" r:id="rId29"/>
    <p:sldId id="279" r:id="rId30"/>
    <p:sldId id="280" r:id="rId31"/>
    <p:sldId id="370" r:id="rId32"/>
    <p:sldId id="374" r:id="rId33"/>
    <p:sldId id="371" r:id="rId34"/>
    <p:sldId id="372" r:id="rId35"/>
    <p:sldId id="373" r:id="rId36"/>
    <p:sldId id="281" r:id="rId37"/>
    <p:sldId id="282" r:id="rId38"/>
    <p:sldId id="283" r:id="rId39"/>
    <p:sldId id="378" r:id="rId40"/>
    <p:sldId id="379" r:id="rId41"/>
    <p:sldId id="380" r:id="rId42"/>
    <p:sldId id="287" r:id="rId43"/>
    <p:sldId id="375" r:id="rId44"/>
    <p:sldId id="377" r:id="rId45"/>
    <p:sldId id="376" r:id="rId46"/>
    <p:sldId id="344" r:id="rId47"/>
    <p:sldId id="295" r:id="rId48"/>
    <p:sldId id="296" r:id="rId49"/>
    <p:sldId id="297" r:id="rId50"/>
    <p:sldId id="298" r:id="rId51"/>
    <p:sldId id="381" r:id="rId52"/>
    <p:sldId id="300" r:id="rId53"/>
    <p:sldId id="301" r:id="rId54"/>
    <p:sldId id="382" r:id="rId55"/>
    <p:sldId id="303" r:id="rId56"/>
    <p:sldId id="304" r:id="rId57"/>
    <p:sldId id="345" r:id="rId58"/>
    <p:sldId id="306" r:id="rId59"/>
    <p:sldId id="307" r:id="rId60"/>
    <p:sldId id="308" r:id="rId61"/>
    <p:sldId id="309" r:id="rId62"/>
    <p:sldId id="310" r:id="rId63"/>
    <p:sldId id="383" r:id="rId64"/>
    <p:sldId id="384" r:id="rId65"/>
    <p:sldId id="385" r:id="rId66"/>
    <p:sldId id="386" r:id="rId67"/>
    <p:sldId id="311" r:id="rId68"/>
    <p:sldId id="312" r:id="rId69"/>
    <p:sldId id="313" r:id="rId70"/>
    <p:sldId id="391" r:id="rId71"/>
    <p:sldId id="392" r:id="rId72"/>
    <p:sldId id="393" r:id="rId73"/>
    <p:sldId id="394" r:id="rId74"/>
    <p:sldId id="395" r:id="rId75"/>
    <p:sldId id="346" r:id="rId76"/>
    <p:sldId id="316" r:id="rId77"/>
    <p:sldId id="317" r:id="rId78"/>
    <p:sldId id="318" r:id="rId79"/>
    <p:sldId id="396" r:id="rId80"/>
    <p:sldId id="397" r:id="rId81"/>
    <p:sldId id="398" r:id="rId82"/>
    <p:sldId id="347" r:id="rId83"/>
    <p:sldId id="350" r:id="rId84"/>
    <p:sldId id="399" r:id="rId85"/>
    <p:sldId id="400" r:id="rId86"/>
    <p:sldId id="401" r:id="rId87"/>
    <p:sldId id="402" r:id="rId88"/>
    <p:sldId id="404" r:id="rId89"/>
    <p:sldId id="403" r:id="rId90"/>
    <p:sldId id="342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63" d="100"/>
          <a:sy n="63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486A6C-364F-B343-9C9A-BF2E14391553}" type="datetime1">
              <a:rPr lang="en-US" altLang="x-none"/>
              <a:pPr/>
              <a:t>1/20/2019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3A0506-BA07-D24B-A341-53A6583E9C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919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83FA97-BAD5-984A-9C21-D1060C0AD5B1}" type="datetime1">
              <a:rPr lang="en-US" altLang="x-none"/>
              <a:pPr/>
              <a:t>1/20/2019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534B41-3EEA-834E-9988-61F5C0A66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8051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4B41-3EEA-834E-9988-61F5C0A66F04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485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587618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7299427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001598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F9F22-0DF4-4A40-A919-95B1166F5C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529964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4B178-314F-F84D-B231-A74E58F37A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0486074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51B7A-B88D-A046-9E2A-6238A9C39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5345175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D5914-FDD1-3748-AE16-3A8A3F62B8D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9175853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7C7AD-FF7B-EE43-A041-42AA9D6C046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1193122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445E7-6E1E-9948-BFCA-22AC0E30C5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4091697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505C2-1BD3-EE41-8A05-B6A04BFEB0F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7630130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2AF51-5854-4540-8109-A6B5C4E85B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03935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6081259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DC588-5D67-654F-9B77-DB38CEE5F4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794571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A87D-73B3-424D-8534-100A27F372F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985705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3A43-C9D8-9849-A071-E651B6BB4B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2919488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8706981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3572560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0737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4952707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775218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767599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044686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997FE1-579B-2246-A1B3-F5D93702BC5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5</a:t>
            </a:r>
            <a:br>
              <a:rPr lang="en-US" altLang="x-none"/>
            </a:br>
            <a:r>
              <a:rPr lang="en-US" altLang="x-none"/>
              <a:t>Conditionals and Loops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8" y="2057400"/>
            <a:ext cx="3017212" cy="37338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System.out.println("You entered: " + age);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System.out.println("Youth is a wonderful thing. Enjoy.");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System.out.println("Age is a state of mind.");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43200" y="838200"/>
            <a:ext cx="3201988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your age: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 entered: 47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Age is a state of mind.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073275" y="3886200"/>
            <a:ext cx="4556125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Another 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your age: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 entered: 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Youth is a wonderful thing. Enjoy.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Age is a state of mind.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Boolean expressions can also use the following </a:t>
            </a:r>
            <a:r>
              <a:rPr lang="en-US" altLang="x-none" i="1"/>
              <a:t>logical operators</a:t>
            </a:r>
            <a:r>
              <a:rPr lang="en-US" altLang="x-none"/>
              <a:t>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!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NOT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&amp;&amp;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AND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||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OR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They all take boolean operands and produce boolean results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Logical NOT is a unary operator (it operates on one operand)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Logical AND and logical OR are binary operators (each operates on two operands)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NOT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3124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logical NOT</a:t>
            </a:r>
            <a:r>
              <a:rPr lang="en-US" altLang="x-none"/>
              <a:t> operation is also called </a:t>
            </a:r>
            <a:r>
              <a:rPr lang="en-US" altLang="x-none" i="1"/>
              <a:t>logical negation</a:t>
            </a:r>
            <a:r>
              <a:rPr lang="en-US" altLang="x-none"/>
              <a:t> or </a:t>
            </a:r>
            <a:r>
              <a:rPr lang="en-US" altLang="x-none" i="1"/>
              <a:t>logical complement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some boolean condition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is true, then </a:t>
            </a:r>
            <a:r>
              <a:rPr lang="en-US" altLang="x-none">
                <a:latin typeface="Courier New" charset="0"/>
              </a:rPr>
              <a:t>!a</a:t>
            </a:r>
            <a:r>
              <a:rPr lang="en-US" altLang="x-none"/>
              <a:t> is false;  if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is false, then </a:t>
            </a:r>
            <a:r>
              <a:rPr lang="en-US" altLang="x-none">
                <a:latin typeface="Courier New" charset="0"/>
              </a:rPr>
              <a:t>!a</a:t>
            </a:r>
            <a:r>
              <a:rPr lang="en-US" altLang="x-none"/>
              <a:t> is true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Logical expressions can be shown using a </a:t>
            </a:r>
            <a:r>
              <a:rPr lang="en-US" altLang="x-none" i="1"/>
              <a:t>truth table</a:t>
            </a:r>
            <a:r>
              <a:rPr lang="en-US" altLang="x-none"/>
              <a:t>: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5" name="Group 21"/>
          <p:cNvGraphicFramePr>
            <a:graphicFrameLocks/>
          </p:cNvGraphicFramePr>
          <p:nvPr/>
        </p:nvGraphicFramePr>
        <p:xfrm>
          <a:off x="2895600" y="4572000"/>
          <a:ext cx="2895600" cy="1371600"/>
        </p:xfrm>
        <a:graphic>
          <a:graphicData uri="http://schemas.openxmlformats.org/drawingml/2006/table">
            <a:tbl>
              <a:tblPr/>
              <a:tblGrid>
                <a:gridCol w="1449388"/>
                <a:gridCol w="1446212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AND and Logical 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 i="1"/>
              <a:t>logical AND</a:t>
            </a:r>
            <a:r>
              <a:rPr lang="en-US" altLang="x-none"/>
              <a:t> expression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a &amp;&amp; b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600"/>
              </a:spcAft>
              <a:buFont typeface="Times" charset="0"/>
              <a:buNone/>
            </a:pPr>
            <a:r>
              <a:rPr lang="en-US" altLang="x-none"/>
              <a:t>	is true if both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b</a:t>
            </a:r>
            <a:r>
              <a:rPr lang="en-US" altLang="x-none"/>
              <a:t> are true, and false otherwise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 i="1"/>
              <a:t>logical OR</a:t>
            </a:r>
            <a:r>
              <a:rPr lang="en-US" altLang="x-none"/>
              <a:t> expression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a || b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/>
              <a:t>	is true if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b</a:t>
            </a:r>
            <a:r>
              <a:rPr lang="en-US" altLang="x-none"/>
              <a:t> or both are true, and false otherwise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AND and Logical 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2133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truth table shows all possible true-false combinations of the terms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Since </a:t>
            </a:r>
            <a:r>
              <a:rPr lang="en-US" altLang="x-none" dirty="0">
                <a:latin typeface="Courier New" charset="0"/>
              </a:rPr>
              <a:t>&amp;&amp;</a:t>
            </a:r>
            <a:r>
              <a:rPr lang="en-US" altLang="x-none" dirty="0"/>
              <a:t> and </a:t>
            </a:r>
            <a:r>
              <a:rPr lang="en-US" altLang="x-none" dirty="0">
                <a:latin typeface="Courier New" charset="0"/>
              </a:rPr>
              <a:t>||</a:t>
            </a:r>
            <a:r>
              <a:rPr lang="en-US" altLang="x-none" dirty="0"/>
              <a:t> each have two operands, there are four possible combinations of </a:t>
            </a:r>
            <a:r>
              <a:rPr lang="en-US" altLang="x-none" dirty="0" smtClean="0">
                <a:latin typeface="Courier New" charset="0"/>
              </a:rPr>
              <a:t>a</a:t>
            </a:r>
            <a:r>
              <a:rPr lang="en-US" altLang="x-none" dirty="0" smtClean="0"/>
              <a:t> </a:t>
            </a:r>
            <a:r>
              <a:rPr lang="en-US" altLang="x-none" dirty="0"/>
              <a:t>and </a:t>
            </a:r>
            <a:r>
              <a:rPr lang="en-US" altLang="x-none" dirty="0">
                <a:latin typeface="Courier New" charset="0"/>
              </a:rPr>
              <a:t>b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5" name="Group 36"/>
          <p:cNvGraphicFramePr>
            <a:graphicFrameLocks/>
          </p:cNvGraphicFramePr>
          <p:nvPr/>
        </p:nvGraphicFramePr>
        <p:xfrm>
          <a:off x="1752600" y="3581400"/>
          <a:ext cx="5334000" cy="22860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524000"/>
                <a:gridCol w="15240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&amp;&amp;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||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Operators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Expressions that use logical operators can form complex conditions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		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if (total &lt; MAX+5 &amp;&amp; !found)</a:t>
            </a:r>
          </a:p>
          <a:p>
            <a:pPr>
              <a:lnSpc>
                <a:spcPct val="90000"/>
              </a:lnSpc>
              <a:spcAft>
                <a:spcPts val="18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System.out.println("Processing…");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All logical operators have lower precedence than the relational operators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!</a:t>
            </a:r>
            <a:r>
              <a:rPr lang="en-US" altLang="x-none"/>
              <a:t> operator has higher precedence than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||</a:t>
            </a: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06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Specific expressions can be evaluated using truth tables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609600" y="2438400"/>
          <a:ext cx="7829550" cy="2203450"/>
        </p:xfrm>
        <a:graphic>
          <a:graphicData uri="http://schemas.openxmlformats.org/drawingml/2006/table">
            <a:tbl>
              <a:tblPr/>
              <a:tblGrid>
                <a:gridCol w="1839912"/>
                <a:gridCol w="1198563"/>
                <a:gridCol w="1277937"/>
                <a:gridCol w="3513138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total &lt; MAX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!found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total &lt; MAX &amp;&amp; !found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Short-Circuited Operators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processing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altLang="x-none"/>
              <a:t> is “short-circuited”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left operand is sufficient to determine the result, the right operand is not evaluated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if (count != 0 &amp;&amp; total/count &gt; MAX)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System.out.println("Testing.");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This type of processing should be used carefully</a:t>
            </a:r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338265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 smtClean="0"/>
              <a:t>Class</a:t>
            </a:r>
            <a:endParaRPr lang="en-US" sz="2400" b="1" dirty="0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1854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506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if Statement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14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Let's now look at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/>
              <a:t> statement in more detail</a:t>
            </a:r>
          </a:p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 i="1"/>
              <a:t>if statement</a:t>
            </a:r>
            <a:r>
              <a:rPr lang="en-US" altLang="x-none"/>
              <a:t> has the following syntax: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965450" y="4046538"/>
            <a:ext cx="3140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b="1">
                <a:latin typeface="Courier New" charset="0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5013" y="3055938"/>
            <a:ext cx="2154237" cy="1055687"/>
            <a:chOff x="515" y="1447"/>
            <a:chExt cx="1357" cy="665"/>
          </a:xfrm>
        </p:grpSpPr>
        <p:sp>
          <p:nvSpPr>
            <p:cNvPr id="46093" name="Text Box 6"/>
            <p:cNvSpPr txBox="1">
              <a:spLocks noChangeArrowheads="1"/>
            </p:cNvSpPr>
            <p:nvPr/>
          </p:nvSpPr>
          <p:spPr bwMode="auto">
            <a:xfrm>
              <a:off x="515" y="1447"/>
              <a:ext cx="13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latin typeface="Courier New" charset="0"/>
                </a:rPr>
                <a:t>if</a:t>
              </a:r>
              <a:r>
                <a:rPr lang="en-US" altLang="x-none" b="1">
                  <a:solidFill>
                    <a:schemeClr val="hlink"/>
                  </a:solidFill>
                  <a:latin typeface="Arial Unicode MS" charset="0"/>
                </a:rPr>
                <a:t> </a:t>
              </a:r>
              <a:r>
                <a:rPr lang="en-US" altLang="x-none" b="1">
                  <a:latin typeface="Arial Unicode MS" charset="0"/>
                </a:rPr>
                <a:t>is a Java</a:t>
              </a:r>
            </a:p>
            <a:p>
              <a:pPr eaLnBrk="1" hangingPunct="1"/>
              <a:r>
                <a:rPr lang="en-US" altLang="x-none" b="1">
                  <a:latin typeface="Arial Unicode MS" charset="0"/>
                </a:rPr>
                <a:t>reserved word</a:t>
              </a:r>
            </a:p>
          </p:txBody>
        </p:sp>
        <p:sp>
          <p:nvSpPr>
            <p:cNvPr id="46094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48063" y="2430463"/>
            <a:ext cx="4381500" cy="1604962"/>
            <a:chOff x="2443" y="1139"/>
            <a:chExt cx="2760" cy="1011"/>
          </a:xfrm>
        </p:grpSpPr>
        <p:sp>
          <p:nvSpPr>
            <p:cNvPr id="46091" name="Text Box 9"/>
            <p:cNvSpPr txBox="1">
              <a:spLocks noChangeArrowheads="1"/>
            </p:cNvSpPr>
            <p:nvPr/>
          </p:nvSpPr>
          <p:spPr bwMode="auto">
            <a:xfrm>
              <a:off x="2443" y="1139"/>
              <a:ext cx="276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must be a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boolean expression. It must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evaluate to either true or false.</a:t>
              </a:r>
            </a:p>
          </p:txBody>
        </p:sp>
        <p:sp>
          <p:nvSpPr>
            <p:cNvPr id="46092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71563" y="4949825"/>
            <a:ext cx="7615237" cy="1298575"/>
            <a:chOff x="727" y="2640"/>
            <a:chExt cx="4797" cy="818"/>
          </a:xfrm>
        </p:grpSpPr>
        <p:sp>
          <p:nvSpPr>
            <p:cNvPr id="46089" name="Text Box 12"/>
            <p:cNvSpPr txBox="1">
              <a:spLocks noChangeArrowheads="1"/>
            </p:cNvSpPr>
            <p:nvPr/>
          </p:nvSpPr>
          <p:spPr bwMode="auto">
            <a:xfrm>
              <a:off x="727" y="2935"/>
              <a:ext cx="479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If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true,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statement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executed.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If it is false,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statement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skipped.</a:t>
              </a:r>
            </a:p>
          </p:txBody>
        </p:sp>
        <p:sp>
          <p:nvSpPr>
            <p:cNvPr id="46090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8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Conditionals and Loops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Now we will examine programming statements that allow us to: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make decisions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repeat processing steps in a loop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Chapter 5 focuses on: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 err="1"/>
              <a:t>boolean</a:t>
            </a:r>
            <a:r>
              <a:rPr lang="en-US" altLang="x-none" dirty="0"/>
              <a:t> expressions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the if and if-else statements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comparing data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while loops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iterators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t</a:t>
            </a:r>
            <a:r>
              <a:rPr lang="en-US" altLang="x-none" dirty="0" smtClean="0"/>
              <a:t>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dirty="0" smtClean="0"/>
              <a:t> class</a:t>
            </a:r>
            <a:endParaRPr lang="en-US" altLang="x-none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an if statement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1447800"/>
            <a:ext cx="2057400" cy="1752600"/>
            <a:chOff x="2160" y="864"/>
            <a:chExt cx="1296" cy="1104"/>
          </a:xfrm>
        </p:grpSpPr>
        <p:sp>
          <p:nvSpPr>
            <p:cNvPr id="47118" name="AutoShape 4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9" name="Text Box 5"/>
            <p:cNvSpPr txBox="1">
              <a:spLocks noChangeArrowheads="1"/>
            </p:cNvSpPr>
            <p:nvPr/>
          </p:nvSpPr>
          <p:spPr bwMode="auto">
            <a:xfrm>
              <a:off x="2412" y="1420"/>
              <a:ext cx="7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condition</a:t>
              </a:r>
            </a:p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evaluated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47120" name="AutoShape 6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0359" name="AutoShape 7"/>
          <p:cNvCxnSpPr>
            <a:cxnSpLocks noChangeShapeType="1"/>
          </p:cNvCxnSpPr>
          <p:nvPr/>
        </p:nvCxnSpPr>
        <p:spPr bwMode="auto">
          <a:xfrm>
            <a:off x="4229100" y="4403725"/>
            <a:ext cx="0" cy="10810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429000" y="3200400"/>
            <a:ext cx="1600200" cy="1217613"/>
            <a:chOff x="2304" y="2017"/>
            <a:chExt cx="1008" cy="767"/>
          </a:xfrm>
        </p:grpSpPr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389" y="2544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47116" name="AutoShape 11"/>
            <p:cNvCxnSpPr>
              <a:cxnSpLocks noChangeShapeType="1"/>
              <a:stCxn id="47118" idx="2"/>
              <a:endCxn id="47114" idx="0"/>
            </p:cNvCxnSpPr>
            <p:nvPr/>
          </p:nvCxnSpPr>
          <p:spPr bwMode="auto">
            <a:xfrm rot="5400000">
              <a:off x="2544" y="2280"/>
              <a:ext cx="528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7" name="Text Box 12"/>
            <p:cNvSpPr txBox="1">
              <a:spLocks noChangeArrowheads="1"/>
            </p:cNvSpPr>
            <p:nvPr/>
          </p:nvSpPr>
          <p:spPr bwMode="auto">
            <a:xfrm>
              <a:off x="2829" y="2112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267200" y="2667000"/>
            <a:ext cx="2076450" cy="2286000"/>
            <a:chOff x="2832" y="1632"/>
            <a:chExt cx="1308" cy="1440"/>
          </a:xfrm>
        </p:grpSpPr>
        <p:sp>
          <p:nvSpPr>
            <p:cNvPr id="47112" name="Text Box 14"/>
            <p:cNvSpPr txBox="1">
              <a:spLocks noChangeArrowheads="1"/>
            </p:cNvSpPr>
            <p:nvPr/>
          </p:nvSpPr>
          <p:spPr bwMode="auto">
            <a:xfrm>
              <a:off x="3698" y="22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  <p:cxnSp>
          <p:nvCxnSpPr>
            <p:cNvPr id="47113" name="AutoShape 15"/>
            <p:cNvCxnSpPr>
              <a:cxnSpLocks noChangeShapeType="1"/>
            </p:cNvCxnSpPr>
            <p:nvPr/>
          </p:nvCxnSpPr>
          <p:spPr bwMode="auto">
            <a:xfrm flipH="1">
              <a:off x="2832" y="1632"/>
              <a:ext cx="624" cy="1440"/>
            </a:xfrm>
            <a:prstGeom prst="bentConnector4">
              <a:avLst>
                <a:gd name="adj1" fmla="val -33333"/>
                <a:gd name="adj2" fmla="val 100481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1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276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statement controlled by the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 is indented to indicate that relationship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use of a consistent indentation style makes a program easier to read and understand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compiler ignores indentation, which can lead to errors if the indentation is not correct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981200" y="4343400"/>
            <a:ext cx="5715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008000"/>
                </a:solidFill>
              </a:rPr>
              <a:t>"Always code as if the person who ends up maintaining your code will be a violent psychopath who knows where you live."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000" b="1">
                <a:solidFill>
                  <a:srgbClr val="008000"/>
                </a:solidFill>
              </a:rPr>
              <a:t>	-- Martin Golding</a:t>
            </a:r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What do the following statements do?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66800" y="1905000"/>
            <a:ext cx="591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(total != stock + warehouse)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inventoryError = true;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4114800"/>
            <a:ext cx="5356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(found || !done)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System.out.println("Ok");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What do the following statements do?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066800" y="1905000"/>
            <a:ext cx="591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(total != stock + warehouse)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inventoryError = true;</a:t>
            </a:r>
          </a:p>
        </p:txBody>
      </p:sp>
      <p:sp>
        <p:nvSpPr>
          <p:cNvPr id="50182" name="TextBox 6"/>
          <p:cNvSpPr txBox="1">
            <a:spLocks noChangeArrowheads="1"/>
          </p:cNvSpPr>
          <p:nvPr/>
        </p:nvSpPr>
        <p:spPr bwMode="auto">
          <a:xfrm>
            <a:off x="1143000" y="4114800"/>
            <a:ext cx="5356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(found || !done)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System.out.println("Ok");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85800" y="2971800"/>
            <a:ext cx="7540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Sets the boolean variable to true if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total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is not equal to the sum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stock</a:t>
            </a:r>
            <a:r>
              <a:rPr lang="en-US" altLang="x-none">
                <a:ea typeface="Courier New" charset="0"/>
                <a:cs typeface="Courier New" charset="0"/>
              </a:rPr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warehouse 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85800" y="5257800"/>
            <a:ext cx="6013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Prints "Ok"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found</a:t>
            </a:r>
            <a:r>
              <a:rPr lang="en-US" altLang="x-none">
                <a:ea typeface="Courier New" charset="0"/>
                <a:cs typeface="Courier New" charset="0"/>
              </a:rPr>
              <a:t> is true or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done</a:t>
            </a:r>
            <a:r>
              <a:rPr lang="en-US" altLang="x-none">
                <a:ea typeface="Courier New" charset="0"/>
                <a:cs typeface="Courier New" charset="0"/>
              </a:rPr>
              <a:t> is false</a:t>
            </a:r>
            <a:endParaRPr lang="en-US" altLang="x-none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if-else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</a:t>
            </a:r>
            <a:r>
              <a:rPr lang="en-US" altLang="x-none" i="1"/>
              <a:t>else clause</a:t>
            </a:r>
            <a:r>
              <a:rPr lang="en-US" altLang="x-none"/>
              <a:t> can be added to an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 to make an </a:t>
            </a:r>
            <a:r>
              <a:rPr lang="en-US" altLang="x-none" i="1"/>
              <a:t>if-else statement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if (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statement1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else</a:t>
            </a:r>
          </a:p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statement2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the </a:t>
            </a:r>
            <a:r>
              <a:rPr lang="en-US" altLang="x-none" i="1">
                <a:solidFill>
                  <a:srgbClr val="008000"/>
                </a:solidFill>
              </a:rPr>
              <a:t>condition</a:t>
            </a:r>
            <a:r>
              <a:rPr lang="en-US" altLang="x-none"/>
              <a:t> is true, </a:t>
            </a:r>
            <a:r>
              <a:rPr lang="en-US" altLang="x-none" i="1">
                <a:solidFill>
                  <a:srgbClr val="008000"/>
                </a:solidFill>
              </a:rPr>
              <a:t>statement1</a:t>
            </a:r>
            <a:r>
              <a:rPr lang="en-US" altLang="x-none"/>
              <a:t> is executed;  if the condition is false, </a:t>
            </a:r>
            <a:r>
              <a:rPr lang="en-US" altLang="x-none" i="1">
                <a:solidFill>
                  <a:srgbClr val="008000"/>
                </a:solidFill>
              </a:rPr>
              <a:t>statement2</a:t>
            </a:r>
            <a:r>
              <a:rPr lang="en-US" altLang="x-none"/>
              <a:t> is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One or the other will be executed, but not both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Wages.java</a:t>
            </a:r>
            <a:endParaRPr lang="en-US" altLang="x-none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 b="1">
              <a:latin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>
              <a:latin typeface="Courier New" charset="0"/>
            </a:endParaRP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7112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the number of hours worked and calculates wages.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RATE = 8.25;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regular pay rate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STANDARD = 40;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standard hours in a work week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double pay = 0.0;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1652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the number of hours worked: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hours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Pay overtime at "time and a half"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(hours &gt; STANDARD)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STANDARD * RATE + (hours-STANDARD) * (RATE * 1.5);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hours * RATE;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NumberFormat.getCurrencyInstance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("Gross earnings: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(pay));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1652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number of hours worked: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hours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Pay overtime at "time and a half"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(hours &gt; STANDARD)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STANDARD * RATE + (hours-STANDARD) * (RATE * 1.5);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hours * RATE;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NumberFormat.getCurrencyInstance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("Gross earnings: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(pay));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08213" y="1066800"/>
            <a:ext cx="4802187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number of hours worked: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Gross earnings: $404.25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an if-else statement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048000" y="1295400"/>
            <a:ext cx="2057400" cy="1752600"/>
            <a:chOff x="2160" y="864"/>
            <a:chExt cx="1296" cy="1104"/>
          </a:xfrm>
        </p:grpSpPr>
        <p:sp>
          <p:nvSpPr>
            <p:cNvPr id="55314" name="AutoShape 23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5315" name="Text Box 24"/>
            <p:cNvSpPr txBox="1">
              <a:spLocks noChangeArrowheads="1"/>
            </p:cNvSpPr>
            <p:nvPr/>
          </p:nvSpPr>
          <p:spPr bwMode="auto">
            <a:xfrm>
              <a:off x="2412" y="1420"/>
              <a:ext cx="7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condition</a:t>
              </a:r>
            </a:p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evaluated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5316" name="AutoShape 25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602" name="AutoShape 26"/>
          <p:cNvCxnSpPr>
            <a:cxnSpLocks noChangeShapeType="1"/>
          </p:cNvCxnSpPr>
          <p:nvPr/>
        </p:nvCxnSpPr>
        <p:spPr bwMode="auto">
          <a:xfrm>
            <a:off x="4076700" y="4329113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276600" y="3048000"/>
            <a:ext cx="1600200" cy="1295400"/>
            <a:chOff x="2064" y="1920"/>
            <a:chExt cx="1008" cy="816"/>
          </a:xfrm>
        </p:grpSpPr>
        <p:sp>
          <p:nvSpPr>
            <p:cNvPr id="55310" name="Rectangle 29"/>
            <p:cNvSpPr>
              <a:spLocks noChangeArrowheads="1"/>
            </p:cNvSpPr>
            <p:nvPr/>
          </p:nvSpPr>
          <p:spPr bwMode="auto">
            <a:xfrm>
              <a:off x="2064" y="2496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5311" name="Text Box 30"/>
            <p:cNvSpPr txBox="1">
              <a:spLocks noChangeArrowheads="1"/>
            </p:cNvSpPr>
            <p:nvPr/>
          </p:nvSpPr>
          <p:spPr bwMode="auto">
            <a:xfrm>
              <a:off x="2102" y="2496"/>
              <a:ext cx="9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statement1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5312" name="AutoShape 31"/>
            <p:cNvCxnSpPr>
              <a:cxnSpLocks noChangeShapeType="1"/>
              <a:stCxn id="55314" idx="2"/>
              <a:endCxn id="55310" idx="0"/>
            </p:cNvCxnSpPr>
            <p:nvPr/>
          </p:nvCxnSpPr>
          <p:spPr bwMode="auto">
            <a:xfrm>
              <a:off x="2568" y="1920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13" name="Text Box 32"/>
            <p:cNvSpPr txBox="1">
              <a:spLocks noChangeArrowheads="1"/>
            </p:cNvSpPr>
            <p:nvPr/>
          </p:nvSpPr>
          <p:spPr bwMode="auto">
            <a:xfrm>
              <a:off x="2589" y="2064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24618" name="AutoShape 42"/>
          <p:cNvCxnSpPr>
            <a:cxnSpLocks noChangeShapeType="1"/>
            <a:stCxn id="55309" idx="2"/>
          </p:cNvCxnSpPr>
          <p:nvPr/>
        </p:nvCxnSpPr>
        <p:spPr bwMode="auto">
          <a:xfrm rot="5400000">
            <a:off x="4776788" y="3668713"/>
            <a:ext cx="547687" cy="1868487"/>
          </a:xfrm>
          <a:prstGeom prst="bentConnector2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105400" y="2514600"/>
            <a:ext cx="1676400" cy="1828800"/>
            <a:chOff x="3216" y="1584"/>
            <a:chExt cx="1056" cy="1152"/>
          </a:xfrm>
        </p:grpSpPr>
        <p:sp>
          <p:nvSpPr>
            <p:cNvPr id="55305" name="Text Box 34"/>
            <p:cNvSpPr txBox="1">
              <a:spLocks noChangeArrowheads="1"/>
            </p:cNvSpPr>
            <p:nvPr/>
          </p:nvSpPr>
          <p:spPr bwMode="auto">
            <a:xfrm>
              <a:off x="3779" y="2064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  <p:cxnSp>
          <p:nvCxnSpPr>
            <p:cNvPr id="55306" name="AutoShape 35"/>
            <p:cNvCxnSpPr>
              <a:cxnSpLocks noChangeShapeType="1"/>
              <a:endCxn id="55309" idx="0"/>
            </p:cNvCxnSpPr>
            <p:nvPr/>
          </p:nvCxnSpPr>
          <p:spPr bwMode="auto">
            <a:xfrm rot="16200000" flipH="1">
              <a:off x="3037" y="1763"/>
              <a:ext cx="912" cy="553"/>
            </a:xfrm>
            <a:prstGeom prst="bentConnector3">
              <a:avLst>
                <a:gd name="adj1" fmla="val -5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5307" name="Group 44"/>
            <p:cNvGrpSpPr>
              <a:grpSpLocks/>
            </p:cNvGrpSpPr>
            <p:nvPr/>
          </p:nvGrpSpPr>
          <p:grpSpPr bwMode="auto">
            <a:xfrm>
              <a:off x="3264" y="2496"/>
              <a:ext cx="1008" cy="240"/>
              <a:chOff x="3264" y="2496"/>
              <a:chExt cx="1008" cy="240"/>
            </a:xfrm>
          </p:grpSpPr>
          <p:sp>
            <p:nvSpPr>
              <p:cNvPr id="55308" name="Rectangle 38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5309" name="Text Box 39"/>
              <p:cNvSpPr txBox="1">
                <a:spLocks noChangeArrowheads="1"/>
              </p:cNvSpPr>
              <p:nvPr/>
            </p:nvSpPr>
            <p:spPr bwMode="auto">
              <a:xfrm>
                <a:off x="3302" y="2496"/>
                <a:ext cx="93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statement2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</p:grpSp>
      <p:sp>
        <p:nvSpPr>
          <p:cNvPr id="55304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Coin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Let's look at an example that uses a class that represents a coin that can be flipped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Instance data is used to indicate which face (heads or tails) is currently showing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CoinFlip.java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Coin.java 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338265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 smtClean="0"/>
              <a:t>Class</a:t>
            </a:r>
            <a:endParaRPr lang="en-US" sz="2400" b="1" dirty="0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13017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CoinFlip.java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CoinFlip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Coin object, flips it, and prints the results.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Coin myCoin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Coin();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myCoin.flip();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System.out.println(myCoin);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(myCoin.isHeads())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System.out.println("You win.");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System.out.println("Better luck next time.");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CoinFlip.java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CoinFlip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Coin object, flips it, and prints the results.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Coin myCoin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Coin();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myCoin.flip();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System.out.println(myCoin);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(myCoin.isHeads())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System.out.println("You win.");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System.out.println("Better luck next time.");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65438" y="457200"/>
            <a:ext cx="3078162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Tails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Better luck next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Coin.java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coin with two sides that can be flipped.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Coin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HEADS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TAILS =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coin by flipping it initially.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Coin()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flip();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Flips the coin by randomly choosing a face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flip()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face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(Math.random() * 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true if the current face of the coin is heads.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isHeads()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(face == HEADS);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09600" y="12414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current face of the coin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faceName;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(face == HEADS)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faceName = "Heads";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faceName = "Tails";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faceName;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Indentation Revisited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Remember that indentation is for the human reader, and is ignored by the 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if (depth &gt;= UPPER_LIMIT)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delta = 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System.out.println("Reseting Delta");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delta = 0;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Despite what the indentation implies,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delta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will be set to 0 no matter what</a:t>
            </a:r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1524000" y="3124200"/>
            <a:ext cx="13716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Block Statements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Several statements can be grouped together into a </a:t>
            </a:r>
            <a:r>
              <a:rPr lang="en-US" altLang="x-none" i="1"/>
              <a:t>block statement </a:t>
            </a:r>
            <a:r>
              <a:rPr lang="en-US" altLang="x-none"/>
              <a:t>delimited by braces</a:t>
            </a:r>
            <a:endParaRPr lang="en-US" altLang="x-none" i="1"/>
          </a:p>
          <a:p>
            <a:pPr>
              <a:spcBef>
                <a:spcPct val="75000"/>
              </a:spcBef>
            </a:pPr>
            <a:r>
              <a:rPr lang="en-US" altLang="x-none"/>
              <a:t>A block statement can be used wherever a statement is called for in the Java syntax rules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6464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("Error!!");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errorCount</a:t>
            </a:r>
            <a:r>
              <a:rPr lang="en-US" altLang="x-none" b="1" dirty="0">
                <a:latin typeface="Courier New" charset="0"/>
              </a:rPr>
              <a:t>++;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}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Block Statements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clause, or the </a:t>
            </a:r>
            <a:r>
              <a:rPr lang="en-US" altLang="x-none">
                <a:latin typeface="Courier New" charset="0"/>
              </a:rPr>
              <a:t>else</a:t>
            </a:r>
            <a:r>
              <a:rPr lang="en-US" altLang="x-none"/>
              <a:t> clause, or both, could govern block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  <a:buFontTx/>
              <a:buNone/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Guessing.java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371600" y="2209800"/>
            <a:ext cx="664845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System.out.println("Error!!");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errorCount++;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System.out.println("Total: " + total);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current = total*2;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000">
              <a:latin typeface="Times New Roman" charset="0"/>
            </a:endParaRP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Guessing.java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block statement in an if-else.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java.util.*;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Guessing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Plays a simple guessing game with the user.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MAX =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answer, guess;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answer = generator.nextInt(MAX) + 1;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3049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System.out.print("I'm thinking of a number between 1 and "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+ MAX + ". Guess what it is: 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guess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(guess == answer)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System.out.println("You got it! Good guessing!");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System.out.println("That is not correct, sorry.");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number was " + answer);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Flow of Control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Unless specified otherwise, the order of statement execution through a method is linear: one after another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Some programming statements allow us to make decisions and perform repetitions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These decisions are based on </a:t>
            </a:r>
            <a:r>
              <a:rPr lang="en-US" altLang="x-none" i="1"/>
              <a:t>boolean expressions</a:t>
            </a:r>
            <a:r>
              <a:rPr lang="en-US" altLang="x-none"/>
              <a:t> (also called </a:t>
            </a:r>
            <a:r>
              <a:rPr lang="en-US" altLang="x-none" i="1"/>
              <a:t>conditions</a:t>
            </a:r>
            <a:r>
              <a:rPr lang="en-US" altLang="x-none"/>
              <a:t>) that evaluate to true or false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order of statement execution is called the </a:t>
            </a:r>
            <a:r>
              <a:rPr lang="en-US" altLang="x-none" i="1"/>
              <a:t>flow of control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13049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I'm thinking of a number between 1 and 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+ MAX + ". Guess what it is: 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guess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(guess == answer)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("You got it! Good guessing!");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("That is not correct, sorry.");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number was " + answer);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400" y="1219200"/>
            <a:ext cx="8077200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I'm thinking of a number between 1 and 10. Guess what it is: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is not correct, sorry.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number was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Nested if Statements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The statement executed as a result of an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or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could be another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statement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These are called </a:t>
            </a:r>
            <a:r>
              <a:rPr lang="en-US" altLang="x-none" i="1"/>
              <a:t>nested if statements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An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is matched to the last unmatched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(no matter what the indentation implies)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Braces can be used to specify the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statement to which an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belongs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MinOfThree.java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MinOfThree.java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nested if statements.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MinOfThree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three integers from the user and determines the smallest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num1, num2, num3, min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System.out.println("Enter three integers: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num1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num2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num3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System.out.println("Minimum value: " + min);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System.out.println("Minimum value: " + min);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81400" y="1066800"/>
            <a:ext cx="2968625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three integers: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84  69  90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Minimum value: 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338265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 smtClean="0"/>
              <a:t>Class</a:t>
            </a:r>
            <a:endParaRPr lang="en-US" sz="2400" b="1" dirty="0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24066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27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Data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When comparing data using boolean expressions, it's important to understand the nuances of certain data types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Let's examine some key situations: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Comparing floating point values for equality</a:t>
            </a:r>
          </a:p>
          <a:p>
            <a:pPr lvl="1"/>
            <a:r>
              <a:rPr lang="en-US" altLang="x-none"/>
              <a:t>Comparing characters</a:t>
            </a:r>
          </a:p>
          <a:p>
            <a:pPr lvl="1"/>
            <a:r>
              <a:rPr lang="en-US" altLang="x-none"/>
              <a:t>Comparing strings (alphabetical order)</a:t>
            </a:r>
          </a:p>
          <a:p>
            <a:pPr lvl="1"/>
            <a:r>
              <a:rPr lang="en-US" altLang="x-none"/>
              <a:t>Comparing object vs. comparing object references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Float Values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You should rarely use the equality operator (</a:t>
            </a:r>
            <a:r>
              <a:rPr lang="en-US" altLang="x-none">
                <a:latin typeface="Courier New" charset="0"/>
              </a:rPr>
              <a:t>==</a:t>
            </a:r>
            <a:r>
              <a:rPr lang="en-US" altLang="x-none"/>
              <a:t>) when comparing two floating point values (</a:t>
            </a:r>
            <a:r>
              <a:rPr lang="en-US" altLang="x-none">
                <a:latin typeface="Courier New" charset="0"/>
              </a:rPr>
              <a:t>float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double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Two floating point values are equal only if their underlying binary representations match exactly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Computations often result in slight differences that may be irrelevant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many situations, you might consider two floating point numbers to be "close enough" even if they aren't exactly equal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Float Values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To determine the equality of two floats, use the following technique: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000">
                <a:latin typeface="Courier New" charset="0"/>
              </a:rPr>
              <a:t>	 </a:t>
            </a:r>
            <a:r>
              <a:rPr lang="en-US" altLang="x-none" sz="2400">
                <a:latin typeface="Courier New" charset="0"/>
              </a:rPr>
              <a:t>if (Math.abs(f1 - f2) &lt; TOLERANCE)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</a:rPr>
              <a:t>	    System.out.println("Essentially equal");</a:t>
            </a:r>
            <a:endParaRPr lang="en-US" altLang="x-none" sz="2400"/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difference between the two floating point values is less than the tolerance, they are considered to be equal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tolerance could be set to any appropriate level, such as 0.000001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Characters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As we've discussed, Java character data is based on the Unicode character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Unicode establishes a particular numeric value for each character, and therefore an ordering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We can use relational operators on character data based on this ordering</a:t>
            </a:r>
            <a:endParaRPr lang="en-US" altLang="x-none" i="1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For example, the character </a:t>
            </a:r>
            <a:r>
              <a:rPr lang="en-US" altLang="x-none">
                <a:latin typeface="Courier New" charset="0"/>
              </a:rPr>
              <a:t>'+'</a:t>
            </a:r>
            <a:r>
              <a:rPr lang="en-US" altLang="x-none"/>
              <a:t> is less than the character '</a:t>
            </a:r>
            <a:r>
              <a:rPr lang="en-US" altLang="x-none">
                <a:latin typeface="Courier New" charset="0"/>
              </a:rPr>
              <a:t>J'</a:t>
            </a:r>
            <a:r>
              <a:rPr lang="en-US" altLang="x-none"/>
              <a:t> because it comes before it in the Unicode character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Appendix C provides an overview of Unicode</a:t>
            </a:r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Conditional Statements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 </a:t>
            </a:r>
            <a:r>
              <a:rPr lang="en-US" altLang="x-none" i="1" dirty="0"/>
              <a:t>conditional statement</a:t>
            </a:r>
            <a:r>
              <a:rPr lang="en-US" altLang="x-none" dirty="0"/>
              <a:t> lets us choose which statement will be executed next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They are sometimes called </a:t>
            </a:r>
            <a:r>
              <a:rPr lang="en-US" altLang="x-none" i="1" dirty="0"/>
              <a:t>selection statements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Conditional statements give us the power to make basic decisions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/>
              <a:t>The Java conditional statements are the: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 sz="2800" dirty="0"/>
              <a:t> and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if-else </a:t>
            </a:r>
            <a:r>
              <a:rPr lang="en-US" altLang="x-none" sz="2800" dirty="0"/>
              <a:t>statement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sz="2800" dirty="0"/>
              <a:t> statement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We'll explore the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statement in Chapter 6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Characters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28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Unicode, the digit characters (0-9) are contiguous and in order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Likewise, the uppercase letters (A-Z) and lowercase letters (a-z) are contiguous and in order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x-none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5" name="Group 53"/>
          <p:cNvGraphicFramePr>
            <a:graphicFrameLocks noGrp="1"/>
          </p:cNvGraphicFramePr>
          <p:nvPr/>
        </p:nvGraphicFramePr>
        <p:xfrm>
          <a:off x="2076450" y="3581400"/>
          <a:ext cx="455295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495550"/>
              </a:tblGrid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Remember that in Java a character string is an object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can be called with strings to determine if two strings contain exactly the same characters in the same order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returns a boolean result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90600" y="4495800"/>
            <a:ext cx="6834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(name1.equals(name2))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("Same name");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7885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We cannot use the relational operators to compare strings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contains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compareTo </a:t>
            </a:r>
            <a:r>
              <a:rPr lang="en-US" altLang="x-none"/>
              <a:t>method for determining if one string comes before another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call to </a:t>
            </a:r>
            <a:r>
              <a:rPr lang="en-US" altLang="x-none">
                <a:latin typeface="Courier New" charset="0"/>
              </a:rPr>
              <a:t>name1.compareTo(name2)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zero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name2</a:t>
            </a:r>
            <a:r>
              <a:rPr lang="en-US" altLang="x-none"/>
              <a:t> are equal (contain the same characters)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a negative value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is less than </a:t>
            </a:r>
            <a:r>
              <a:rPr lang="en-US" altLang="x-none">
                <a:latin typeface="Courier New" charset="0"/>
              </a:rPr>
              <a:t>name2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a positive value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name2</a:t>
            </a:r>
          </a:p>
        </p:txBody>
      </p:sp>
      <p:sp>
        <p:nvSpPr>
          <p:cNvPr id="798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6764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Because comparing characters and strings is based on a character set, it is called a </a:t>
            </a:r>
            <a:r>
              <a:rPr lang="en-US" altLang="x-none" i="1"/>
              <a:t>lexicographic ordering</a:t>
            </a:r>
            <a:endParaRPr lang="en-US" altLang="x-none"/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2819400"/>
            <a:ext cx="772636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int result = name1.comareTo(name2);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if (result &lt; 0)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System.out.println(name1 + "comes first");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if (result == 0)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System.out.println("Same name");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System.out.println(name2 + "comes first");</a:t>
            </a:r>
            <a:endParaRPr lang="en-US" altLang="x-none" sz="2000" b="1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Lexicographic Ordering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815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Lexicographic ordering is not strictly alphabetical when uppercase and lowercase characters are mixed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For example, the string </a:t>
            </a:r>
            <a:r>
              <a:rPr lang="en-US" altLang="x-none">
                <a:latin typeface="Courier New" charset="0"/>
              </a:rPr>
              <a:t>"Great"</a:t>
            </a:r>
            <a:r>
              <a:rPr lang="en-US" altLang="x-none"/>
              <a:t> comes before the string </a:t>
            </a:r>
            <a:r>
              <a:rPr lang="en-US" altLang="x-none">
                <a:latin typeface="Courier New" charset="0"/>
              </a:rPr>
              <a:t>"fantastic"</a:t>
            </a:r>
            <a:r>
              <a:rPr lang="en-US" altLang="x-none"/>
              <a:t> because all of the uppercase letters come before all of the lowercase letters in Unicode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Also, short strings come before longer strings with the same prefix (lexicographically)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Therefore </a:t>
            </a:r>
            <a:r>
              <a:rPr lang="en-US" altLang="x-none">
                <a:latin typeface="Courier New" charset="0"/>
              </a:rPr>
              <a:t>"book"</a:t>
            </a:r>
            <a:r>
              <a:rPr lang="en-US" altLang="x-none"/>
              <a:t> comes before </a:t>
            </a:r>
            <a:r>
              <a:rPr lang="en-US" altLang="x-none">
                <a:latin typeface="Courier New" charset="0"/>
              </a:rPr>
              <a:t>"bookcase"</a:t>
            </a:r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Objects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 == operator can be applied to objects – it returns true if the two references are aliases of each other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is defined for all objects, but unless we redefine it when we write a class, it has the same semantics as the == operator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It has been redefined in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to compare the characters in the two strings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When you write a class, you can redefine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to return true under whatever conditions are appropriate</a:t>
            </a:r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338265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 smtClean="0"/>
              <a:t>Class</a:t>
            </a:r>
            <a:endParaRPr lang="en-US" sz="2400" b="1" dirty="0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29400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397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Repetition Statements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 i="1"/>
              <a:t>Repetition statements</a:t>
            </a:r>
            <a:r>
              <a:rPr lang="en-US" altLang="x-none"/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Often they are referred to as </a:t>
            </a:r>
            <a:r>
              <a:rPr lang="en-US" altLang="x-none" i="1"/>
              <a:t>loops</a:t>
            </a:r>
            <a:endParaRPr lang="en-US" altLang="x-none"/>
          </a:p>
          <a:p>
            <a:pPr>
              <a:spcBef>
                <a:spcPct val="50000"/>
              </a:spcBef>
            </a:pPr>
            <a:r>
              <a:rPr lang="en-US" altLang="x-none"/>
              <a:t>Like conditional statements, they are controlled by boolean expressions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Java has three kinds of repetition statements: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loops</a:t>
            </a:r>
            <a:endParaRPr lang="en-US" altLang="x-none" i="1"/>
          </a:p>
          <a:p>
            <a:pPr>
              <a:spcBef>
                <a:spcPct val="5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loops are discussed in Chapter 6</a:t>
            </a:r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while Statement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</a:t>
            </a:r>
            <a:r>
              <a:rPr lang="en-US" altLang="x-none" i="1"/>
              <a:t>while statement</a:t>
            </a:r>
            <a:r>
              <a:rPr lang="en-US" altLang="x-none"/>
              <a:t> has the following syntax: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while (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 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/>
              <a:t> </a:t>
            </a:r>
            <a:r>
              <a:rPr lang="en-US" altLang="x-none"/>
              <a:t>is true, 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b="1"/>
              <a:t> </a:t>
            </a:r>
            <a:r>
              <a:rPr lang="en-US" altLang="x-none"/>
              <a:t>is executed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Then the condition is evaluated again, and if it is still true, the statement is executed again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statement is executed repeatedly until the condition becomes false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 while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429000" y="3278188"/>
            <a:ext cx="1600200" cy="1293812"/>
            <a:chOff x="2112" y="1969"/>
            <a:chExt cx="1008" cy="815"/>
          </a:xfrm>
        </p:grpSpPr>
        <p:grpSp>
          <p:nvGrpSpPr>
            <p:cNvPr id="87054" name="Group 19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544"/>
              <a:chExt cx="1008" cy="240"/>
            </a:xfrm>
          </p:grpSpPr>
          <p:sp>
            <p:nvSpPr>
              <p:cNvPr id="87057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87058" name="Text Box 6"/>
              <p:cNvSpPr txBox="1">
                <a:spLocks noChangeArrowheads="1"/>
              </p:cNvSpPr>
              <p:nvPr/>
            </p:nvSpPr>
            <p:spPr bwMode="auto">
              <a:xfrm>
                <a:off x="2197" y="2544"/>
                <a:ext cx="8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statement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cxnSp>
          <p:nvCxnSpPr>
            <p:cNvPr id="87055" name="AutoShape 7"/>
            <p:cNvCxnSpPr>
              <a:cxnSpLocks noChangeShapeType="1"/>
              <a:stCxn id="87050" idx="2"/>
              <a:endCxn id="87057" idx="0"/>
            </p:cNvCxnSpPr>
            <p:nvPr/>
          </p:nvCxnSpPr>
          <p:spPr bwMode="auto">
            <a:xfrm rot="5400000">
              <a:off x="2328" y="2256"/>
              <a:ext cx="576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6" name="Text Box 8"/>
            <p:cNvSpPr txBox="1">
              <a:spLocks noChangeArrowheads="1"/>
            </p:cNvSpPr>
            <p:nvPr/>
          </p:nvSpPr>
          <p:spPr bwMode="auto">
            <a:xfrm>
              <a:off x="2637" y="2112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</p:cNvCxnSpPr>
          <p:nvPr/>
        </p:nvCxnSpPr>
        <p:spPr bwMode="auto">
          <a:xfrm rot="10800000">
            <a:off x="3200400" y="2743200"/>
            <a:ext cx="228600" cy="1638300"/>
          </a:xfrm>
          <a:prstGeom prst="bentConnector3">
            <a:avLst>
              <a:gd name="adj1" fmla="val 20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73538" y="2743200"/>
            <a:ext cx="2303462" cy="2590800"/>
            <a:chOff x="2364" y="1773"/>
            <a:chExt cx="1451" cy="1584"/>
          </a:xfrm>
        </p:grpSpPr>
        <p:cxnSp>
          <p:nvCxnSpPr>
            <p:cNvPr id="87052" name="AutoShape 16"/>
            <p:cNvCxnSpPr>
              <a:cxnSpLocks noChangeShapeType="1"/>
              <a:stCxn id="87050" idx="3"/>
            </p:cNvCxnSpPr>
            <p:nvPr/>
          </p:nvCxnSpPr>
          <p:spPr bwMode="auto">
            <a:xfrm flipH="1">
              <a:off x="2364" y="1773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3" name="Text Box 17"/>
            <p:cNvSpPr txBox="1">
              <a:spLocks noChangeArrowheads="1"/>
            </p:cNvSpPr>
            <p:nvPr/>
          </p:nvSpPr>
          <p:spPr bwMode="auto">
            <a:xfrm>
              <a:off x="3373" y="2115"/>
              <a:ext cx="4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200400" y="1524000"/>
            <a:ext cx="2057400" cy="1752600"/>
            <a:chOff x="1968" y="864"/>
            <a:chExt cx="1296" cy="1104"/>
          </a:xfrm>
        </p:grpSpPr>
        <p:cxnSp>
          <p:nvCxnSpPr>
            <p:cNvPr id="87048" name="AutoShape 14"/>
            <p:cNvCxnSpPr>
              <a:cxnSpLocks noChangeShapeType="1"/>
              <a:endCxn id="87050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7049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87050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87051" name="Text Box 13"/>
              <p:cNvSpPr txBox="1">
                <a:spLocks noChangeArrowheads="1"/>
              </p:cNvSpPr>
              <p:nvPr/>
            </p:nvSpPr>
            <p:spPr bwMode="auto">
              <a:xfrm>
                <a:off x="2221" y="1430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evaluated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</p:grpSp>
      <p:sp>
        <p:nvSpPr>
          <p:cNvPr id="87047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 condition often uses one of Java's </a:t>
            </a:r>
            <a:r>
              <a:rPr lang="en-US" altLang="x-none" i="1"/>
              <a:t>equality operators </a:t>
            </a:r>
            <a:r>
              <a:rPr lang="en-US" altLang="x-none"/>
              <a:t>or </a:t>
            </a:r>
            <a:r>
              <a:rPr lang="en-US" altLang="x-none" i="1"/>
              <a:t>relational operators</a:t>
            </a:r>
            <a:r>
              <a:rPr lang="en-US" altLang="x-none"/>
              <a:t>, which all return boolean results: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==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equal to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!=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not equal to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&lt;</a:t>
            </a:r>
            <a:r>
              <a:rPr lang="en-US" altLang="x-none" sz="2400">
                <a:solidFill>
                  <a:schemeClr val="hlink"/>
                </a:solidFill>
              </a:rPr>
              <a:t>		</a:t>
            </a:r>
            <a:r>
              <a:rPr lang="en-US" altLang="x-none" sz="2400">
                <a:solidFill>
                  <a:srgbClr val="008000"/>
                </a:solidFill>
              </a:rPr>
              <a:t>less than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&gt;</a:t>
            </a:r>
            <a:r>
              <a:rPr lang="en-US" altLang="x-none" sz="2400">
                <a:solidFill>
                  <a:schemeClr val="hlink"/>
                </a:solidFill>
              </a:rPr>
              <a:t>		</a:t>
            </a:r>
            <a:r>
              <a:rPr lang="en-US" altLang="x-none" sz="2400">
                <a:solidFill>
                  <a:srgbClr val="008000"/>
                </a:solidFill>
              </a:rPr>
              <a:t>greater than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&lt;=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less than or equal to</a:t>
            </a:r>
          </a:p>
          <a:p>
            <a:pPr marL="2171700" lvl="3">
              <a:lnSpc>
                <a:spcPct val="90000"/>
              </a:lnSpc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&gt;=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greater than or equal to</a:t>
            </a:r>
          </a:p>
          <a:p>
            <a:pPr>
              <a:lnSpc>
                <a:spcPct val="90000"/>
              </a:lnSpc>
            </a:pPr>
            <a:r>
              <a:rPr lang="en-US" altLang="x-none"/>
              <a:t>Note the difference between the equality operator (</a:t>
            </a:r>
            <a:r>
              <a:rPr lang="en-US" altLang="x-none">
                <a:latin typeface="Courier New" charset="0"/>
              </a:rPr>
              <a:t>==</a:t>
            </a:r>
            <a:r>
              <a:rPr lang="en-US" altLang="x-none"/>
              <a:t>) and the assignment operator (</a:t>
            </a:r>
            <a:r>
              <a:rPr lang="en-US" altLang="x-none">
                <a:latin typeface="Courier New" charset="0"/>
              </a:rPr>
              <a:t>=</a:t>
            </a:r>
            <a:r>
              <a:rPr lang="en-US" altLang="x-none"/>
              <a:t>)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while Statement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 dirty="0"/>
              <a:t>An example of a while statement: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  <a:buFontTx/>
              <a:buNone/>
            </a:pPr>
            <a:endParaRPr lang="en-US" altLang="x-none" dirty="0"/>
          </a:p>
          <a:p>
            <a:pPr>
              <a:spcBef>
                <a:spcPct val="60000"/>
              </a:spcBef>
            </a:pPr>
            <a:r>
              <a:rPr lang="en-US" altLang="x-none" dirty="0"/>
              <a:t>If the condition of a </a:t>
            </a:r>
            <a:r>
              <a:rPr lang="en-US" altLang="x-none" dirty="0">
                <a:latin typeface="Courier New" charset="0"/>
              </a:rPr>
              <a:t>while</a:t>
            </a:r>
            <a:r>
              <a:rPr lang="en-US" altLang="x-none" dirty="0"/>
              <a:t> loop is false initially, the statement is never executed</a:t>
            </a:r>
          </a:p>
          <a:p>
            <a:pPr>
              <a:spcBef>
                <a:spcPct val="60000"/>
              </a:spcBef>
            </a:pPr>
            <a:r>
              <a:rPr lang="en-US" altLang="x-none" dirty="0"/>
              <a:t>Therefore, the body of a </a:t>
            </a:r>
            <a:r>
              <a:rPr lang="en-US" altLang="x-none" dirty="0">
                <a:latin typeface="Courier New" charset="0"/>
              </a:rPr>
              <a:t>while</a:t>
            </a:r>
            <a:r>
              <a:rPr lang="en-US" altLang="x-none" dirty="0"/>
              <a:t> loop will execute zero or more times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752600" y="175260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count = 1;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while (count &lt;= 5)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(count);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count++;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}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88069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Sentinel Values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3581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Let's look at some examples of loop processing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loop can be used to maintain a </a:t>
            </a:r>
            <a:r>
              <a:rPr lang="en-US" altLang="x-none" i="1"/>
              <a:t>running sum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</a:t>
            </a:r>
            <a:r>
              <a:rPr lang="en-US" altLang="x-none" i="1"/>
              <a:t>sentinel value</a:t>
            </a:r>
            <a:r>
              <a:rPr lang="en-US" altLang="x-none"/>
              <a:t> is a special input value that represents the end of input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Average.java 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547688" y="306388"/>
            <a:ext cx="7910512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Average.java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while loop, a sentinel value, and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running sum.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java.text.DecimalFormat;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Average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the average of a set of values entered by the user.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running sum is printed as the numbers are entered.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sum = 0, value, count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average;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an integer (0 to quit):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value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(value != 0)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sentinel value of 0 to terminate loop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sum += value;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sum so far is " + sum);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System.out.print("Enter an integer (0 to quit):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value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(count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 values were entered.");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average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)sum / count;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DecimalFormat fmt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DecimalFormat("0.###");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average is " + fmt.format(average));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(count ==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No values were entered.");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average =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)sum / count;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("0.###");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average is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(average));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425700" y="990600"/>
            <a:ext cx="44323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Sample Run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164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189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-14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175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84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259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271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-35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236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average is 39.333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Infinite Loops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body of a </a:t>
            </a:r>
            <a:r>
              <a:rPr lang="en-US" altLang="x-none">
                <a:latin typeface="Courier New" charset="0"/>
              </a:rPr>
              <a:t>while</a:t>
            </a:r>
            <a:r>
              <a:rPr lang="en-US" altLang="x-none"/>
              <a:t> loop eventually must make the condition false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not, it is called an </a:t>
            </a:r>
            <a:r>
              <a:rPr lang="en-US" altLang="x-none" i="1"/>
              <a:t>infinite loop</a:t>
            </a:r>
            <a:r>
              <a:rPr lang="en-US" altLang="x-none"/>
              <a:t>, which will execute until the user interrupts the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This is a common logical error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You should always double check the logic of a program to ensure that your loops will terminate normally</a:t>
            </a:r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Infinite Loops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bg2"/>
              </a:buClr>
            </a:pPr>
            <a:r>
              <a:rPr lang="en-US" altLang="x-none"/>
              <a:t>An example of an infinite loop:</a:t>
            </a:r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  <a:buFontTx/>
              <a:buNone/>
            </a:pPr>
            <a:endParaRPr lang="en-US" altLang="x-none"/>
          </a:p>
          <a:p>
            <a:pPr>
              <a:buClr>
                <a:schemeClr val="bg2"/>
              </a:buClr>
            </a:pPr>
            <a:r>
              <a:rPr lang="en-US" altLang="x-none"/>
              <a:t>This loop will continue executing until interrupted (Control-C) or until an underflow error occurs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52600" y="184785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int count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 &lt;= 25)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System.out.println(count);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 = count - 1;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99333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Similar to nested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For each iteration of the outer loop, the inner loop iterates completely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PalindromeTester.java </a:t>
            </a:r>
          </a:p>
        </p:txBody>
      </p:sp>
      <p:sp>
        <p:nvSpPr>
          <p:cNvPr id="1003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547688" y="180975"/>
            <a:ext cx="7910512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PalindromeTester.java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nested while loops.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PalindromeTester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Tests strings to see if they are palindromes.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str, another = "y";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left, right;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(another.equalsIgnoreCase("y"))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allows y or 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System.out.println("Enter a potential palindrome:");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str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left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right = str.length() - 1;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statement with its boolean condition: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if (sum &gt; MAX)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	   delta = sum – MAX;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First, the condition is evaluated: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altLang="x-none"/>
              <a:t> is either greater than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, or it is not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If the condition is true, the assignment statement is executed; if it isn't, it is skipped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Age.java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547688" y="8382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(str.charAt(left) == str.charAt(right) &amp;&amp; left &lt; right)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left++;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right--;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(left &lt; right)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System.out.println("That string is NOT a palindrome.");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System.out.println("That string IS a palindrome.");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System.out.print("Test another palindrome (y/n)?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another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3427" name="TextBox 5"/>
          <p:cNvSpPr txBox="1">
            <a:spLocks noChangeArrowheads="1"/>
          </p:cNvSpPr>
          <p:nvPr/>
        </p:nvSpPr>
        <p:spPr bwMode="auto">
          <a:xfrm>
            <a:off x="547688" y="8382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str.charAt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(left) ==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str.charAt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(right) &amp;&amp; left &lt; right)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left++;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right--;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(left &lt; right)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That string is NOT a palindrome.");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That string IS a palindrome.");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Test another palindrome (y/n)?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another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685800"/>
            <a:ext cx="4319588" cy="523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radar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able was I ere I saw elba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abracadabra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NOT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1044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445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How many times will the string "Here" be printed?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1905000"/>
            <a:ext cx="64643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count1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(count1 &lt;= 10)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count2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while (count2 &lt; 20)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System.out.println("Here");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count2++;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count1++;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 sz="28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1054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547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How many times will the string "Here" be printed?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105477" name="TextBox 6"/>
          <p:cNvSpPr txBox="1">
            <a:spLocks noChangeArrowheads="1"/>
          </p:cNvSpPr>
          <p:nvPr/>
        </p:nvSpPr>
        <p:spPr bwMode="auto">
          <a:xfrm>
            <a:off x="914400" y="1905000"/>
            <a:ext cx="64643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count1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(count1 &lt;= 10)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count2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while (count2 &lt; 20)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System.out.println("Here");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count2++;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count1++;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 sz="2800">
              <a:latin typeface="Times New Roman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67400" y="2819400"/>
            <a:ext cx="2024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</a:rPr>
              <a:t>10 * 19 = 190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338265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 smtClean="0"/>
              <a:t>Class</a:t>
            </a:r>
            <a:endParaRPr lang="en-US" sz="2400" b="1" dirty="0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35020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65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iterator</a:t>
            </a:r>
            <a:r>
              <a:rPr lang="en-US" altLang="x-none"/>
              <a:t> is an object that allows you to process a collection of items one at a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lets you step through each item in turn and process it as needed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iterator has a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that returns true if there is at least one more item to process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item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Iterator objects are defined using the </a:t>
            </a:r>
            <a:r>
              <a:rPr lang="en-US" altLang="x-none">
                <a:latin typeface="Courier New" charset="0"/>
              </a:rPr>
              <a:t>Iterator</a:t>
            </a:r>
            <a:r>
              <a:rPr lang="en-US" altLang="x-none"/>
              <a:t> interface, which is discussed further in Chapter 7</a:t>
            </a: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Iterators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Several classes in the Java standard class library are iterators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is an iterator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returns true if there is more data to be scanned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scanned token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also has variations on 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for specific data types (such as </a:t>
            </a:r>
            <a:r>
              <a:rPr lang="en-US" altLang="x-none">
                <a:latin typeface="Courier New" charset="0"/>
              </a:rPr>
              <a:t>hasNextInt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Iterators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fact that a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is an iterator is particularly helpful when reading input from a file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Suppose we wanted to read and process a list of URLs stored in a file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One scanner can be set up to read each line of the input until the end of the file is encountered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Another scanner can be set up for each URL to process each part of the path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URLDissector.java </a:t>
            </a:r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0595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URLDissector.java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Scanner to read file input and parse it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using alternative delimiters.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java.io.*;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URLDissector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urls from a file and prints their path components.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 throws IOException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url;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fileScan, urlScan;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fileScan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File("urls.inp"));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1619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Read and process each line of the file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fileScan.hasNext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("URL: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Scanner(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urlScan.useDelimiter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("/");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Print each part of the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urlScan.hasNext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7112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the user's age and prints comments accordingly.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MINOR = 21;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System.out.print("Enter your age: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 = scan.nextInt();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2643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Read and process each line of the file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fileScan.hasNext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URL: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Scanner(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urlScan.useDelimiter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("/");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Print each part of the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urlScan.hasNext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81200" y="447675"/>
            <a:ext cx="5048250" cy="5724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www.google.com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www.google.com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www.linux.org/info/gnu.html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www.linux.org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info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gnu.html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thelyric.com/calendar/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thelyric.com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calendar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www.cs.vt.edu/undergraduate/about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www.cs.vt.edu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undergraduate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about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youtube.com/watch?v=EHCRimwRGLs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youtube.com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watch?v=EHCRimwRGLs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338265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 smtClean="0"/>
              <a:t>Class</a:t>
            </a:r>
            <a:endParaRPr lang="en-US" sz="2400" b="1" dirty="0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40449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136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ArrayList Class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stores a list of objects, and is often processed using a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ArrayList</a:t>
            </a:r>
            <a:r>
              <a:rPr lang="en-US" altLang="x-none"/>
              <a:t> class is part of the </a:t>
            </a:r>
            <a:r>
              <a:rPr lang="en-US" altLang="x-none">
                <a:latin typeface="Courier New" charset="0"/>
              </a:rPr>
              <a:t>java.util</a:t>
            </a:r>
            <a:r>
              <a:rPr lang="en-US" altLang="x-none"/>
              <a:t> package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You can reference each object in the list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</a:rPr>
              <a:t>ArrayList</a:t>
            </a:r>
            <a:r>
              <a:rPr lang="en-US" altLang="x-none"/>
              <a:t> object grows and shrinks as needed, adjusting its capacity as necessary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ArrayList Class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Index values of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begin at 0 (not 1):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/>
              <a:t>				0	"Bashful"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/>
              <a:t>				1	"Sleepy"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/>
              <a:t>				2	"Happy"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/>
              <a:t>				3	"Dopey"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/>
              <a:t>				4	"Doc"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Elements can be inserted and removed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indexes of the elements adjust accordingly</a:t>
            </a:r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ArrayList Methods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>
              <a:spcBef>
                <a:spcPct val="70000"/>
              </a:spcBef>
              <a:spcAft>
                <a:spcPts val="1200"/>
              </a:spcAft>
            </a:pPr>
            <a:r>
              <a:rPr lang="en-US" altLang="x-none"/>
              <a:t>Some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methods: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boolean add(E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void add(int index, 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Object remove(int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Object get(int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boolean isEmpty()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int size()</a:t>
            </a:r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ArrayList Class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type of object stored in the list is established when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 </a:t>
            </a:r>
            <a:r>
              <a:rPr lang="en-US" altLang="x-none"/>
              <a:t>object is created: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	ArrayList&lt;String&gt; names = new ArrayList&lt;String&gt;();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	ArrayList&lt;Book&gt; list = new ArrayList&lt;Book&gt;();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This makes use of Java </a:t>
            </a:r>
            <a:r>
              <a:rPr lang="en-US" altLang="x-none" i="1"/>
              <a:t>generics</a:t>
            </a:r>
            <a:r>
              <a:rPr lang="en-US" altLang="x-none"/>
              <a:t>, which provide additional type checking at compile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cannot store primitive types, but that's what wrapper classes are for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Beatles.java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878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Beatles.java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ArrayList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Beatles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Stores and modifies a list of band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ArrayList&lt;String&gt; band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ArrayList&lt;String&gt;();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band.add("Paul");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band.add("Pete");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band.add("John");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band.add("George");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System.out.println(band);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location = band.indexOf("Pete");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band.remove(location);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System.out.println(band);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System.out.println("At index 1: " + band.get(1));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band.add(2, "Ringo");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System.out.println("Size of the band: " + band.size());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index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(index &lt; band.size())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System.out.println(band.get(index));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index++;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0835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(band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location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band.indexOf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Pete");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band.remove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(location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(band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At index 1: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band.get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(1));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band.add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(2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"Ringo");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Size of the band: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band.size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band.size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band.get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01913" y="1039813"/>
            <a:ext cx="3570287" cy="2770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[Paul, Pete, John, George]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[Paul, John, George]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At index 1: John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Size of the band: 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Paul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Ringo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George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x-none" dirty="0"/>
              <a:t>Chapter 5 focused on: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 err="1"/>
              <a:t>boolean</a:t>
            </a:r>
            <a:r>
              <a:rPr lang="en-US" altLang="x-none" sz="2800" dirty="0"/>
              <a:t> expressions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the if and if-else statements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comparing data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while loops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iterators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the </a:t>
            </a:r>
            <a:r>
              <a:rPr lang="en-US" altLang="x-none" sz="2800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sz="2800" dirty="0"/>
              <a:t> </a:t>
            </a:r>
            <a:r>
              <a:rPr lang="en-US" altLang="x-none" sz="2800" dirty="0" smtClean="0"/>
              <a:t>class</a:t>
            </a:r>
            <a:endParaRPr lang="en-US" altLang="x-none" sz="2800" dirty="0"/>
          </a:p>
        </p:txBody>
      </p:sp>
      <p:sp>
        <p:nvSpPr>
          <p:cNvPr id="1443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System.out.println("You entered: " + age);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System.out.println("Youth is a wonderful thing. Enjoy.");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System.out.println("Age is a state of mind.");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5673</Words>
  <Application>Microsoft Office PowerPoint</Application>
  <PresentationFormat>On-screen Show (4:3)</PresentationFormat>
  <Paragraphs>1250</Paragraphs>
  <Slides>89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9" baseType="lpstr">
      <vt:lpstr>Arial Unicode MS</vt:lpstr>
      <vt:lpstr>ＭＳ Ｐゴシック</vt:lpstr>
      <vt:lpstr>Arial</vt:lpstr>
      <vt:lpstr>Calibri</vt:lpstr>
      <vt:lpstr>Courier</vt:lpstr>
      <vt:lpstr>Courier New</vt:lpstr>
      <vt:lpstr>Times</vt:lpstr>
      <vt:lpstr>Times New Roman</vt:lpstr>
      <vt:lpstr>Default Design</vt:lpstr>
      <vt:lpstr>Custom Design</vt:lpstr>
      <vt:lpstr>Chapter 5 Conditionals and Loops</vt:lpstr>
      <vt:lpstr>Conditionals and Loops</vt:lpstr>
      <vt:lpstr>Outline</vt:lpstr>
      <vt:lpstr>Flow of Control</vt:lpstr>
      <vt:lpstr>Conditional Statements</vt:lpstr>
      <vt:lpstr>Boolean Expressions</vt:lpstr>
      <vt:lpstr>Boolean Expressions</vt:lpstr>
      <vt:lpstr>PowerPoint Presentation</vt:lpstr>
      <vt:lpstr>PowerPoint Presentation</vt:lpstr>
      <vt:lpstr>PowerPoint Presentation</vt:lpstr>
      <vt:lpstr>Logical Operators</vt:lpstr>
      <vt:lpstr>Logical NOT</vt:lpstr>
      <vt:lpstr>Logical AND and Logical OR</vt:lpstr>
      <vt:lpstr>Logical AND and Logical OR</vt:lpstr>
      <vt:lpstr>Logical Operators</vt:lpstr>
      <vt:lpstr>Boolean Expressions</vt:lpstr>
      <vt:lpstr>Short-Circuited Operators</vt:lpstr>
      <vt:lpstr>Outline</vt:lpstr>
      <vt:lpstr>The if Statement</vt:lpstr>
      <vt:lpstr>Logic of an if statement</vt:lpstr>
      <vt:lpstr>Indentation</vt:lpstr>
      <vt:lpstr>Quick Check</vt:lpstr>
      <vt:lpstr>Quick Check</vt:lpstr>
      <vt:lpstr>The if-else Statement</vt:lpstr>
      <vt:lpstr>PowerPoint Presentation</vt:lpstr>
      <vt:lpstr>PowerPoint Presentation</vt:lpstr>
      <vt:lpstr>PowerPoint Presentation</vt:lpstr>
      <vt:lpstr>Logic of an if-else statement</vt:lpstr>
      <vt:lpstr>The Coin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Indentation Revisited</vt:lpstr>
      <vt:lpstr>Block Statements</vt:lpstr>
      <vt:lpstr>Block Statements</vt:lpstr>
      <vt:lpstr>PowerPoint Presentation</vt:lpstr>
      <vt:lpstr>PowerPoint Presentation</vt:lpstr>
      <vt:lpstr>PowerPoint Presentation</vt:lpstr>
      <vt:lpstr>Nested if Statements</vt:lpstr>
      <vt:lpstr>PowerPoint Presentation</vt:lpstr>
      <vt:lpstr>PowerPoint Presentation</vt:lpstr>
      <vt:lpstr>PowerPoint Presentation</vt:lpstr>
      <vt:lpstr>Outline</vt:lpstr>
      <vt:lpstr>Comparing Data</vt:lpstr>
      <vt:lpstr>Comparing Float Values</vt:lpstr>
      <vt:lpstr>Comparing Float Values</vt:lpstr>
      <vt:lpstr>Comparing Characters</vt:lpstr>
      <vt:lpstr>Comparing Characters</vt:lpstr>
      <vt:lpstr>Comparing Strings</vt:lpstr>
      <vt:lpstr>Comparing Strings</vt:lpstr>
      <vt:lpstr>Comparing Strings</vt:lpstr>
      <vt:lpstr>Lexicographic Ordering</vt:lpstr>
      <vt:lpstr>Comparing Objects</vt:lpstr>
      <vt:lpstr>Outline</vt:lpstr>
      <vt:lpstr>Repetition Statements</vt:lpstr>
      <vt:lpstr>The while Statement</vt:lpstr>
      <vt:lpstr>Logic of a while Loop</vt:lpstr>
      <vt:lpstr>The while Statement</vt:lpstr>
      <vt:lpstr>Sentinel Values</vt:lpstr>
      <vt:lpstr>PowerPoint Presentation</vt:lpstr>
      <vt:lpstr>PowerPoint Presentation</vt:lpstr>
      <vt:lpstr>PowerPoint Presentation</vt:lpstr>
      <vt:lpstr>PowerPoint Presentation</vt:lpstr>
      <vt:lpstr>Infinite Loops</vt:lpstr>
      <vt:lpstr>Infinite Loops</vt:lpstr>
      <vt:lpstr>Nested Loops</vt:lpstr>
      <vt:lpstr>PowerPoint Presentation</vt:lpstr>
      <vt:lpstr>PowerPoint Presentation</vt:lpstr>
      <vt:lpstr>PowerPoint Presentation</vt:lpstr>
      <vt:lpstr>Quick Check</vt:lpstr>
      <vt:lpstr>Quick Check</vt:lpstr>
      <vt:lpstr>Outline</vt:lpstr>
      <vt:lpstr>Iterators</vt:lpstr>
      <vt:lpstr>Iterators</vt:lpstr>
      <vt:lpstr>Iterators</vt:lpstr>
      <vt:lpstr>PowerPoint Presentation</vt:lpstr>
      <vt:lpstr>PowerPoint Presentation</vt:lpstr>
      <vt:lpstr>PowerPoint Presentation</vt:lpstr>
      <vt:lpstr>Outline</vt:lpstr>
      <vt:lpstr>The ArrayList Class</vt:lpstr>
      <vt:lpstr>The ArrayList Class</vt:lpstr>
      <vt:lpstr>ArrayList Methods</vt:lpstr>
      <vt:lpstr>The ArrayList Class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Microsoft</cp:lastModifiedBy>
  <cp:revision>48</cp:revision>
  <dcterms:created xsi:type="dcterms:W3CDTF">2014-02-27T14:24:04Z</dcterms:created>
  <dcterms:modified xsi:type="dcterms:W3CDTF">2019-01-21T00:48:24Z</dcterms:modified>
</cp:coreProperties>
</file>