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4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9144000" cy="6858000" type="screen4x3"/>
  <p:notesSz cx="6858000" cy="9144000"/>
  <p:embeddedFontLst>
    <p:embeddedFont>
      <p:font typeface="Arimo" panose="020B0604020202020204" charset="0"/>
      <p:regular r:id="rId49"/>
      <p:bold r:id="rId50"/>
      <p:italic r:id="rId51"/>
      <p:boldItalic r:id="rId52"/>
    </p:embeddedFont>
    <p:embeddedFont>
      <p:font typeface="Calibri" panose="020F0502020204030204" pitchFamily="34" charset="0"/>
      <p:regular r:id="rId53"/>
      <p:bold r:id="rId54"/>
      <p:italic r:id="rId55"/>
      <p:boldItalic r:id="rId56"/>
    </p:embeddedFont>
    <p:embeddedFont>
      <p:font typeface="Times" panose="02020603050405020304" pitchFamily="18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1122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3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11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6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7" name="Google Shape;1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 rot="5400000">
            <a:off x="1905000" y="-609600"/>
            <a:ext cx="5334000" cy="86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 spd="med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5"/>
          <p:cNvSpPr txBox="1">
            <a:spLocks noGrp="1"/>
          </p:cNvSpPr>
          <p:nvPr>
            <p:ph type="ctr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6</a:t>
            </a:r>
            <a:br>
              <a:rPr lang="en-US"/>
            </a:br>
            <a:r>
              <a:rPr lang="en-US"/>
              <a:t>More Conditionals and Loops</a:t>
            </a:r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subTitle" idx="1"/>
          </p:nvPr>
        </p:nvSpPr>
        <p:spPr>
          <a:xfrm>
            <a:off x="3429000" y="2438400"/>
            <a:ext cx="5486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/>
              <a:t>Java Software Solutions</a:t>
            </a:r>
            <a:endParaRPr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Foundations of Program Design</a:t>
            </a:r>
            <a:endParaRPr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9</a:t>
            </a:r>
            <a:r>
              <a:rPr lang="en-US" baseline="30000"/>
              <a:t>th</a:t>
            </a:r>
            <a:r>
              <a:rPr lang="en-US"/>
              <a:t> Edition</a:t>
            </a:r>
            <a:endParaRPr/>
          </a:p>
          <a:p>
            <a:pPr marL="0" lvl="0" indent="0" algn="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5181600" y="4837113"/>
            <a:ext cx="3673475" cy="95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 Lewis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William Loftus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981200"/>
            <a:ext cx="30480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34"/>
          <p:cNvSpPr txBox="1"/>
          <p:nvPr/>
        </p:nvSpPr>
        <p:spPr>
          <a:xfrm>
            <a:off x="609600" y="382588"/>
            <a:ext cx="7910513" cy="60944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37150" rIns="182875" bIns="137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//********************************************************************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GradeReport.java       Author: Lewis/Loftus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Demonstrates the use of a switch statement.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//********************************************************************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java.util.Scanner;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GradeReport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//-----------------------------------------------------------------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  Reads a grade from the user and prints comments accordingly.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//-----------------------------------------------------------------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main(String[] args)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grade, category;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Scanner scan =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Scanner(System.in);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System.out.print("Enter a numeric grade (0 to 100): 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grade = scan.nextInt();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category = grade / 10;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System.out.print("That grade is 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35"/>
          <p:cNvSpPr txBox="1"/>
          <p:nvPr/>
        </p:nvSpPr>
        <p:spPr>
          <a:xfrm>
            <a:off x="609600" y="522288"/>
            <a:ext cx="7910513" cy="5878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37150" rIns="182875" bIns="137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(category)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System.out.println("a perfect score. Well done.");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System.out.println("well above average. Excellent.");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System.out.println("above average. Nice job.");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System.out.println("average.");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System.out.println("below average. You should see the");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System.out.println("instructor to clarify the material 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+ "presented in class.");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System.out.println("not passing.");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36"/>
          <p:cNvSpPr txBox="1"/>
          <p:nvPr/>
        </p:nvSpPr>
        <p:spPr>
          <a:xfrm>
            <a:off x="609600" y="522288"/>
            <a:ext cx="7910513" cy="5878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37150" rIns="182875" bIns="137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(category)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System.out.println("a perfect score. Well done.");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System.out.println("well above average. Excellent.");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System.out.println("above average. Nice job.");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System.out.println("average.");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System.out.println("below average. You should see the");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System.out.println("instructor to clarify the material 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+ "presented in class.");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System.out.println("not passing.");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29" name="Google Shape;229;p36"/>
          <p:cNvSpPr txBox="1"/>
          <p:nvPr/>
        </p:nvSpPr>
        <p:spPr>
          <a:xfrm>
            <a:off x="1757363" y="457200"/>
            <a:ext cx="5786437" cy="129222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37150" rIns="182875" bIns="137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Run</a:t>
            </a:r>
            <a:endParaRPr sz="2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numeric grade (0 to 100): </a:t>
            </a:r>
            <a:r>
              <a:rPr lang="en-US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That grade is well above average. Excellent.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235" name="Google Shape;235;p37"/>
          <p:cNvSpPr txBox="1"/>
          <p:nvPr/>
        </p:nvSpPr>
        <p:spPr>
          <a:xfrm>
            <a:off x="2209800" y="1500188"/>
            <a:ext cx="3890809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Conditional Operator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7"/>
          <p:cNvSpPr/>
          <p:nvPr/>
        </p:nvSpPr>
        <p:spPr>
          <a:xfrm>
            <a:off x="1371600" y="215423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7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Conditional Operator</a:t>
            </a:r>
            <a:endParaRPr/>
          </a:p>
        </p:txBody>
      </p:sp>
      <p:sp>
        <p:nvSpPr>
          <p:cNvPr id="243" name="Google Shape;243;p38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</a:t>
            </a:r>
            <a:r>
              <a:rPr lang="en-US" i="1"/>
              <a:t>conditional operator</a:t>
            </a:r>
            <a:r>
              <a:rPr lang="en-US"/>
              <a:t> evaluates to one of two expressions based on a boolean condition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Its syntax is:</a:t>
            </a:r>
            <a:endParaRPr/>
          </a:p>
          <a:p>
            <a:pPr marL="342900" lvl="0" indent="-34290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"/>
              <a:buNone/>
            </a:pPr>
            <a:r>
              <a:rPr lang="en-US" sz="2400" b="1" i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 ? </a:t>
            </a:r>
            <a:r>
              <a:rPr lang="en-US" sz="2400" b="1" i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expression1</a:t>
            </a: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2400" b="1" i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expression2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If the </a:t>
            </a:r>
            <a:r>
              <a:rPr lang="en-US" b="1" i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-US" b="1"/>
              <a:t> </a:t>
            </a:r>
            <a:r>
              <a:rPr lang="en-US"/>
              <a:t>is true, </a:t>
            </a:r>
            <a:r>
              <a:rPr lang="en-US" b="1" i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expression1</a:t>
            </a:r>
            <a:r>
              <a:rPr lang="en-US" b="1"/>
              <a:t> </a:t>
            </a:r>
            <a:r>
              <a:rPr lang="en-US"/>
              <a:t>is evaluated;  if it is false, </a:t>
            </a:r>
            <a:r>
              <a:rPr lang="en-US" b="1" i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expression2</a:t>
            </a:r>
            <a:r>
              <a:rPr lang="en-US" b="1"/>
              <a:t> </a:t>
            </a:r>
            <a:r>
              <a:rPr lang="en-US"/>
              <a:t>is evaluated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value of the entire conditional operator is the value of the selected expression</a:t>
            </a:r>
            <a:endParaRPr/>
          </a:p>
        </p:txBody>
      </p:sp>
      <p:sp>
        <p:nvSpPr>
          <p:cNvPr id="244" name="Google Shape;244;p38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Conditional Operator</a:t>
            </a:r>
            <a:endParaRPr/>
          </a:p>
        </p:txBody>
      </p:sp>
      <p:sp>
        <p:nvSpPr>
          <p:cNvPr id="250" name="Google Shape;250;p39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763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conditional operator is similar to an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if-else</a:t>
            </a:r>
            <a:r>
              <a:rPr lang="en-US"/>
              <a:t> statement, except that it is an expression that returns a value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For example: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		larger = ((num1 &gt; num2) ? num1 : num2);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num1</a:t>
            </a:r>
            <a:r>
              <a:rPr lang="en-US"/>
              <a:t> is greater than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num2</a:t>
            </a:r>
            <a:r>
              <a:rPr lang="en-US"/>
              <a:t>, then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num1</a:t>
            </a:r>
            <a:r>
              <a:rPr lang="en-US"/>
              <a:t> is assigned 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larger</a:t>
            </a:r>
            <a:r>
              <a:rPr lang="en-US"/>
              <a:t>;  otherwise,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num2</a:t>
            </a:r>
            <a:r>
              <a:rPr lang="en-US"/>
              <a:t> is assigned 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larger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conditional operator is </a:t>
            </a:r>
            <a:r>
              <a:rPr lang="en-US" i="1"/>
              <a:t>ternary</a:t>
            </a:r>
            <a:r>
              <a:rPr lang="en-US"/>
              <a:t> because it requires three operands</a:t>
            </a:r>
            <a:endParaRPr/>
          </a:p>
        </p:txBody>
      </p:sp>
      <p:sp>
        <p:nvSpPr>
          <p:cNvPr id="251" name="Google Shape;251;p39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Conditional Operator</a:t>
            </a:r>
            <a:endParaRPr/>
          </a:p>
        </p:txBody>
      </p:sp>
      <p:sp>
        <p:nvSpPr>
          <p:cNvPr id="257" name="Google Shape;257;p40"/>
          <p:cNvSpPr txBox="1">
            <a:spLocks noGrp="1"/>
          </p:cNvSpPr>
          <p:nvPr>
            <p:ph type="body" idx="1"/>
          </p:nvPr>
        </p:nvSpPr>
        <p:spPr>
          <a:xfrm>
            <a:off x="228600" y="1295400"/>
            <a:ext cx="85344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Another example:</a:t>
            </a:r>
            <a:endParaRPr/>
          </a:p>
          <a:p>
            <a:pPr marL="342900" lvl="0" indent="-165100" algn="l" rtl="0">
              <a:spcBef>
                <a:spcPts val="23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/>
              <a:t> equals 1, then "Dime" is printed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/>
              <a:t> is anything other than 1, then "Dimes" is printed</a:t>
            </a:r>
            <a:endParaRPr/>
          </a:p>
        </p:txBody>
      </p:sp>
      <p:sp>
        <p:nvSpPr>
          <p:cNvPr id="258" name="Google Shape;258;p40"/>
          <p:cNvSpPr/>
          <p:nvPr/>
        </p:nvSpPr>
        <p:spPr>
          <a:xfrm>
            <a:off x="762000" y="20574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System.out.println("Your change is " + count +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((count == 1) ? "Dime" : "Dimes"));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p40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 Check</a:t>
            </a:r>
            <a:endParaRPr/>
          </a:p>
        </p:txBody>
      </p:sp>
      <p:sp>
        <p:nvSpPr>
          <p:cNvPr id="265" name="Google Shape;265;p41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41"/>
          <p:cNvSpPr txBox="1"/>
          <p:nvPr/>
        </p:nvSpPr>
        <p:spPr>
          <a:xfrm>
            <a:off x="304800" y="1066800"/>
            <a:ext cx="8610600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 the following logic in a succinct manner using the conditional operator.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1"/>
          <p:cNvSpPr txBox="1"/>
          <p:nvPr/>
        </p:nvSpPr>
        <p:spPr>
          <a:xfrm>
            <a:off x="574675" y="2332038"/>
            <a:ext cx="8188325" cy="155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(val &lt;= 10)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System.out.println("It is not greater than 10.");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System.out.println("It is greater than 10.");</a:t>
            </a:r>
            <a:endParaRPr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 Check</a:t>
            </a:r>
            <a:endParaRPr/>
          </a:p>
        </p:txBody>
      </p:sp>
      <p:sp>
        <p:nvSpPr>
          <p:cNvPr id="273" name="Google Shape;273;p42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42"/>
          <p:cNvSpPr txBox="1"/>
          <p:nvPr/>
        </p:nvSpPr>
        <p:spPr>
          <a:xfrm>
            <a:off x="304800" y="1066800"/>
            <a:ext cx="8610600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 the following logic in a succinct manner using the conditional operator.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2"/>
          <p:cNvSpPr txBox="1"/>
          <p:nvPr/>
        </p:nvSpPr>
        <p:spPr>
          <a:xfrm>
            <a:off x="574675" y="2332038"/>
            <a:ext cx="8188325" cy="155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(val &lt;= 10)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System.out.println("It is not greater than 10.");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System.out.println("It is greater than 10.");</a:t>
            </a:r>
            <a:endParaRPr/>
          </a:p>
        </p:txBody>
      </p:sp>
      <p:sp>
        <p:nvSpPr>
          <p:cNvPr id="276" name="Google Shape;276;p42"/>
          <p:cNvSpPr txBox="1"/>
          <p:nvPr/>
        </p:nvSpPr>
        <p:spPr>
          <a:xfrm>
            <a:off x="574675" y="4343400"/>
            <a:ext cx="5109091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System.out.println("It is" +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((val &lt;= 10) ? " not" : "") +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" greater than 10.");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282" name="Google Shape;282;p43"/>
          <p:cNvSpPr txBox="1"/>
          <p:nvPr/>
        </p:nvSpPr>
        <p:spPr>
          <a:xfrm>
            <a:off x="2209800" y="1500188"/>
            <a:ext cx="3890809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Conditional Operator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3"/>
          <p:cNvSpPr/>
          <p:nvPr/>
        </p:nvSpPr>
        <p:spPr>
          <a:xfrm>
            <a:off x="1371600" y="268763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3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Conditionals and Loops</a:t>
            </a:r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228600" y="1219200"/>
            <a:ext cx="86868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Now we can fill in some additional details regarding Java conditional and repetition statements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Chapter 6 focuses on: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/>
              <a:t>the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-US" sz="2800"/>
              <a:t> statement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/>
              <a:t>the conditional operator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/>
              <a:t>the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en-US" sz="2800"/>
              <a:t> loop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/>
              <a:t>the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800"/>
              <a:t> loop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/>
          </a:p>
        </p:txBody>
      </p:sp>
      <p:sp>
        <p:nvSpPr>
          <p:cNvPr id="151" name="Google Shape;151;p26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do Statement</a:t>
            </a:r>
            <a:endParaRPr/>
          </a:p>
        </p:txBody>
      </p:sp>
      <p:sp>
        <p:nvSpPr>
          <p:cNvPr id="290" name="Google Shape;290;p44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 </a:t>
            </a:r>
            <a:r>
              <a:rPr lang="en-US" i="1"/>
              <a:t>do statement</a:t>
            </a:r>
            <a:r>
              <a:rPr lang="en-US"/>
              <a:t> has the following syntax:</a:t>
            </a:r>
            <a:endParaRPr/>
          </a:p>
          <a:p>
            <a:pPr marL="34290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				do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				{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				   </a:t>
            </a:r>
            <a:r>
              <a:rPr lang="en-US" sz="2400" b="1" i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statement-list</a:t>
            </a: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				}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				while (</a:t>
            </a:r>
            <a:r>
              <a:rPr lang="en-US" sz="2400" b="1" i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-US" sz="2400" b="1"/>
              <a:t> </a:t>
            </a:r>
            <a:endParaRPr/>
          </a:p>
          <a:p>
            <a:pPr marL="342900" lvl="0" indent="-34290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</a:t>
            </a:r>
            <a:r>
              <a:rPr lang="en-US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statement-list</a:t>
            </a:r>
            <a:r>
              <a:rPr lang="en-US" b="1"/>
              <a:t> </a:t>
            </a:r>
            <a:r>
              <a:rPr lang="en-US"/>
              <a:t>is executed once initially, and then the </a:t>
            </a:r>
            <a:r>
              <a:rPr lang="en-US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-US" b="1"/>
              <a:t> </a:t>
            </a:r>
            <a:r>
              <a:rPr lang="en-US"/>
              <a:t>is evaluated</a:t>
            </a:r>
            <a:endParaRPr/>
          </a:p>
          <a:p>
            <a:pPr marL="34290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statement is executed repeatedly until the condition becomes false</a:t>
            </a:r>
            <a:endParaRPr/>
          </a:p>
          <a:p>
            <a:pPr marL="342900" lvl="0" indent="-1651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1651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291" name="Google Shape;291;p44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Logic of a do Loop</a:t>
            </a:r>
            <a:endParaRPr/>
          </a:p>
        </p:txBody>
      </p:sp>
      <p:grpSp>
        <p:nvGrpSpPr>
          <p:cNvPr id="297" name="Google Shape;297;p45"/>
          <p:cNvGrpSpPr/>
          <p:nvPr/>
        </p:nvGrpSpPr>
        <p:grpSpPr>
          <a:xfrm>
            <a:off x="2468564" y="2400300"/>
            <a:ext cx="1223963" cy="1295400"/>
            <a:chOff x="1569" y="1716"/>
            <a:chExt cx="771" cy="816"/>
          </a:xfrm>
        </p:grpSpPr>
        <p:sp>
          <p:nvSpPr>
            <p:cNvPr id="298" name="Google Shape;298;p45"/>
            <p:cNvSpPr txBox="1"/>
            <p:nvPr/>
          </p:nvSpPr>
          <p:spPr>
            <a:xfrm>
              <a:off x="1569" y="1920"/>
              <a:ext cx="40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008000"/>
                  </a:solidFill>
                  <a:latin typeface="Arimo"/>
                  <a:ea typeface="Arimo"/>
                  <a:cs typeface="Arimo"/>
                  <a:sym typeface="Arimo"/>
                </a:rPr>
                <a:t>true</a:t>
              </a:r>
              <a:endParaRPr sz="2400" b="0" i="0" u="none" strike="noStrike" cap="none">
                <a:solidFill>
                  <a:srgbClr val="008000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cxnSp>
          <p:nvCxnSpPr>
            <p:cNvPr id="299" name="Google Shape;299;p45"/>
            <p:cNvCxnSpPr>
              <a:cxnSpLocks/>
              <a:stCxn id="300" idx="1"/>
              <a:endCxn id="301" idx="1"/>
            </p:cNvCxnSpPr>
            <p:nvPr/>
          </p:nvCxnSpPr>
          <p:spPr>
            <a:xfrm rot="10800000" flipV="1">
              <a:off x="2220" y="1716"/>
              <a:ext cx="120" cy="816"/>
            </a:xfrm>
            <a:prstGeom prst="bentConnector3">
              <a:avLst>
                <a:gd name="adj1" fmla="val 220000"/>
              </a:avLst>
            </a:prstGeom>
            <a:noFill/>
            <a:ln w="31750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</p:grpSp>
      <p:grpSp>
        <p:nvGrpSpPr>
          <p:cNvPr id="302" name="Google Shape;302;p45"/>
          <p:cNvGrpSpPr/>
          <p:nvPr/>
        </p:nvGrpSpPr>
        <p:grpSpPr>
          <a:xfrm>
            <a:off x="3502025" y="2576513"/>
            <a:ext cx="1981200" cy="1614487"/>
            <a:chOff x="2064" y="1719"/>
            <a:chExt cx="1248" cy="1017"/>
          </a:xfrm>
        </p:grpSpPr>
        <p:sp>
          <p:nvSpPr>
            <p:cNvPr id="301" name="Google Shape;301;p45"/>
            <p:cNvSpPr/>
            <p:nvPr/>
          </p:nvSpPr>
          <p:spPr>
            <a:xfrm>
              <a:off x="2064" y="2112"/>
              <a:ext cx="1248" cy="624"/>
            </a:xfrm>
            <a:prstGeom prst="diamond">
              <a:avLst/>
            </a:prstGeom>
            <a:solidFill>
              <a:srgbClr val="FFCC99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5"/>
            <p:cNvSpPr txBox="1"/>
            <p:nvPr/>
          </p:nvSpPr>
          <p:spPr>
            <a:xfrm>
              <a:off x="2293" y="2222"/>
              <a:ext cx="791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condition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evaluated</a:t>
              </a:r>
              <a:endParaRPr sz="2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cxnSp>
          <p:nvCxnSpPr>
            <p:cNvPr id="304" name="Google Shape;304;p45"/>
            <p:cNvCxnSpPr>
              <a:cxnSpLocks/>
              <a:stCxn id="305" idx="2"/>
              <a:endCxn id="301" idx="0"/>
            </p:cNvCxnSpPr>
            <p:nvPr/>
          </p:nvCxnSpPr>
          <p:spPr>
            <a:xfrm flipH="1">
              <a:off x="2688" y="1719"/>
              <a:ext cx="1" cy="393"/>
            </a:xfrm>
            <a:prstGeom prst="straightConnector1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306" name="Google Shape;306;p45"/>
          <p:cNvGrpSpPr/>
          <p:nvPr/>
        </p:nvGrpSpPr>
        <p:grpSpPr>
          <a:xfrm>
            <a:off x="3692525" y="1733550"/>
            <a:ext cx="1600200" cy="857250"/>
            <a:chOff x="2184" y="1188"/>
            <a:chExt cx="1008" cy="540"/>
          </a:xfrm>
        </p:grpSpPr>
        <p:cxnSp>
          <p:nvCxnSpPr>
            <p:cNvPr id="307" name="Google Shape;307;p45"/>
            <p:cNvCxnSpPr>
              <a:endCxn id="305" idx="0"/>
            </p:cNvCxnSpPr>
            <p:nvPr/>
          </p:nvCxnSpPr>
          <p:spPr>
            <a:xfrm>
              <a:off x="2689" y="1188"/>
              <a:ext cx="0" cy="300"/>
            </a:xfrm>
            <a:prstGeom prst="straightConnector1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00" name="Google Shape;300;p45"/>
            <p:cNvSpPr/>
            <p:nvPr/>
          </p:nvSpPr>
          <p:spPr>
            <a:xfrm>
              <a:off x="2184" y="1488"/>
              <a:ext cx="1008" cy="240"/>
            </a:xfrm>
            <a:prstGeom prst="rect">
              <a:avLst/>
            </a:prstGeom>
            <a:solidFill>
              <a:srgbClr val="FFCC99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45"/>
            <p:cNvSpPr txBox="1"/>
            <p:nvPr/>
          </p:nvSpPr>
          <p:spPr>
            <a:xfrm>
              <a:off x="2269" y="1488"/>
              <a:ext cx="839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statement</a:t>
              </a:r>
              <a:endParaRPr sz="2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308" name="Google Shape;308;p45"/>
          <p:cNvGrpSpPr/>
          <p:nvPr/>
        </p:nvGrpSpPr>
        <p:grpSpPr>
          <a:xfrm>
            <a:off x="4492626" y="4191000"/>
            <a:ext cx="1136843" cy="952500"/>
            <a:chOff x="2565" y="2736"/>
            <a:chExt cx="578" cy="600"/>
          </a:xfrm>
        </p:grpSpPr>
        <p:cxnSp>
          <p:nvCxnSpPr>
            <p:cNvPr id="309" name="Google Shape;309;p45"/>
            <p:cNvCxnSpPr>
              <a:stCxn id="301" idx="2"/>
            </p:cNvCxnSpPr>
            <p:nvPr/>
          </p:nvCxnSpPr>
          <p:spPr>
            <a:xfrm>
              <a:off x="2565" y="2736"/>
              <a:ext cx="0" cy="600"/>
            </a:xfrm>
            <a:prstGeom prst="straightConnector1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10" name="Google Shape;310;p45"/>
            <p:cNvSpPr txBox="1"/>
            <p:nvPr/>
          </p:nvSpPr>
          <p:spPr>
            <a:xfrm>
              <a:off x="2701" y="2880"/>
              <a:ext cx="44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8000"/>
                  </a:solidFill>
                  <a:latin typeface="Arimo"/>
                  <a:ea typeface="Arimo"/>
                  <a:cs typeface="Arimo"/>
                  <a:sym typeface="Arimo"/>
                </a:rPr>
                <a:t>false</a:t>
              </a:r>
              <a:endParaRPr sz="2400" b="0" i="0" u="none" strike="noStrike" cap="none" dirty="0">
                <a:solidFill>
                  <a:srgbClr val="008000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311" name="Google Shape;311;p45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6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do Statement</a:t>
            </a:r>
            <a:endParaRPr/>
          </a:p>
        </p:txBody>
      </p:sp>
      <p:sp>
        <p:nvSpPr>
          <p:cNvPr id="317" name="Google Shape;317;p46"/>
          <p:cNvSpPr txBox="1">
            <a:spLocks noGrp="1"/>
          </p:cNvSpPr>
          <p:nvPr>
            <p:ph type="body" idx="1"/>
          </p:nvPr>
        </p:nvSpPr>
        <p:spPr>
          <a:xfrm>
            <a:off x="228600" y="1219200"/>
            <a:ext cx="8534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•"/>
            </a:pPr>
            <a:r>
              <a:rPr lang="en-US"/>
              <a:t>An example of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en-US"/>
              <a:t> loop:</a:t>
            </a:r>
            <a:endParaRPr/>
          </a:p>
          <a:p>
            <a:pPr marL="342900" lvl="0" indent="-165100" algn="l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endParaRPr/>
          </a:p>
          <a:p>
            <a:pPr marL="342900" lvl="0" indent="-165100" algn="l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endParaRPr/>
          </a:p>
          <a:p>
            <a:pPr marL="342900" lvl="0" indent="-165100" algn="l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endParaRPr/>
          </a:p>
          <a:p>
            <a:pPr marL="342900" lvl="0" indent="-342900" algn="l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•"/>
            </a:pPr>
            <a:r>
              <a:rPr lang="en-US"/>
              <a:t>The body of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en-US"/>
              <a:t> loop executes at least once</a:t>
            </a:r>
            <a:endParaRPr/>
          </a:p>
          <a:p>
            <a:pPr marL="342900" lvl="0" indent="-342900" algn="l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•"/>
            </a:pPr>
            <a:r>
              <a:rPr lang="en-US"/>
              <a:t>See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ReverseNumber.java</a:t>
            </a:r>
            <a:endParaRPr/>
          </a:p>
        </p:txBody>
      </p:sp>
      <p:sp>
        <p:nvSpPr>
          <p:cNvPr id="318" name="Google Shape;318;p46"/>
          <p:cNvSpPr txBox="1"/>
          <p:nvPr/>
        </p:nvSpPr>
        <p:spPr>
          <a:xfrm>
            <a:off x="2209800" y="1965325"/>
            <a:ext cx="4756150" cy="192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count = 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count++;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System.out.println(count);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while (count &lt; 5);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46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7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47"/>
          <p:cNvSpPr txBox="1"/>
          <p:nvPr/>
        </p:nvSpPr>
        <p:spPr>
          <a:xfrm>
            <a:off x="609600" y="823913"/>
            <a:ext cx="7910513" cy="45862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37150" rIns="182875" bIns="137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//********************************************************************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ReverseNumber.java       Author: Lewis/Loftus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Demonstrates the use of a do loop.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//********************************************************************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java.util.Scanner;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ReverseNumber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//-----------------------------------------------------------------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  Reverses the digits of an integer mathematically.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//-----------------------------------------------------------------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main(String[] args)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number, lastDigit, reverse = 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Scanner scan =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Scanner(System.in);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48"/>
          <p:cNvSpPr txBox="1"/>
          <p:nvPr/>
        </p:nvSpPr>
        <p:spPr>
          <a:xfrm>
            <a:off x="609600" y="1447800"/>
            <a:ext cx="7910513" cy="372427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37150" rIns="182875" bIns="137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System.out.print("Enter a positive integer: 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number = scan.nextInt();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lastDigit = number % 10;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reverse = (reverse * 10) + lastDigit;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number = number / 10;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(number &gt; 0);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System.out.println("That number reversed is " + reverse);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9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49"/>
          <p:cNvSpPr txBox="1"/>
          <p:nvPr/>
        </p:nvSpPr>
        <p:spPr>
          <a:xfrm>
            <a:off x="609600" y="1447800"/>
            <a:ext cx="7910513" cy="372427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37150" rIns="182875" bIns="137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 ("Enter a positive integer: 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number = scan.nextInt();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lastDigit = number % 10;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reverse = (reverse * 10) + lastDigit;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number = number / 10;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(number &gt; 0);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System.out.println("That number reversed is " + reverse);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38" name="Google Shape;338;p49"/>
          <p:cNvSpPr txBox="1"/>
          <p:nvPr/>
        </p:nvSpPr>
        <p:spPr>
          <a:xfrm>
            <a:off x="2590800" y="1298575"/>
            <a:ext cx="4064000" cy="129222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37150" rIns="182875" bIns="137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Run</a:t>
            </a:r>
            <a:endParaRPr sz="2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a positive integer: </a:t>
            </a:r>
            <a:r>
              <a:rPr lang="en-US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2896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That number reversed is 6982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0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Comparing while and do</a:t>
            </a:r>
            <a:endParaRPr/>
          </a:p>
        </p:txBody>
      </p:sp>
      <p:grpSp>
        <p:nvGrpSpPr>
          <p:cNvPr id="344" name="Google Shape;344;p50"/>
          <p:cNvGrpSpPr/>
          <p:nvPr/>
        </p:nvGrpSpPr>
        <p:grpSpPr>
          <a:xfrm>
            <a:off x="1295400" y="1371600"/>
            <a:ext cx="3043238" cy="4282209"/>
            <a:chOff x="1056" y="720"/>
            <a:chExt cx="1917" cy="2697"/>
          </a:xfrm>
        </p:grpSpPr>
        <p:grpSp>
          <p:nvGrpSpPr>
            <p:cNvPr id="345" name="Google Shape;345;p50"/>
            <p:cNvGrpSpPr/>
            <p:nvPr/>
          </p:nvGrpSpPr>
          <p:grpSpPr>
            <a:xfrm>
              <a:off x="1270" y="2208"/>
              <a:ext cx="1008" cy="816"/>
              <a:chOff x="2112" y="1968"/>
              <a:chExt cx="1008" cy="816"/>
            </a:xfrm>
          </p:grpSpPr>
          <p:grpSp>
            <p:nvGrpSpPr>
              <p:cNvPr id="346" name="Google Shape;346;p50"/>
              <p:cNvGrpSpPr/>
              <p:nvPr/>
            </p:nvGrpSpPr>
            <p:grpSpPr>
              <a:xfrm>
                <a:off x="2112" y="2544"/>
                <a:ext cx="1008" cy="240"/>
                <a:chOff x="2112" y="2544"/>
                <a:chExt cx="1008" cy="240"/>
              </a:xfrm>
            </p:grpSpPr>
            <p:sp>
              <p:nvSpPr>
                <p:cNvPr id="347" name="Google Shape;347;p50"/>
                <p:cNvSpPr/>
                <p:nvPr/>
              </p:nvSpPr>
              <p:spPr>
                <a:xfrm>
                  <a:off x="2112" y="2544"/>
                  <a:ext cx="1008" cy="240"/>
                </a:xfrm>
                <a:prstGeom prst="rect">
                  <a:avLst/>
                </a:prstGeom>
                <a:solidFill>
                  <a:srgbClr val="FFCC99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8" name="Google Shape;348;p50"/>
                <p:cNvSpPr txBox="1"/>
                <p:nvPr/>
              </p:nvSpPr>
              <p:spPr>
                <a:xfrm>
                  <a:off x="2197" y="2544"/>
                  <a:ext cx="839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i="0" u="none" strike="noStrike" cap="none">
                      <a:solidFill>
                        <a:schemeClr val="dk1"/>
                      </a:solidFill>
                      <a:latin typeface="Arimo"/>
                      <a:ea typeface="Arimo"/>
                      <a:cs typeface="Arimo"/>
                      <a:sym typeface="Arimo"/>
                    </a:rPr>
                    <a:t>statement</a:t>
                  </a:r>
                  <a:endParaRPr sz="2400" b="0" i="0" u="none" strike="noStrike" cap="none">
                    <a:solidFill>
                      <a:schemeClr val="dk1"/>
                    </a:solidFill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  <p:cxnSp>
            <p:nvCxnSpPr>
              <p:cNvPr id="349" name="Google Shape;349;p50"/>
              <p:cNvCxnSpPr>
                <a:stCxn id="350" idx="2"/>
                <a:endCxn id="347" idx="0"/>
              </p:cNvCxnSpPr>
              <p:nvPr/>
            </p:nvCxnSpPr>
            <p:spPr>
              <a:xfrm>
                <a:off x="2616" y="1968"/>
                <a:ext cx="0" cy="600"/>
              </a:xfrm>
              <a:prstGeom prst="straightConnector1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51" name="Google Shape;351;p50"/>
              <p:cNvSpPr txBox="1"/>
              <p:nvPr/>
            </p:nvSpPr>
            <p:spPr>
              <a:xfrm>
                <a:off x="2637" y="2112"/>
                <a:ext cx="40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>
                    <a:solidFill>
                      <a:srgbClr val="008000"/>
                    </a:solidFill>
                    <a:latin typeface="Arimo"/>
                    <a:ea typeface="Arimo"/>
                    <a:cs typeface="Arimo"/>
                    <a:sym typeface="Arimo"/>
                  </a:rPr>
                  <a:t>true</a:t>
                </a:r>
                <a:endParaRPr sz="2400" b="0" i="0" u="none" strike="noStrike" cap="none">
                  <a:solidFill>
                    <a:srgbClr val="008000"/>
                  </a:solidFill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cxnSp>
          <p:nvCxnSpPr>
            <p:cNvPr id="352" name="Google Shape;352;p50"/>
            <p:cNvCxnSpPr>
              <a:cxnSpLocks/>
              <a:stCxn id="347" idx="1"/>
              <a:endCxn id="350" idx="1"/>
            </p:cNvCxnSpPr>
            <p:nvPr/>
          </p:nvCxnSpPr>
          <p:spPr>
            <a:xfrm rot="10800000">
              <a:off x="1126" y="1872"/>
              <a:ext cx="144" cy="1032"/>
            </a:xfrm>
            <a:prstGeom prst="bentConnector3">
              <a:avLst>
                <a:gd name="adj1" fmla="val 200000"/>
              </a:avLst>
            </a:prstGeom>
            <a:noFill/>
            <a:ln w="317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353" name="Google Shape;353;p50"/>
            <p:cNvGrpSpPr/>
            <p:nvPr/>
          </p:nvGrpSpPr>
          <p:grpSpPr>
            <a:xfrm>
              <a:off x="1822" y="1872"/>
              <a:ext cx="1151" cy="1545"/>
              <a:chOff x="2664" y="1680"/>
              <a:chExt cx="1151" cy="1500"/>
            </a:xfrm>
          </p:grpSpPr>
          <p:cxnSp>
            <p:nvCxnSpPr>
              <p:cNvPr id="354" name="Google Shape;354;p50"/>
              <p:cNvCxnSpPr>
                <a:stCxn id="350" idx="3"/>
              </p:cNvCxnSpPr>
              <p:nvPr/>
            </p:nvCxnSpPr>
            <p:spPr>
              <a:xfrm flipH="1">
                <a:off x="2664" y="1680"/>
                <a:ext cx="600" cy="1500"/>
              </a:xfrm>
              <a:prstGeom prst="bentConnector4">
                <a:avLst>
                  <a:gd name="adj1" fmla="val -90544"/>
                  <a:gd name="adj2" fmla="val 77353"/>
                </a:avLst>
              </a:prstGeom>
              <a:noFill/>
              <a:ln w="317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355" name="Google Shape;355;p50"/>
              <p:cNvSpPr txBox="1"/>
              <p:nvPr/>
            </p:nvSpPr>
            <p:spPr>
              <a:xfrm>
                <a:off x="3338" y="2115"/>
                <a:ext cx="477" cy="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 dirty="0">
                    <a:solidFill>
                      <a:srgbClr val="008000"/>
                    </a:solidFill>
                    <a:latin typeface="Arimo"/>
                    <a:ea typeface="Arimo"/>
                    <a:cs typeface="Arimo"/>
                    <a:sym typeface="Arimo"/>
                  </a:rPr>
                  <a:t>false</a:t>
                </a:r>
                <a:endParaRPr sz="2400" b="0" i="0" u="none" strike="noStrike" cap="none" dirty="0">
                  <a:solidFill>
                    <a:srgbClr val="008000"/>
                  </a:solidFill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356" name="Google Shape;356;p50"/>
            <p:cNvGrpSpPr/>
            <p:nvPr/>
          </p:nvGrpSpPr>
          <p:grpSpPr>
            <a:xfrm>
              <a:off x="1126" y="1236"/>
              <a:ext cx="1296" cy="972"/>
              <a:chOff x="1968" y="996"/>
              <a:chExt cx="1296" cy="972"/>
            </a:xfrm>
          </p:grpSpPr>
          <p:cxnSp>
            <p:nvCxnSpPr>
              <p:cNvPr id="357" name="Google Shape;357;p50"/>
              <p:cNvCxnSpPr>
                <a:endCxn id="350" idx="0"/>
              </p:cNvCxnSpPr>
              <p:nvPr/>
            </p:nvCxnSpPr>
            <p:spPr>
              <a:xfrm>
                <a:off x="2616" y="996"/>
                <a:ext cx="0" cy="300"/>
              </a:xfrm>
              <a:prstGeom prst="straightConnector1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grpSp>
            <p:nvGrpSpPr>
              <p:cNvPr id="358" name="Google Shape;358;p50"/>
              <p:cNvGrpSpPr/>
              <p:nvPr/>
            </p:nvGrpSpPr>
            <p:grpSpPr>
              <a:xfrm>
                <a:off x="1968" y="1296"/>
                <a:ext cx="1296" cy="672"/>
                <a:chOff x="1968" y="1296"/>
                <a:chExt cx="1296" cy="672"/>
              </a:xfrm>
            </p:grpSpPr>
            <p:sp>
              <p:nvSpPr>
                <p:cNvPr id="350" name="Google Shape;350;p50"/>
                <p:cNvSpPr/>
                <p:nvPr/>
              </p:nvSpPr>
              <p:spPr>
                <a:xfrm>
                  <a:off x="1968" y="1296"/>
                  <a:ext cx="1296" cy="672"/>
                </a:xfrm>
                <a:prstGeom prst="diamond">
                  <a:avLst/>
                </a:prstGeom>
                <a:solidFill>
                  <a:srgbClr val="FFCC99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p50"/>
                <p:cNvSpPr txBox="1"/>
                <p:nvPr/>
              </p:nvSpPr>
              <p:spPr>
                <a:xfrm>
                  <a:off x="2221" y="1430"/>
                  <a:ext cx="791" cy="40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i="0" u="none" strike="noStrike" cap="none">
                      <a:solidFill>
                        <a:schemeClr val="dk1"/>
                      </a:solidFill>
                      <a:latin typeface="Arimo"/>
                      <a:ea typeface="Arimo"/>
                      <a:cs typeface="Arimo"/>
                      <a:sym typeface="Arimo"/>
                    </a:rPr>
                    <a:t>condition</a:t>
                  </a:r>
                  <a:endParaRPr/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i="0" u="none" strike="noStrike" cap="none">
                      <a:solidFill>
                        <a:schemeClr val="dk1"/>
                      </a:solidFill>
                      <a:latin typeface="Arimo"/>
                      <a:ea typeface="Arimo"/>
                      <a:cs typeface="Arimo"/>
                      <a:sym typeface="Arimo"/>
                    </a:rPr>
                    <a:t>evaluated</a:t>
                  </a:r>
                  <a:endParaRPr sz="2400" b="0" i="0" u="none" strike="noStrike" cap="none">
                    <a:solidFill>
                      <a:schemeClr val="dk1"/>
                    </a:solidFill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</p:grpSp>
        <p:sp>
          <p:nvSpPr>
            <p:cNvPr id="360" name="Google Shape;360;p50"/>
            <p:cNvSpPr txBox="1"/>
            <p:nvPr/>
          </p:nvSpPr>
          <p:spPr>
            <a:xfrm>
              <a:off x="1056" y="720"/>
              <a:ext cx="1513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sng" strike="noStrike" cap="non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The while Loop</a:t>
              </a:r>
              <a:endParaRPr sz="24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" name="Google Shape;361;p50"/>
          <p:cNvGrpSpPr/>
          <p:nvPr/>
        </p:nvGrpSpPr>
        <p:grpSpPr>
          <a:xfrm>
            <a:off x="5153024" y="1390572"/>
            <a:ext cx="2584451" cy="4248151"/>
            <a:chOff x="3639" y="708"/>
            <a:chExt cx="1628" cy="2676"/>
          </a:xfrm>
        </p:grpSpPr>
        <p:grpSp>
          <p:nvGrpSpPr>
            <p:cNvPr id="362" name="Google Shape;362;p50"/>
            <p:cNvGrpSpPr/>
            <p:nvPr/>
          </p:nvGrpSpPr>
          <p:grpSpPr>
            <a:xfrm>
              <a:off x="3639" y="1656"/>
              <a:ext cx="480" cy="809"/>
              <a:chOff x="1735" y="1632"/>
              <a:chExt cx="480" cy="809"/>
            </a:xfrm>
          </p:grpSpPr>
          <p:sp>
            <p:nvSpPr>
              <p:cNvPr id="363" name="Google Shape;363;p50"/>
              <p:cNvSpPr txBox="1"/>
              <p:nvPr/>
            </p:nvSpPr>
            <p:spPr>
              <a:xfrm>
                <a:off x="1735" y="1885"/>
                <a:ext cx="40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 dirty="0">
                    <a:solidFill>
                      <a:srgbClr val="008000"/>
                    </a:solidFill>
                    <a:latin typeface="Arimo"/>
                    <a:ea typeface="Arimo"/>
                    <a:cs typeface="Arimo"/>
                    <a:sym typeface="Arimo"/>
                  </a:rPr>
                  <a:t>true</a:t>
                </a:r>
                <a:endParaRPr sz="2400" b="0" i="0" u="none" strike="noStrike" cap="none" dirty="0">
                  <a:solidFill>
                    <a:srgbClr val="008000"/>
                  </a:solidFill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cxnSp>
            <p:nvCxnSpPr>
              <p:cNvPr id="364" name="Google Shape;364;p50"/>
              <p:cNvCxnSpPr>
                <a:cxnSpLocks/>
                <a:stCxn id="365" idx="1"/>
              </p:cNvCxnSpPr>
              <p:nvPr/>
            </p:nvCxnSpPr>
            <p:spPr>
              <a:xfrm rot="10800000" flipV="1">
                <a:off x="2095" y="1632"/>
                <a:ext cx="120" cy="809"/>
              </a:xfrm>
              <a:prstGeom prst="bentConnector2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miter lim="800000"/>
                <a:headEnd type="triangle" w="med" len="med"/>
                <a:tailEnd type="none" w="sm" len="sm"/>
              </a:ln>
            </p:spPr>
          </p:cxnSp>
        </p:grpSp>
        <p:grpSp>
          <p:nvGrpSpPr>
            <p:cNvPr id="367" name="Google Shape;367;p50"/>
            <p:cNvGrpSpPr/>
            <p:nvPr/>
          </p:nvGrpSpPr>
          <p:grpSpPr>
            <a:xfrm>
              <a:off x="3999" y="1767"/>
              <a:ext cx="1248" cy="1017"/>
              <a:chOff x="2064" y="1719"/>
              <a:chExt cx="1248" cy="1017"/>
            </a:xfrm>
          </p:grpSpPr>
          <p:sp>
            <p:nvSpPr>
              <p:cNvPr id="366" name="Google Shape;366;p50"/>
              <p:cNvSpPr/>
              <p:nvPr/>
            </p:nvSpPr>
            <p:spPr>
              <a:xfrm>
                <a:off x="2064" y="2112"/>
                <a:ext cx="1248" cy="624"/>
              </a:xfrm>
              <a:prstGeom prst="diamond">
                <a:avLst/>
              </a:prstGeom>
              <a:solidFill>
                <a:srgbClr val="FFCC99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50"/>
              <p:cNvSpPr txBox="1"/>
              <p:nvPr/>
            </p:nvSpPr>
            <p:spPr>
              <a:xfrm>
                <a:off x="2293" y="2222"/>
                <a:ext cx="791" cy="4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 dirty="0">
                    <a:solidFill>
                      <a:schemeClr val="dk1"/>
                    </a:solidFill>
                    <a:latin typeface="Arimo"/>
                    <a:ea typeface="Arimo"/>
                    <a:cs typeface="Arimo"/>
                    <a:sym typeface="Arimo"/>
                  </a:rPr>
                  <a:t>condition</a:t>
                </a:r>
                <a:endParaRPr dirty="0"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 dirty="0">
                    <a:solidFill>
                      <a:schemeClr val="dk1"/>
                    </a:solidFill>
                    <a:latin typeface="Arimo"/>
                    <a:ea typeface="Arimo"/>
                    <a:cs typeface="Arimo"/>
                    <a:sym typeface="Arimo"/>
                  </a:rPr>
                  <a:t>evaluated</a:t>
                </a:r>
                <a:endParaRPr sz="2400" b="0" i="0" u="none" strike="noStrike" cap="none"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cxnSp>
            <p:nvCxnSpPr>
              <p:cNvPr id="369" name="Google Shape;369;p50"/>
              <p:cNvCxnSpPr>
                <a:cxnSpLocks/>
                <a:stCxn id="370" idx="2"/>
                <a:endCxn id="366" idx="0"/>
              </p:cNvCxnSpPr>
              <p:nvPr/>
            </p:nvCxnSpPr>
            <p:spPr>
              <a:xfrm flipH="1">
                <a:off x="2688" y="1719"/>
                <a:ext cx="1" cy="393"/>
              </a:xfrm>
              <a:prstGeom prst="straightConnector1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371" name="Google Shape;371;p50"/>
            <p:cNvGrpSpPr/>
            <p:nvPr/>
          </p:nvGrpSpPr>
          <p:grpSpPr>
            <a:xfrm>
              <a:off x="4119" y="1236"/>
              <a:ext cx="1008" cy="540"/>
              <a:chOff x="2184" y="1188"/>
              <a:chExt cx="1008" cy="540"/>
            </a:xfrm>
          </p:grpSpPr>
          <p:cxnSp>
            <p:nvCxnSpPr>
              <p:cNvPr id="372" name="Google Shape;372;p50"/>
              <p:cNvCxnSpPr>
                <a:endCxn id="370" idx="0"/>
              </p:cNvCxnSpPr>
              <p:nvPr/>
            </p:nvCxnSpPr>
            <p:spPr>
              <a:xfrm>
                <a:off x="2689" y="1188"/>
                <a:ext cx="0" cy="300"/>
              </a:xfrm>
              <a:prstGeom prst="straightConnector1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65" name="Google Shape;365;p50"/>
              <p:cNvSpPr/>
              <p:nvPr/>
            </p:nvSpPr>
            <p:spPr>
              <a:xfrm>
                <a:off x="2184" y="1488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50"/>
              <p:cNvSpPr txBox="1"/>
              <p:nvPr/>
            </p:nvSpPr>
            <p:spPr>
              <a:xfrm>
                <a:off x="2269" y="1488"/>
                <a:ext cx="839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>
                    <a:solidFill>
                      <a:schemeClr val="dk1"/>
                    </a:solidFill>
                    <a:latin typeface="Arimo"/>
                    <a:ea typeface="Arimo"/>
                    <a:cs typeface="Arimo"/>
                    <a:sym typeface="Arimo"/>
                  </a:rPr>
                  <a:t>statement</a:t>
                </a:r>
                <a:endParaRPr sz="2400" b="0" i="0" u="none" strike="noStrike" cap="non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373" name="Google Shape;373;p50"/>
            <p:cNvGrpSpPr/>
            <p:nvPr/>
          </p:nvGrpSpPr>
          <p:grpSpPr>
            <a:xfrm>
              <a:off x="4610" y="2784"/>
              <a:ext cx="517" cy="600"/>
              <a:chOff x="2701" y="2736"/>
              <a:chExt cx="517" cy="600"/>
            </a:xfrm>
          </p:grpSpPr>
          <p:cxnSp>
            <p:nvCxnSpPr>
              <p:cNvPr id="374" name="Google Shape;374;p50"/>
              <p:cNvCxnSpPr>
                <a:stCxn id="366" idx="2"/>
              </p:cNvCxnSpPr>
              <p:nvPr/>
            </p:nvCxnSpPr>
            <p:spPr>
              <a:xfrm>
                <a:off x="2714" y="2736"/>
                <a:ext cx="0" cy="600"/>
              </a:xfrm>
              <a:prstGeom prst="straightConnector1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75" name="Google Shape;375;p50"/>
              <p:cNvSpPr txBox="1"/>
              <p:nvPr/>
            </p:nvSpPr>
            <p:spPr>
              <a:xfrm>
                <a:off x="2701" y="2880"/>
                <a:ext cx="517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 dirty="0">
                    <a:solidFill>
                      <a:srgbClr val="008000"/>
                    </a:solidFill>
                    <a:latin typeface="Arimo"/>
                    <a:ea typeface="Arimo"/>
                    <a:cs typeface="Arimo"/>
                    <a:sym typeface="Arimo"/>
                  </a:rPr>
                  <a:t>false</a:t>
                </a:r>
                <a:endParaRPr sz="2400" b="0" i="0" u="none" strike="noStrike" cap="none" dirty="0">
                  <a:solidFill>
                    <a:srgbClr val="008000"/>
                  </a:solidFill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376" name="Google Shape;376;p50"/>
            <p:cNvSpPr txBox="1"/>
            <p:nvPr/>
          </p:nvSpPr>
          <p:spPr>
            <a:xfrm>
              <a:off x="3999" y="708"/>
              <a:ext cx="1268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sng" strike="noStrike" cap="non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The do Loop</a:t>
              </a:r>
              <a:endParaRPr sz="24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7" name="Google Shape;377;p50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1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383" name="Google Shape;383;p51"/>
          <p:cNvSpPr txBox="1"/>
          <p:nvPr/>
        </p:nvSpPr>
        <p:spPr>
          <a:xfrm>
            <a:off x="2209800" y="1500188"/>
            <a:ext cx="3890809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Conditional Operator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51"/>
          <p:cNvSpPr/>
          <p:nvPr/>
        </p:nvSpPr>
        <p:spPr>
          <a:xfrm>
            <a:off x="1371600" y="324643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51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2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for Statement</a:t>
            </a:r>
            <a:endParaRPr/>
          </a:p>
        </p:txBody>
      </p:sp>
      <p:sp>
        <p:nvSpPr>
          <p:cNvPr id="391" name="Google Shape;391;p52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686800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 </a:t>
            </a:r>
            <a:r>
              <a:rPr lang="en-US" i="1"/>
              <a:t>for statement</a:t>
            </a:r>
            <a:r>
              <a:rPr lang="en-US"/>
              <a:t> has the following syntax:</a:t>
            </a:r>
            <a:endParaRPr/>
          </a:p>
        </p:txBody>
      </p:sp>
      <p:sp>
        <p:nvSpPr>
          <p:cNvPr id="392" name="Google Shape;392;p52"/>
          <p:cNvSpPr txBox="1"/>
          <p:nvPr/>
        </p:nvSpPr>
        <p:spPr>
          <a:xfrm>
            <a:off x="838200" y="3641725"/>
            <a:ext cx="7196138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 </a:t>
            </a:r>
            <a:r>
              <a:rPr lang="en-US" sz="2000" b="1" i="1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initialization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; </a:t>
            </a:r>
            <a:r>
              <a:rPr lang="en-US" sz="2000" b="1" i="1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; </a:t>
            </a:r>
            <a:r>
              <a:rPr lang="en-US" sz="2000" b="1" i="1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increment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 b="1" i="1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statement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grpSp>
        <p:nvGrpSpPr>
          <p:cNvPr id="393" name="Google Shape;393;p52"/>
          <p:cNvGrpSpPr/>
          <p:nvPr/>
        </p:nvGrpSpPr>
        <p:grpSpPr>
          <a:xfrm>
            <a:off x="1016000" y="2117725"/>
            <a:ext cx="2957513" cy="1387475"/>
            <a:chOff x="908" y="1286"/>
            <a:chExt cx="1863" cy="874"/>
          </a:xfrm>
        </p:grpSpPr>
        <p:sp>
          <p:nvSpPr>
            <p:cNvPr id="394" name="Google Shape;394;p52"/>
            <p:cNvSpPr txBox="1"/>
            <p:nvPr/>
          </p:nvSpPr>
          <p:spPr>
            <a:xfrm>
              <a:off x="908" y="1286"/>
              <a:ext cx="1863" cy="6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The </a:t>
              </a:r>
              <a:r>
                <a:rPr lang="en-US" sz="2000" b="1" i="1" u="none" strike="noStrike" cap="non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initialization</a:t>
              </a:r>
              <a:endParaRPr sz="2000" b="1" i="0" u="none" strike="noStrike" cap="none">
                <a:solidFill>
                  <a:srgbClr val="008000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is executed once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before the loop begins</a:t>
              </a:r>
              <a:endParaRPr sz="2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cxnSp>
          <p:nvCxnSpPr>
            <p:cNvPr id="395" name="Google Shape;395;p52"/>
            <p:cNvCxnSpPr/>
            <p:nvPr/>
          </p:nvCxnSpPr>
          <p:spPr>
            <a:xfrm>
              <a:off x="1824" y="1920"/>
              <a:ext cx="96" cy="240"/>
            </a:xfrm>
            <a:prstGeom prst="straightConnector1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396" name="Google Shape;396;p52"/>
          <p:cNvGrpSpPr/>
          <p:nvPr/>
        </p:nvGrpSpPr>
        <p:grpSpPr>
          <a:xfrm>
            <a:off x="4370388" y="2117725"/>
            <a:ext cx="3397250" cy="1371600"/>
            <a:chOff x="3021" y="1248"/>
            <a:chExt cx="2140" cy="864"/>
          </a:xfrm>
        </p:grpSpPr>
        <p:sp>
          <p:nvSpPr>
            <p:cNvPr id="397" name="Google Shape;397;p52"/>
            <p:cNvSpPr txBox="1"/>
            <p:nvPr/>
          </p:nvSpPr>
          <p:spPr>
            <a:xfrm>
              <a:off x="3021" y="1248"/>
              <a:ext cx="2140" cy="6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The </a:t>
              </a:r>
              <a:r>
                <a:rPr lang="en-US" sz="2000" b="1" i="1" u="none" strike="noStrike" cap="non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statement</a:t>
              </a:r>
              <a:r>
                <a:rPr lang="en-US" sz="2000" b="1" i="0" u="none" strike="noStrike" cap="none">
                  <a:solidFill>
                    <a:srgbClr val="008000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2000" b="1" i="0" u="none" strike="noStrike" cap="none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is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executed until the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1" u="none" strike="noStrike" cap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condition</a:t>
              </a:r>
              <a:r>
                <a:rPr lang="en-US" sz="2000" b="1" i="0" u="none" strike="noStrike" cap="none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becomes false</a:t>
              </a:r>
              <a:endParaRPr sz="2400" b="0" i="0" u="none" strike="noStrike" cap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cxnSp>
          <p:nvCxnSpPr>
            <p:cNvPr id="398" name="Google Shape;398;p52"/>
            <p:cNvCxnSpPr/>
            <p:nvPr/>
          </p:nvCxnSpPr>
          <p:spPr>
            <a:xfrm flipH="1">
              <a:off x="3648" y="1872"/>
              <a:ext cx="192" cy="240"/>
            </a:xfrm>
            <a:prstGeom prst="straightConnector1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399" name="Google Shape;399;p52"/>
          <p:cNvGrpSpPr/>
          <p:nvPr/>
        </p:nvGrpSpPr>
        <p:grpSpPr>
          <a:xfrm>
            <a:off x="3689350" y="4159250"/>
            <a:ext cx="4586288" cy="1174750"/>
            <a:chOff x="2592" y="2534"/>
            <a:chExt cx="2889" cy="740"/>
          </a:xfrm>
        </p:grpSpPr>
        <p:sp>
          <p:nvSpPr>
            <p:cNvPr id="400" name="Google Shape;400;p52"/>
            <p:cNvSpPr txBox="1"/>
            <p:nvPr/>
          </p:nvSpPr>
          <p:spPr>
            <a:xfrm>
              <a:off x="2592" y="2832"/>
              <a:ext cx="2889" cy="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The </a:t>
              </a:r>
              <a:r>
                <a:rPr lang="en-US" sz="2000" b="1" i="1" u="none" strike="noStrike" cap="non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increment</a:t>
              </a:r>
              <a:r>
                <a:rPr lang="en-US" sz="2000" b="1" i="0" u="none" strike="noStrike" cap="none">
                  <a:solidFill>
                    <a:srgbClr val="008000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2000" b="1" i="0" u="none" strike="noStrike" cap="none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portion is executed at the end of each iteration</a:t>
              </a:r>
              <a:endParaRPr/>
            </a:p>
          </p:txBody>
        </p:sp>
        <p:cxnSp>
          <p:nvCxnSpPr>
            <p:cNvPr id="401" name="Google Shape;401;p52"/>
            <p:cNvCxnSpPr/>
            <p:nvPr/>
          </p:nvCxnSpPr>
          <p:spPr>
            <a:xfrm rot="10800000" flipH="1">
              <a:off x="4217" y="2534"/>
              <a:ext cx="199" cy="298"/>
            </a:xfrm>
            <a:prstGeom prst="straightConnector1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402" name="Google Shape;402;p52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3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Logic of a for loop</a:t>
            </a:r>
            <a:endParaRPr/>
          </a:p>
        </p:txBody>
      </p:sp>
      <p:grpSp>
        <p:nvGrpSpPr>
          <p:cNvPr id="408" name="Google Shape;408;p53"/>
          <p:cNvGrpSpPr/>
          <p:nvPr/>
        </p:nvGrpSpPr>
        <p:grpSpPr>
          <a:xfrm>
            <a:off x="3309938" y="3519492"/>
            <a:ext cx="1600200" cy="952500"/>
            <a:chOff x="2421" y="2217"/>
            <a:chExt cx="1008" cy="600"/>
          </a:xfrm>
        </p:grpSpPr>
        <p:sp>
          <p:nvSpPr>
            <p:cNvPr id="409" name="Google Shape;409;p53"/>
            <p:cNvSpPr/>
            <p:nvPr/>
          </p:nvSpPr>
          <p:spPr>
            <a:xfrm>
              <a:off x="2421" y="2577"/>
              <a:ext cx="1008" cy="240"/>
            </a:xfrm>
            <a:prstGeom prst="rect">
              <a:avLst/>
            </a:prstGeom>
            <a:solidFill>
              <a:srgbClr val="FFCC99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53"/>
            <p:cNvSpPr txBox="1"/>
            <p:nvPr/>
          </p:nvSpPr>
          <p:spPr>
            <a:xfrm>
              <a:off x="2518" y="2545"/>
              <a:ext cx="839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statement</a:t>
              </a:r>
              <a:endParaRPr sz="24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cxnSp>
          <p:nvCxnSpPr>
            <p:cNvPr id="411" name="Google Shape;411;p53"/>
            <p:cNvCxnSpPr>
              <a:stCxn id="412" idx="2"/>
              <a:endCxn id="409" idx="0"/>
            </p:cNvCxnSpPr>
            <p:nvPr/>
          </p:nvCxnSpPr>
          <p:spPr>
            <a:xfrm flipH="1">
              <a:off x="2925" y="2217"/>
              <a:ext cx="3" cy="360"/>
            </a:xfrm>
            <a:prstGeom prst="straightConnector1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13" name="Google Shape;413;p53"/>
            <p:cNvSpPr txBox="1"/>
            <p:nvPr/>
          </p:nvSpPr>
          <p:spPr>
            <a:xfrm>
              <a:off x="2930" y="2256"/>
              <a:ext cx="40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008000"/>
                  </a:solidFill>
                  <a:latin typeface="Arimo"/>
                  <a:ea typeface="Arimo"/>
                  <a:cs typeface="Arimo"/>
                  <a:sym typeface="Arimo"/>
                </a:rPr>
                <a:t>true</a:t>
              </a:r>
              <a:endParaRPr sz="2400" b="0" i="0" u="none" strike="noStrike" cap="none">
                <a:solidFill>
                  <a:srgbClr val="008000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cxnSp>
        <p:nvCxnSpPr>
          <p:cNvPr id="414" name="Google Shape;414;p53"/>
          <p:cNvCxnSpPr/>
          <p:nvPr/>
        </p:nvCxnSpPr>
        <p:spPr>
          <a:xfrm rot="5400000" flipH="1">
            <a:off x="2190750" y="3943350"/>
            <a:ext cx="2057400" cy="190500"/>
          </a:xfrm>
          <a:prstGeom prst="bentConnector3">
            <a:avLst>
              <a:gd name="adj1" fmla="val 0"/>
            </a:avLst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415" name="Google Shape;415;p53"/>
          <p:cNvGrpSpPr/>
          <p:nvPr/>
        </p:nvGrpSpPr>
        <p:grpSpPr>
          <a:xfrm>
            <a:off x="3124200" y="2209800"/>
            <a:ext cx="1981200" cy="1309687"/>
            <a:chOff x="2304" y="1383"/>
            <a:chExt cx="1248" cy="825"/>
          </a:xfrm>
        </p:grpSpPr>
        <p:grpSp>
          <p:nvGrpSpPr>
            <p:cNvPr id="416" name="Google Shape;416;p53"/>
            <p:cNvGrpSpPr/>
            <p:nvPr/>
          </p:nvGrpSpPr>
          <p:grpSpPr>
            <a:xfrm>
              <a:off x="2304" y="1584"/>
              <a:ext cx="1248" cy="624"/>
              <a:chOff x="1968" y="1632"/>
              <a:chExt cx="1248" cy="624"/>
            </a:xfrm>
          </p:grpSpPr>
          <p:sp>
            <p:nvSpPr>
              <p:cNvPr id="412" name="Google Shape;412;p53"/>
              <p:cNvSpPr/>
              <p:nvPr/>
            </p:nvSpPr>
            <p:spPr>
              <a:xfrm>
                <a:off x="1968" y="1632"/>
                <a:ext cx="1248" cy="624"/>
              </a:xfrm>
              <a:prstGeom prst="diamond">
                <a:avLst/>
              </a:prstGeom>
              <a:solidFill>
                <a:srgbClr val="FFCC99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53"/>
              <p:cNvSpPr txBox="1"/>
              <p:nvPr/>
            </p:nvSpPr>
            <p:spPr>
              <a:xfrm>
                <a:off x="2197" y="1742"/>
                <a:ext cx="791" cy="4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>
                    <a:solidFill>
                      <a:schemeClr val="dk1"/>
                    </a:solidFill>
                    <a:latin typeface="Arimo"/>
                    <a:ea typeface="Arimo"/>
                    <a:cs typeface="Arimo"/>
                    <a:sym typeface="Arimo"/>
                  </a:rPr>
                  <a:t>condition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>
                    <a:solidFill>
                      <a:schemeClr val="dk1"/>
                    </a:solidFill>
                    <a:latin typeface="Arimo"/>
                    <a:ea typeface="Arimo"/>
                    <a:cs typeface="Arimo"/>
                    <a:sym typeface="Arimo"/>
                  </a:rPr>
                  <a:t>evaluated</a:t>
                </a:r>
                <a:endParaRPr sz="2400" b="0" i="0" u="none" strike="noStrike" cap="non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cxnSp>
          <p:nvCxnSpPr>
            <p:cNvPr id="418" name="Google Shape;418;p53"/>
            <p:cNvCxnSpPr>
              <a:cxnSpLocks/>
              <a:stCxn id="429" idx="2"/>
              <a:endCxn id="412" idx="0"/>
            </p:cNvCxnSpPr>
            <p:nvPr/>
          </p:nvCxnSpPr>
          <p:spPr>
            <a:xfrm>
              <a:off x="2928" y="1383"/>
              <a:ext cx="0" cy="201"/>
            </a:xfrm>
            <a:prstGeom prst="straightConnector1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420" name="Google Shape;420;p53"/>
          <p:cNvGrpSpPr/>
          <p:nvPr/>
        </p:nvGrpSpPr>
        <p:grpSpPr>
          <a:xfrm>
            <a:off x="4152900" y="3024188"/>
            <a:ext cx="2809875" cy="2857500"/>
            <a:chOff x="2639" y="1905"/>
            <a:chExt cx="1770" cy="1800"/>
          </a:xfrm>
        </p:grpSpPr>
        <p:cxnSp>
          <p:nvCxnSpPr>
            <p:cNvPr id="421" name="Google Shape;421;p53"/>
            <p:cNvCxnSpPr>
              <a:stCxn id="412" idx="3"/>
            </p:cNvCxnSpPr>
            <p:nvPr/>
          </p:nvCxnSpPr>
          <p:spPr>
            <a:xfrm flipH="1">
              <a:off x="2639" y="1905"/>
              <a:ext cx="600" cy="1800"/>
            </a:xfrm>
            <a:prstGeom prst="bentConnector4">
              <a:avLst>
                <a:gd name="adj1" fmla="val -218109"/>
                <a:gd name="adj2" fmla="val 80119"/>
              </a:avLst>
            </a:prstGeom>
            <a:noFill/>
            <a:ln w="317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22" name="Google Shape;422;p53"/>
            <p:cNvSpPr txBox="1"/>
            <p:nvPr/>
          </p:nvSpPr>
          <p:spPr>
            <a:xfrm>
              <a:off x="3887" y="2255"/>
              <a:ext cx="52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8000"/>
                  </a:solidFill>
                  <a:latin typeface="Arimo"/>
                  <a:ea typeface="Arimo"/>
                  <a:cs typeface="Arimo"/>
                  <a:sym typeface="Arimo"/>
                </a:rPr>
                <a:t>false</a:t>
              </a:r>
              <a:endParaRPr sz="2400" b="0" i="0" u="none" strike="noStrike" cap="none" dirty="0">
                <a:solidFill>
                  <a:srgbClr val="008000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423" name="Google Shape;423;p53"/>
          <p:cNvGrpSpPr/>
          <p:nvPr/>
        </p:nvGrpSpPr>
        <p:grpSpPr>
          <a:xfrm>
            <a:off x="3314700" y="4471989"/>
            <a:ext cx="1600200" cy="785812"/>
            <a:chOff x="2424" y="2817"/>
            <a:chExt cx="1008" cy="495"/>
          </a:xfrm>
        </p:grpSpPr>
        <p:sp>
          <p:nvSpPr>
            <p:cNvPr id="424" name="Google Shape;424;p53"/>
            <p:cNvSpPr/>
            <p:nvPr/>
          </p:nvSpPr>
          <p:spPr>
            <a:xfrm>
              <a:off x="2424" y="3072"/>
              <a:ext cx="1008" cy="240"/>
            </a:xfrm>
            <a:prstGeom prst="rect">
              <a:avLst/>
            </a:prstGeom>
            <a:solidFill>
              <a:srgbClr val="FFCC99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53"/>
            <p:cNvSpPr txBox="1"/>
            <p:nvPr/>
          </p:nvSpPr>
          <p:spPr>
            <a:xfrm>
              <a:off x="2524" y="3072"/>
              <a:ext cx="810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increment</a:t>
              </a:r>
              <a:endParaRPr sz="2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cxnSp>
          <p:nvCxnSpPr>
            <p:cNvPr id="426" name="Google Shape;426;p53"/>
            <p:cNvCxnSpPr>
              <a:cxnSpLocks/>
            </p:cNvCxnSpPr>
            <p:nvPr/>
          </p:nvCxnSpPr>
          <p:spPr>
            <a:xfrm>
              <a:off x="2929" y="2817"/>
              <a:ext cx="4" cy="255"/>
            </a:xfrm>
            <a:prstGeom prst="straightConnector1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427" name="Google Shape;427;p53"/>
          <p:cNvGrpSpPr/>
          <p:nvPr/>
        </p:nvGrpSpPr>
        <p:grpSpPr>
          <a:xfrm>
            <a:off x="3314700" y="1323975"/>
            <a:ext cx="1600200" cy="885825"/>
            <a:chOff x="2424" y="834"/>
            <a:chExt cx="1008" cy="558"/>
          </a:xfrm>
        </p:grpSpPr>
        <p:grpSp>
          <p:nvGrpSpPr>
            <p:cNvPr id="428" name="Google Shape;428;p53"/>
            <p:cNvGrpSpPr/>
            <p:nvPr/>
          </p:nvGrpSpPr>
          <p:grpSpPr>
            <a:xfrm>
              <a:off x="2424" y="1137"/>
              <a:ext cx="1008" cy="255"/>
              <a:chOff x="2112" y="1185"/>
              <a:chExt cx="1008" cy="255"/>
            </a:xfrm>
          </p:grpSpPr>
          <p:sp>
            <p:nvSpPr>
              <p:cNvPr id="429" name="Google Shape;429;p53"/>
              <p:cNvSpPr/>
              <p:nvPr/>
            </p:nvSpPr>
            <p:spPr>
              <a:xfrm>
                <a:off x="2112" y="1200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53"/>
              <p:cNvSpPr txBox="1"/>
              <p:nvPr/>
            </p:nvSpPr>
            <p:spPr>
              <a:xfrm>
                <a:off x="2146" y="1185"/>
                <a:ext cx="971" cy="2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 dirty="0">
                    <a:solidFill>
                      <a:schemeClr val="dk1"/>
                    </a:solidFill>
                    <a:latin typeface="Arimo"/>
                    <a:ea typeface="Arimo"/>
                    <a:cs typeface="Arimo"/>
                    <a:sym typeface="Arimo"/>
                  </a:rPr>
                  <a:t>initialization</a:t>
                </a:r>
                <a:endParaRPr sz="2400" b="0" i="0" u="none" strike="noStrike" cap="none"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cxnSp>
          <p:nvCxnSpPr>
            <p:cNvPr id="430" name="Google Shape;430;p53"/>
            <p:cNvCxnSpPr>
              <a:cxnSpLocks/>
              <a:endCxn id="419" idx="0"/>
            </p:cNvCxnSpPr>
            <p:nvPr/>
          </p:nvCxnSpPr>
          <p:spPr>
            <a:xfrm flipH="1">
              <a:off x="2944" y="834"/>
              <a:ext cx="1" cy="303"/>
            </a:xfrm>
            <a:prstGeom prst="straightConnector1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431" name="Google Shape;431;p53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57" name="Google Shape;157;p27"/>
          <p:cNvSpPr txBox="1"/>
          <p:nvPr/>
        </p:nvSpPr>
        <p:spPr>
          <a:xfrm>
            <a:off x="2209800" y="1500188"/>
            <a:ext cx="3890809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Conditional Operator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7"/>
          <p:cNvSpPr/>
          <p:nvPr/>
        </p:nvSpPr>
        <p:spPr>
          <a:xfrm>
            <a:off x="1371600" y="155733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7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4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for Statement</a:t>
            </a:r>
            <a:endParaRPr/>
          </a:p>
        </p:txBody>
      </p:sp>
      <p:sp>
        <p:nvSpPr>
          <p:cNvPr id="437" name="Google Shape;437;p54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763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/>
              <a:t> loop is functionally equivalent to the following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/>
              <a:t> loop structure:</a:t>
            </a:r>
            <a:endParaRPr/>
          </a:p>
        </p:txBody>
      </p:sp>
      <p:sp>
        <p:nvSpPr>
          <p:cNvPr id="438" name="Google Shape;438;p54"/>
          <p:cNvSpPr txBox="1"/>
          <p:nvPr/>
        </p:nvSpPr>
        <p:spPr>
          <a:xfrm>
            <a:off x="2459038" y="2549525"/>
            <a:ext cx="3713162" cy="230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initialization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 </a:t>
            </a:r>
            <a:r>
              <a:rPr lang="en-US" sz="2400" b="1" i="1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b="1" i="1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statement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b="1" i="1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increment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39" name="Google Shape;439;p54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5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for Statement</a:t>
            </a:r>
            <a:endParaRPr/>
          </a:p>
        </p:txBody>
      </p:sp>
      <p:sp>
        <p:nvSpPr>
          <p:cNvPr id="445" name="Google Shape;445;p55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An example of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/>
              <a:t> loop: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		for (int count=1; count &lt;= 5; count++)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		   System.out.println(count);</a:t>
            </a:r>
            <a:endParaRPr/>
          </a:p>
          <a:p>
            <a:pPr marL="342900" lvl="0" indent="-34290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initialization section can be used to declare a variable</a:t>
            </a:r>
            <a:endParaRPr/>
          </a:p>
          <a:p>
            <a:pPr marL="34290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Like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/>
              <a:t> loop, the condition of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/>
              <a:t> loop is tested prior to executing the loop body</a:t>
            </a:r>
            <a:endParaRPr/>
          </a:p>
          <a:p>
            <a:pPr marL="34290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Therefore, the body of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/>
              <a:t> loop will execute zero or more times</a:t>
            </a:r>
            <a:endParaRPr/>
          </a:p>
          <a:p>
            <a:pPr marL="342900" lvl="0" indent="-1651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446" name="Google Shape;446;p55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6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for Statement</a:t>
            </a:r>
            <a:endParaRPr/>
          </a:p>
        </p:txBody>
      </p:sp>
      <p:sp>
        <p:nvSpPr>
          <p:cNvPr id="452" name="Google Shape;452;p56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increment section can perform any calculation: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		for (int num=100; num &gt; 0; num -= 5)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		   System.out.println(num);</a:t>
            </a:r>
            <a:endParaRPr/>
          </a:p>
          <a:p>
            <a:pPr marL="342900" lvl="0" indent="-34290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/>
              <a:t>loop is well suited for executing statements a specific number of times that can be calculated or determined in advance</a:t>
            </a:r>
            <a:endParaRPr/>
          </a:p>
          <a:p>
            <a:pPr marL="34290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See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Multiples.java</a:t>
            </a:r>
            <a:endParaRPr/>
          </a:p>
          <a:p>
            <a:pPr marL="34290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See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Stars.java</a:t>
            </a:r>
            <a:endParaRPr/>
          </a:p>
          <a:p>
            <a:pPr marL="342900" lvl="0" indent="-1651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453" name="Google Shape;453;p56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7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9" name="Google Shape;459;p57"/>
          <p:cNvSpPr txBox="1"/>
          <p:nvPr/>
        </p:nvSpPr>
        <p:spPr>
          <a:xfrm>
            <a:off x="609600" y="609600"/>
            <a:ext cx="7910513" cy="566261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37150" rIns="182875" bIns="137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//********************************************************************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Multiples.java       Author: Lewis/Loftus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Demonstrates the use of a for loop.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//********************************************************************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java.util.Scanner;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Multiples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//-----------------------------------------------------------------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  Prints multiples of a user-specified number up to a user-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  specified limit.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//-----------------------------------------------------------------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main(String[] args)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final int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PER_LINE = 5;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value, limit, mult, count = 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Scanner scan =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Scanner(System.in);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System.out.print("Enter a positive value: 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value = scan.nextInt();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8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5" name="Google Shape;465;p58"/>
          <p:cNvSpPr txBox="1"/>
          <p:nvPr/>
        </p:nvSpPr>
        <p:spPr>
          <a:xfrm>
            <a:off x="609600" y="1052513"/>
            <a:ext cx="7910513" cy="45862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37150" rIns="182875" bIns="137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System.out.print("Enter an upper limit: 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limit = scan.nextInt();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System.out.println("The multiples of " + value + " between " +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value + " and " + limit + " (inclusive) are:");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(mult = value; mult &lt;= limit; mult += value)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System.out.print(mult + "\t");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// Print a specific number of values per line of output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count++;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(count % PER_LINE == 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9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p59"/>
          <p:cNvSpPr txBox="1"/>
          <p:nvPr/>
        </p:nvSpPr>
        <p:spPr>
          <a:xfrm>
            <a:off x="609600" y="1052513"/>
            <a:ext cx="7910513" cy="45862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37150" rIns="182875" bIns="137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System.out.print("Enter an upper limit: 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limit = scan.nextInt();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System.out.println();</a:t>
            </a:r>
            <a:endParaRPr sz="1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System.out.println("The multiples of " + value + " between " +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value + " and " + limit + " (inclusive) are:");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(mult = value; mult &lt;= limit; mult += value)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System.out.print(mult + "\t");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// Print a specific number of values per line of output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count++;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(count % PER_LINE == 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72" name="Google Shape;472;p59"/>
          <p:cNvSpPr txBox="1"/>
          <p:nvPr/>
        </p:nvSpPr>
        <p:spPr>
          <a:xfrm>
            <a:off x="1066800" y="838200"/>
            <a:ext cx="6894513" cy="474027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37150" rIns="182875" bIns="137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Run</a:t>
            </a:r>
            <a:endParaRPr sz="2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a positive value: </a:t>
            </a:r>
            <a:r>
              <a:rPr lang="en-US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an upper limit: </a:t>
            </a:r>
            <a:r>
              <a:rPr lang="en-US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multiples of 7 between 7 and 400 (inclusive) are: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	14	21	28	35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	49	56	63	70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77	84	91	98	105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112	119	126	133	140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147	154	161	168	175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182	189	196	203	210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217	224	231	238	245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252	259	266	273	280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287	294	301	308	315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322	329	336	343	350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357	364	371	378	385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392	399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0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8" name="Google Shape;478;p60"/>
          <p:cNvSpPr txBox="1"/>
          <p:nvPr/>
        </p:nvSpPr>
        <p:spPr>
          <a:xfrm>
            <a:off x="609600" y="609600"/>
            <a:ext cx="7910513" cy="544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37150" rIns="182875" bIns="137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//********************************************************************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Stars.java       Author: Lewis/Loftus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Demonstrates the use of nested for loops.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//********************************************************************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//-----------------------------------------------------------------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  Prints a triangle shape using asterisk (star) characters.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//-----------------------------------------------------------------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main(String[] args)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final int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MAX_ROWS = 10;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row = 1; row &lt;= MAX_ROWS; row++)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star = 1; star &lt;= row; star++)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System.out.print("*");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System.out.println();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1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4" name="Google Shape;484;p61"/>
          <p:cNvSpPr txBox="1"/>
          <p:nvPr/>
        </p:nvSpPr>
        <p:spPr>
          <a:xfrm>
            <a:off x="609600" y="609600"/>
            <a:ext cx="7910513" cy="544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37150" rIns="182875" bIns="137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//********************************************************************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Stars.java       Author: Lewis/Loftus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Demonstrates the use of nested for loops.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//********************************************************************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//-----------------------------------------------------------------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  Prints a triangle shape using asterisk (star) characters.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//-----------------------------------------------------------------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main(String[] args)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final int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MAX_ROWS = 10;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row = 1; row &lt;= MAX_ROWS; row++)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strike="noStrike" cap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star = 1; star &lt;= row; star++)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System.out.print("*");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System.out.println();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61"/>
          <p:cNvSpPr txBox="1"/>
          <p:nvPr/>
        </p:nvSpPr>
        <p:spPr>
          <a:xfrm>
            <a:off x="3429000" y="517525"/>
            <a:ext cx="1600200" cy="3262313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37150" rIns="182875" bIns="137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sz="2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***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****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*****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******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*******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********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*********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**********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2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 Check</a:t>
            </a:r>
            <a:endParaRPr/>
          </a:p>
        </p:txBody>
      </p:sp>
      <p:sp>
        <p:nvSpPr>
          <p:cNvPr id="491" name="Google Shape;491;p62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Google Shape;492;p62"/>
          <p:cNvSpPr txBox="1"/>
          <p:nvPr/>
        </p:nvSpPr>
        <p:spPr>
          <a:xfrm>
            <a:off x="304800" y="1066800"/>
            <a:ext cx="8610600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a code fragment that rolls a die 100 times and counts the number of times a 3 comes up.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3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 Check</a:t>
            </a:r>
            <a:endParaRPr/>
          </a:p>
        </p:txBody>
      </p:sp>
      <p:sp>
        <p:nvSpPr>
          <p:cNvPr id="498" name="Google Shape;498;p63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9" name="Google Shape;499;p63"/>
          <p:cNvSpPr txBox="1"/>
          <p:nvPr/>
        </p:nvSpPr>
        <p:spPr>
          <a:xfrm>
            <a:off x="304800" y="1066800"/>
            <a:ext cx="8610600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a code fragment that rolls a die 100 times and counts the number of times a 3 comes up.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63"/>
          <p:cNvSpPr txBox="1"/>
          <p:nvPr/>
        </p:nvSpPr>
        <p:spPr>
          <a:xfrm>
            <a:off x="1371600" y="2565400"/>
            <a:ext cx="6464300" cy="2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Die die = new Die();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count = 0;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(int num=1; num &lt;= 100; num++)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if (die.roll() == 3)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count++;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Sytem.out.println(count);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switch Statement</a:t>
            </a:r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6868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</a:t>
            </a:r>
            <a:r>
              <a:rPr lang="en-US" i="1"/>
              <a:t>switch statement</a:t>
            </a:r>
            <a:r>
              <a:rPr lang="en-US"/>
              <a:t> provides another way to decide which statement to execute next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-US"/>
              <a:t> statement evaluates an expression, then attempts to match the result to one of several possible </a:t>
            </a:r>
            <a:r>
              <a:rPr lang="en-US" i="1"/>
              <a:t>cases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Each case contains a value and a list of statements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flow of control transfers to statement associated with the first case value that matches</a:t>
            </a:r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4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for Statement</a:t>
            </a:r>
            <a:endParaRPr/>
          </a:p>
        </p:txBody>
      </p:sp>
      <p:sp>
        <p:nvSpPr>
          <p:cNvPr id="506" name="Google Shape;506;p64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686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Each expression in the header of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/>
              <a:t> loop is optional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If the initialization is left out, no initialization is performed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If the condition is left out, it is always considered to be true, and therefore creates an infinite loop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If the increment is left out, no increment operation is performed</a:t>
            </a:r>
            <a:endParaRPr/>
          </a:p>
        </p:txBody>
      </p:sp>
      <p:sp>
        <p:nvSpPr>
          <p:cNvPr id="507" name="Google Shape;507;p64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5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For-each Loops</a:t>
            </a:r>
            <a:endParaRPr/>
          </a:p>
        </p:txBody>
      </p:sp>
      <p:sp>
        <p:nvSpPr>
          <p:cNvPr id="513" name="Google Shape;513;p65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 variant of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/>
              <a:t> loop simplifies the repetitive processing of items in an iterator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For example, suppose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bookList</a:t>
            </a:r>
            <a:r>
              <a:rPr lang="en-US"/>
              <a:t> is an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ArrayList&lt;Book&gt;</a:t>
            </a:r>
            <a:r>
              <a:rPr lang="en-US"/>
              <a:t> object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following loop will print each book: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		for (Book myBook : bookList)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		   System.out.println(myBook);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This version of a for loop is often called a </a:t>
            </a:r>
            <a:r>
              <a:rPr lang="en-US" i="1"/>
              <a:t>for-each loop</a:t>
            </a:r>
            <a:endParaRPr/>
          </a:p>
        </p:txBody>
      </p:sp>
      <p:sp>
        <p:nvSpPr>
          <p:cNvPr id="514" name="Google Shape;514;p65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6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For-each Loops</a:t>
            </a:r>
            <a:endParaRPr/>
          </a:p>
        </p:txBody>
      </p:sp>
      <p:sp>
        <p:nvSpPr>
          <p:cNvPr id="520" name="Google Shape;520;p66"/>
          <p:cNvSpPr txBox="1">
            <a:spLocks noGrp="1"/>
          </p:cNvSpPr>
          <p:nvPr>
            <p:ph type="body" idx="1"/>
          </p:nvPr>
        </p:nvSpPr>
        <p:spPr>
          <a:xfrm>
            <a:off x="228600" y="1219200"/>
            <a:ext cx="8686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 for-each loop can be used on any object that implements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Iterable</a:t>
            </a:r>
            <a:r>
              <a:rPr lang="en-US"/>
              <a:t> interface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It eliminates the need to retrieve an iterator and call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hasNext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-US"/>
              <a:t> methods explicitly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It also will be helpful when processing arrays, which are discussed in Chapter 8</a:t>
            </a:r>
            <a:endParaRPr/>
          </a:p>
        </p:txBody>
      </p:sp>
      <p:sp>
        <p:nvSpPr>
          <p:cNvPr id="521" name="Google Shape;521;p66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7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 Check</a:t>
            </a:r>
            <a:endParaRPr/>
          </a:p>
        </p:txBody>
      </p:sp>
      <p:sp>
        <p:nvSpPr>
          <p:cNvPr id="527" name="Google Shape;527;p67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8" name="Google Shape;528;p67"/>
          <p:cNvSpPr txBox="1"/>
          <p:nvPr/>
        </p:nvSpPr>
        <p:spPr>
          <a:xfrm>
            <a:off x="304800" y="1066800"/>
            <a:ext cx="8610600" cy="1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a for-each loop that prints all of the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in an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ArrayList&lt;Student&gt;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object called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roster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8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 Check</a:t>
            </a:r>
            <a:endParaRPr/>
          </a:p>
        </p:txBody>
      </p:sp>
      <p:sp>
        <p:nvSpPr>
          <p:cNvPr id="534" name="Google Shape;534;p68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5" name="Google Shape;535;p68"/>
          <p:cNvSpPr txBox="1"/>
          <p:nvPr/>
        </p:nvSpPr>
        <p:spPr>
          <a:xfrm>
            <a:off x="304800" y="1066800"/>
            <a:ext cx="8610600" cy="1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a for-each loop that prints all of the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in an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ArrayList&lt;Student&gt;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object called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roster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68"/>
          <p:cNvSpPr txBox="1"/>
          <p:nvPr/>
        </p:nvSpPr>
        <p:spPr>
          <a:xfrm>
            <a:off x="1481138" y="2870200"/>
            <a:ext cx="609441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(Student student : roster)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System.out.println(student);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9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542" name="Google Shape;542;p69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763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Chapter 6 focused on: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/>
              <a:t>the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-US" sz="2800"/>
              <a:t> statement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/>
              <a:t>the conditional operator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/>
              <a:t>the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en-US" sz="2800"/>
              <a:t> loop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/>
              <a:t>the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800"/>
              <a:t> loop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543" name="Google Shape;543;p69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switch Statement</a:t>
            </a:r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534400" cy="687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general syntax of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-US"/>
              <a:t> statement is:</a:t>
            </a:r>
            <a:endParaRPr/>
          </a:p>
        </p:txBody>
      </p:sp>
      <p:sp>
        <p:nvSpPr>
          <p:cNvPr id="173" name="Google Shape;173;p29"/>
          <p:cNvSpPr txBox="1"/>
          <p:nvPr/>
        </p:nvSpPr>
        <p:spPr>
          <a:xfrm>
            <a:off x="2863850" y="2057400"/>
            <a:ext cx="3384550" cy="344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switch ( </a:t>
            </a:r>
            <a:r>
              <a:rPr lang="en-US" sz="2000" b="1" i="1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case </a:t>
            </a:r>
            <a:r>
              <a:rPr lang="en-US" sz="2000" b="1" i="1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value1</a:t>
            </a:r>
            <a:r>
              <a:rPr lang="en-US" sz="2000" b="1" i="1" u="none" strike="noStrike" cap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000" b="1" i="1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statement-list1</a:t>
            </a:r>
            <a:endParaRPr sz="2000" b="1" i="0" u="none" strike="noStrike" cap="non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case </a:t>
            </a:r>
            <a:r>
              <a:rPr lang="en-US" sz="2000" b="1" i="1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value2</a:t>
            </a:r>
            <a:r>
              <a:rPr lang="en-US" sz="2000" b="1" i="1" u="none" strike="noStrike" cap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000" b="1" i="1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statement-list2</a:t>
            </a:r>
            <a:endParaRPr sz="2000" b="1" i="0" u="none" strike="noStrike" cap="non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case </a:t>
            </a:r>
            <a:r>
              <a:rPr lang="en-US" sz="20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value3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  <a:endParaRPr sz="2000" b="1" i="0" u="none" strike="noStrike" cap="none">
              <a:solidFill>
                <a:srgbClr val="FFF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0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statement-list3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-US" sz="2000" b="1" i="0" u="none" strike="noStrike" cap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grpSp>
        <p:nvGrpSpPr>
          <p:cNvPr id="174" name="Google Shape;174;p29"/>
          <p:cNvGrpSpPr/>
          <p:nvPr/>
        </p:nvGrpSpPr>
        <p:grpSpPr>
          <a:xfrm>
            <a:off x="1065213" y="2032000"/>
            <a:ext cx="1754187" cy="1938338"/>
            <a:chOff x="671" y="1280"/>
            <a:chExt cx="1105" cy="1221"/>
          </a:xfrm>
        </p:grpSpPr>
        <p:sp>
          <p:nvSpPr>
            <p:cNvPr id="175" name="Google Shape;175;p29"/>
            <p:cNvSpPr txBox="1"/>
            <p:nvPr/>
          </p:nvSpPr>
          <p:spPr>
            <a:xfrm>
              <a:off x="671" y="1280"/>
              <a:ext cx="746" cy="1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switch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and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case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are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reserved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words</a:t>
              </a:r>
              <a:endParaRPr/>
            </a:p>
          </p:txBody>
        </p:sp>
        <p:cxnSp>
          <p:nvCxnSpPr>
            <p:cNvPr id="176" name="Google Shape;176;p29"/>
            <p:cNvCxnSpPr/>
            <p:nvPr/>
          </p:nvCxnSpPr>
          <p:spPr>
            <a:xfrm>
              <a:off x="1296" y="1776"/>
              <a:ext cx="480" cy="0"/>
            </a:xfrm>
            <a:prstGeom prst="straightConnector1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77" name="Google Shape;177;p29"/>
            <p:cNvCxnSpPr/>
            <p:nvPr/>
          </p:nvCxnSpPr>
          <p:spPr>
            <a:xfrm rot="10800000" flipH="1">
              <a:off x="1296" y="1584"/>
              <a:ext cx="432" cy="192"/>
            </a:xfrm>
            <a:prstGeom prst="straightConnector1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78" name="Google Shape;178;p29"/>
          <p:cNvGrpSpPr/>
          <p:nvPr/>
        </p:nvGrpSpPr>
        <p:grpSpPr>
          <a:xfrm>
            <a:off x="6553200" y="4191000"/>
            <a:ext cx="2303463" cy="1311275"/>
            <a:chOff x="4272" y="2736"/>
            <a:chExt cx="1451" cy="826"/>
          </a:xfrm>
        </p:grpSpPr>
        <p:sp>
          <p:nvSpPr>
            <p:cNvPr id="179" name="Google Shape;179;p29"/>
            <p:cNvSpPr txBox="1"/>
            <p:nvPr/>
          </p:nvSpPr>
          <p:spPr>
            <a:xfrm>
              <a:off x="4272" y="2736"/>
              <a:ext cx="1451" cy="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If </a:t>
              </a:r>
              <a:r>
                <a:rPr lang="en-US" sz="2000" b="1" i="1" u="none" strike="noStrike" cap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expression</a:t>
              </a:r>
              <a:endParaRPr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matches </a:t>
              </a:r>
              <a:r>
                <a:rPr lang="en-US" sz="2000" b="1" i="1" u="none" strike="noStrike" cap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value2</a:t>
              </a:r>
              <a:r>
                <a:rPr lang="en-US" sz="2000" b="1" i="0" u="none" strike="noStrike" cap="none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,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control jumps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to here</a:t>
              </a:r>
              <a:endParaRPr/>
            </a:p>
          </p:txBody>
        </p:sp>
        <p:cxnSp>
          <p:nvCxnSpPr>
            <p:cNvPr id="180" name="Google Shape;180;p29"/>
            <p:cNvCxnSpPr>
              <a:stCxn id="179" idx="0"/>
            </p:cNvCxnSpPr>
            <p:nvPr/>
          </p:nvCxnSpPr>
          <p:spPr>
            <a:xfrm rot="5400000">
              <a:off x="4398" y="2736"/>
              <a:ext cx="600" cy="600"/>
            </a:xfrm>
            <a:prstGeom prst="bentConnector2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181" name="Google Shape;181;p29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switch Statement</a:t>
            </a:r>
            <a:endParaRPr/>
          </a:p>
        </p:txBody>
      </p:sp>
      <p:sp>
        <p:nvSpPr>
          <p:cNvPr id="187" name="Google Shape;187;p30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6868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Often a </a:t>
            </a:r>
            <a:r>
              <a:rPr lang="en-US" i="1"/>
              <a:t>break statement</a:t>
            </a:r>
            <a:r>
              <a:rPr lang="en-US"/>
              <a:t> is used as the last statement in each case's statement list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/>
              <a:t> statement causes control to transfer to the end of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-US"/>
              <a:t> statement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If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/>
              <a:t> statement is not used, the flow of control will continue into the next case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Sometimes this may be appropriate, but often we want to execute only the statements associated with one case</a:t>
            </a:r>
            <a:endParaRPr/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188" name="Google Shape;188;p30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switch Statement</a:t>
            </a:r>
            <a:endParaRPr/>
          </a:p>
        </p:txBody>
      </p:sp>
      <p:sp>
        <p:nvSpPr>
          <p:cNvPr id="194" name="Google Shape;194;p31"/>
          <p:cNvSpPr txBox="1"/>
          <p:nvPr/>
        </p:nvSpPr>
        <p:spPr>
          <a:xfrm>
            <a:off x="2971800" y="1905000"/>
            <a:ext cx="2470150" cy="374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switch (option)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case 'A':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aCount++;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break;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 'B':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bCount++;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break;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case 'C':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cCount++;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break;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686800" cy="963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An example of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-US"/>
              <a:t> statement:</a:t>
            </a:r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switch Statement</a:t>
            </a:r>
            <a:endParaRPr/>
          </a:p>
        </p:txBody>
      </p:sp>
      <p:sp>
        <p:nvSpPr>
          <p:cNvPr id="202" name="Google Shape;202;p32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686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-US"/>
              <a:t> statement can have an optional </a:t>
            </a:r>
            <a:r>
              <a:rPr lang="en-US" i="1"/>
              <a:t>default case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default case has no associated value and simply uses the reserved word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If the default case is present, control will transfer to it if no other case value matches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If there is no default case, and no other value matches, control falls through to the statement after the switch</a:t>
            </a:r>
            <a:endParaRPr/>
          </a:p>
        </p:txBody>
      </p:sp>
      <p:sp>
        <p:nvSpPr>
          <p:cNvPr id="203" name="Google Shape;203;p32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switch Statement</a:t>
            </a:r>
            <a:endParaRPr/>
          </a:p>
        </p:txBody>
      </p:sp>
      <p:sp>
        <p:nvSpPr>
          <p:cNvPr id="209" name="Google Shape;209;p33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type of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-US"/>
              <a:t> expression can be integers, characters, enumerated types, 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/>
              <a:t> objects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You cannot use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-US"/>
              <a:t> with floating point values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implicit boolean condition in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-US"/>
              <a:t> statement is equality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You cannot perform relational checks with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-US"/>
              <a:t> statement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See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GradeReport.java </a:t>
            </a:r>
            <a:endParaRPr/>
          </a:p>
        </p:txBody>
      </p:sp>
      <p:sp>
        <p:nvSpPr>
          <p:cNvPr id="210" name="Google Shape;210;p33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2017 Pearson Education, Inc.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3292</Words>
  <Application>Microsoft Office PowerPoint</Application>
  <PresentationFormat>On-screen Show (4:3)</PresentationFormat>
  <Paragraphs>570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Arimo</vt:lpstr>
      <vt:lpstr>Arial</vt:lpstr>
      <vt:lpstr>Times</vt:lpstr>
      <vt:lpstr>Times New Roman</vt:lpstr>
      <vt:lpstr>Courier New</vt:lpstr>
      <vt:lpstr>Calibri</vt:lpstr>
      <vt:lpstr>Default Design</vt:lpstr>
      <vt:lpstr>Custom Design</vt:lpstr>
      <vt:lpstr>Chapter 6 More Conditionals and Loops</vt:lpstr>
      <vt:lpstr>More Conditionals and Loops</vt:lpstr>
      <vt:lpstr>Outline</vt:lpstr>
      <vt:lpstr>The switch Statement</vt:lpstr>
      <vt:lpstr>The switch Statement</vt:lpstr>
      <vt:lpstr>The switch Statement</vt:lpstr>
      <vt:lpstr>The switch Statement</vt:lpstr>
      <vt:lpstr>The switch Statement</vt:lpstr>
      <vt:lpstr>The switch Statement</vt:lpstr>
      <vt:lpstr>PowerPoint Presentation</vt:lpstr>
      <vt:lpstr>PowerPoint Presentation</vt:lpstr>
      <vt:lpstr>PowerPoint Presentation</vt:lpstr>
      <vt:lpstr>Outline</vt:lpstr>
      <vt:lpstr>The Conditional Operator</vt:lpstr>
      <vt:lpstr>The Conditional Operator</vt:lpstr>
      <vt:lpstr>The Conditional Operator</vt:lpstr>
      <vt:lpstr>Quick Check</vt:lpstr>
      <vt:lpstr>Quick Check</vt:lpstr>
      <vt:lpstr>Outline</vt:lpstr>
      <vt:lpstr>The do Statement</vt:lpstr>
      <vt:lpstr>Logic of a do Loop</vt:lpstr>
      <vt:lpstr>The do Statement</vt:lpstr>
      <vt:lpstr>PowerPoint Presentation</vt:lpstr>
      <vt:lpstr>PowerPoint Presentation</vt:lpstr>
      <vt:lpstr>PowerPoint Presentation</vt:lpstr>
      <vt:lpstr>Comparing while and do</vt:lpstr>
      <vt:lpstr>Outline</vt:lpstr>
      <vt:lpstr>The for Statement</vt:lpstr>
      <vt:lpstr>Logic of a for loop</vt:lpstr>
      <vt:lpstr>The for Statement</vt:lpstr>
      <vt:lpstr>The for Statement</vt:lpstr>
      <vt:lpstr>The for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Check</vt:lpstr>
      <vt:lpstr>Quick Check</vt:lpstr>
      <vt:lpstr>The for Statement</vt:lpstr>
      <vt:lpstr>For-each Loops</vt:lpstr>
      <vt:lpstr>For-each Loops</vt:lpstr>
      <vt:lpstr>Quick Check</vt:lpstr>
      <vt:lpstr>Quick Check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More Conditionals and Loops</dc:title>
  <cp:lastModifiedBy>Junilda Spirollari</cp:lastModifiedBy>
  <cp:revision>2</cp:revision>
  <dcterms:modified xsi:type="dcterms:W3CDTF">2020-10-13T04:25:35Z</dcterms:modified>
</cp:coreProperties>
</file>