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  <p:sldMasterId id="2147483656" r:id="rId2"/>
  </p:sldMasterIdLst>
  <p:notesMasterIdLst>
    <p:notesMasterId r:id="rId78"/>
  </p:notesMasterIdLst>
  <p:handoutMasterIdLst>
    <p:handoutMasterId r:id="rId79"/>
  </p:handoutMasterIdLst>
  <p:sldIdLst>
    <p:sldId id="256" r:id="rId3"/>
    <p:sldId id="260" r:id="rId4"/>
    <p:sldId id="352" r:id="rId5"/>
    <p:sldId id="275" r:id="rId6"/>
    <p:sldId id="276" r:id="rId7"/>
    <p:sldId id="277" r:id="rId8"/>
    <p:sldId id="359" r:id="rId9"/>
    <p:sldId id="279" r:id="rId10"/>
    <p:sldId id="280" r:id="rId11"/>
    <p:sldId id="360" r:id="rId12"/>
    <p:sldId id="362" r:id="rId13"/>
    <p:sldId id="363" r:id="rId14"/>
    <p:sldId id="364" r:id="rId15"/>
    <p:sldId id="365" r:id="rId16"/>
    <p:sldId id="429" r:id="rId17"/>
    <p:sldId id="430" r:id="rId18"/>
    <p:sldId id="353" r:id="rId19"/>
    <p:sldId id="282" r:id="rId20"/>
    <p:sldId id="283" r:id="rId21"/>
    <p:sldId id="284" r:id="rId22"/>
    <p:sldId id="285" r:id="rId23"/>
    <p:sldId id="366" r:id="rId24"/>
    <p:sldId id="367" r:id="rId25"/>
    <p:sldId id="369" r:id="rId26"/>
    <p:sldId id="368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286" r:id="rId35"/>
    <p:sldId id="287" r:id="rId36"/>
    <p:sldId id="377" r:id="rId37"/>
    <p:sldId id="379" r:id="rId38"/>
    <p:sldId id="378" r:id="rId39"/>
    <p:sldId id="380" r:id="rId40"/>
    <p:sldId id="381" r:id="rId41"/>
    <p:sldId id="382" r:id="rId42"/>
    <p:sldId id="289" r:id="rId43"/>
    <p:sldId id="290" r:id="rId44"/>
    <p:sldId id="354" r:id="rId45"/>
    <p:sldId id="292" r:id="rId46"/>
    <p:sldId id="293" r:id="rId47"/>
    <p:sldId id="294" r:id="rId48"/>
    <p:sldId id="295" r:id="rId49"/>
    <p:sldId id="296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297" r:id="rId58"/>
    <p:sldId id="298" r:id="rId59"/>
    <p:sldId id="299" r:id="rId60"/>
    <p:sldId id="301" r:id="rId61"/>
    <p:sldId id="303" r:id="rId62"/>
    <p:sldId id="355" r:id="rId63"/>
    <p:sldId id="317" r:id="rId64"/>
    <p:sldId id="318" r:id="rId65"/>
    <p:sldId id="401" r:id="rId66"/>
    <p:sldId id="402" r:id="rId67"/>
    <p:sldId id="403" r:id="rId68"/>
    <p:sldId id="404" r:id="rId69"/>
    <p:sldId id="405" r:id="rId70"/>
    <p:sldId id="406" r:id="rId71"/>
    <p:sldId id="407" r:id="rId72"/>
    <p:sldId id="319" r:id="rId73"/>
    <p:sldId id="320" r:id="rId74"/>
    <p:sldId id="321" r:id="rId75"/>
    <p:sldId id="322" r:id="rId76"/>
    <p:sldId id="350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3366FF"/>
    <a:srgbClr val="D9FB9D"/>
    <a:srgbClr val="CCF5A3"/>
    <a:srgbClr val="FFFFCC"/>
    <a:srgbClr val="CC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>
      <p:cViewPr varScale="1">
        <p:scale>
          <a:sx n="47" d="100"/>
          <a:sy n="47" d="100"/>
        </p:scale>
        <p:origin x="6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8C5E810-606D-324E-B1FC-665AB30C72D6}" type="datetime1">
              <a:rPr lang="en-US" altLang="x-none"/>
              <a:pPr/>
              <a:t>3/9/2021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AF41045-1FD9-D74B-B1CE-E84B580B8EB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077581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8C10C1-A446-FC4F-9972-70A6DC2C764C}" type="datetime1">
              <a:rPr lang="en-US" altLang="x-none"/>
              <a:pPr/>
              <a:t>3/9/2021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F391F0-FD46-3E49-B106-4234D0D8E48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370784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391F0-FD46-3E49-B106-4234D0D8E486}" type="slidenum">
              <a:rPr lang="en-US" altLang="x-none" smtClean="0"/>
              <a:pPr/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64934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4030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382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90441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D62D14-E138-D745-9AD6-36B40A0C89D0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9910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3B1D2D-261D-5848-8E42-4474DA7A9EB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3825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17CD-B73D-AF48-AEA7-A8FD35418FD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7858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D5219-0793-704B-8C06-DB82B9E50EB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366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C70971-2343-0948-A5D7-79EA9436BD9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7851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869C02-319D-AF46-B89B-973C20F88346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465228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BC1A5-3D39-6344-A033-1F80D8E1C70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2531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2128B-D5D8-DD43-B3A9-CD419F2837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718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67808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FDC96-BE4E-984F-AEE2-B860EA2FC77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773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D4143-CC88-E743-9E2A-DE3B7E8021C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33719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98CED-8FBF-F140-AE2B-2331B5FA0F4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38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095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1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650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1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767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239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4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Heading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77000"/>
            <a:ext cx="5562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x-none" smtClean="0"/>
              <a:t>Copyright © 2017 Pearson Education, Inc.</a:t>
            </a:r>
            <a:endParaRPr lang="en-US" altLang="x-none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687D44-D61C-524D-BE9B-D6B9CF241EA0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algn="ctr" eaLnBrk="1" hangingPunct="1"/>
            <a:r>
              <a:rPr lang="en-US" altLang="x-none"/>
              <a:t>Chapter 7</a:t>
            </a:r>
            <a:br>
              <a:rPr lang="en-US" altLang="x-none"/>
            </a:br>
            <a:r>
              <a:rPr lang="en-US" altLang="x-none"/>
              <a:t>Object-Oriented Design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0" y="2438400"/>
            <a:ext cx="5486400" cy="1905000"/>
          </a:xfrm>
        </p:spPr>
        <p:txBody>
          <a:bodyPr/>
          <a:lstStyle/>
          <a:p>
            <a:pPr eaLnBrk="1" hangingPunct="1"/>
            <a:r>
              <a:rPr lang="en-US" altLang="x-none" sz="3200" dirty="0"/>
              <a:t>Java Software Solutions</a:t>
            </a:r>
            <a:endParaRPr lang="en-US" altLang="x-none" dirty="0"/>
          </a:p>
          <a:p>
            <a:pPr eaLnBrk="1" hangingPunct="1"/>
            <a:r>
              <a:rPr lang="en-US" altLang="x-none" dirty="0"/>
              <a:t>Foundations of Program Design</a:t>
            </a:r>
          </a:p>
          <a:p>
            <a:pPr eaLnBrk="1" hangingPunct="1"/>
            <a:r>
              <a:rPr lang="en-US" altLang="x-none" dirty="0"/>
              <a:t>9</a:t>
            </a:r>
            <a:r>
              <a:rPr lang="en-US" altLang="x-none" baseline="30000" dirty="0" smtClean="0"/>
              <a:t>th</a:t>
            </a:r>
            <a:r>
              <a:rPr lang="en-US" altLang="x-none" dirty="0" smtClean="0"/>
              <a:t> </a:t>
            </a:r>
            <a:r>
              <a:rPr lang="en-US" altLang="x-none" dirty="0"/>
              <a:t>Edition</a:t>
            </a:r>
          </a:p>
          <a:p>
            <a:pPr algn="r" eaLnBrk="1" hangingPunct="1"/>
            <a:endParaRPr lang="en-US" altLang="x-none" dirty="0"/>
          </a:p>
        </p:txBody>
      </p:sp>
      <p:sp>
        <p:nvSpPr>
          <p:cNvPr id="27654" name="Text Box 7"/>
          <p:cNvSpPr txBox="1">
            <a:spLocks noChangeArrowheads="1"/>
          </p:cNvSpPr>
          <p:nvPr/>
        </p:nvSpPr>
        <p:spPr bwMode="auto">
          <a:xfrm>
            <a:off x="5181600" y="4837113"/>
            <a:ext cx="36734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x-none" sz="2800"/>
              <a:t>John Lewis</a:t>
            </a:r>
          </a:p>
          <a:p>
            <a:pPr algn="r" eaLnBrk="1" hangingPunct="1"/>
            <a:r>
              <a:rPr lang="en-US" altLang="x-none" sz="2800"/>
              <a:t>William Loftus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4" y="2057400"/>
            <a:ext cx="2950396" cy="365111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0179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SloganCounter.java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the static modifier.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SloganCounter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several Slogan objects and prints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objects that were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Slogan obj;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Slogan("Remember the Alamo.");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Slogan("Don't Worry. Be Happy.");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1203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Slogan("Live Free or Die.");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Slogan("Talk is Cheap.");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obj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Slogan("Write Once, Run Anywhere.");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System.out.println(obj);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System.out.println("Slogans created: " + Slogan.getCount());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609600" y="12922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Live Free or Die.");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Talk is Cheap.");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Slogan("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Write Once, Run Anywhere.");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obj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("Slogans created: " +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Slogan.getCount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1143000"/>
            <a:ext cx="34607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Remember the Alamo.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Don't Worry. Be Happy.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Live Free or Die.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Talk is Cheap.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Write Once, Run Anywhere.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Slogans created: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325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Slogan.java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slogan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static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count = 0;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slogan and counts the number of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instances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Slogan(String str)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phrase = str;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count++;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4275" name="TextBox 5"/>
          <p:cNvSpPr txBox="1">
            <a:spLocks noChangeArrowheads="1"/>
          </p:cNvSpPr>
          <p:nvPr/>
        </p:nvSpPr>
        <p:spPr bwMode="auto">
          <a:xfrm>
            <a:off x="609600" y="10398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slogan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phrase;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number of instances of this class that have been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getCount()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count;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5299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5300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Quick Check</a:t>
            </a:r>
          </a:p>
        </p:txBody>
      </p:sp>
      <p:sp>
        <p:nvSpPr>
          <p:cNvPr id="563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56324" name="TextBox 5"/>
          <p:cNvSpPr txBox="1">
            <a:spLocks noChangeArrowheads="1"/>
          </p:cNvSpPr>
          <p:nvPr/>
        </p:nvSpPr>
        <p:spPr bwMode="auto">
          <a:xfrm>
            <a:off x="304800" y="1066800"/>
            <a:ext cx="8610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dirty="0"/>
              <a:t>Why can't a static method </a:t>
            </a:r>
            <a:r>
              <a:rPr lang="en-US" altLang="x-none" sz="2800" dirty="0" smtClean="0"/>
              <a:t>refer to an </a:t>
            </a:r>
            <a:r>
              <a:rPr lang="en-US" altLang="x-none" sz="2800" dirty="0"/>
              <a:t>instance variable?</a:t>
            </a:r>
          </a:p>
          <a:p>
            <a:pPr eaLnBrk="1" hangingPunct="1"/>
            <a:endParaRPr lang="en-US" altLang="x-none" sz="2800" dirty="0"/>
          </a:p>
        </p:txBody>
      </p:sp>
      <p:sp>
        <p:nvSpPr>
          <p:cNvPr id="41990" name="TextBox 6"/>
          <p:cNvSpPr txBox="1">
            <a:spLocks noChangeArrowheads="1"/>
          </p:cNvSpPr>
          <p:nvPr/>
        </p:nvSpPr>
        <p:spPr bwMode="auto">
          <a:xfrm>
            <a:off x="782638" y="2362200"/>
            <a:ext cx="7561262" cy="277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Because instance data is created only when an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object is created.</a:t>
            </a:r>
          </a:p>
          <a:p>
            <a:pPr eaLnBrk="1" hangingPunct="1">
              <a:spcAft>
                <a:spcPts val="1800"/>
              </a:spcAft>
            </a:pPr>
            <a:r>
              <a:rPr lang="en-US" altLang="x-none">
                <a:ea typeface="Courier New" charset="0"/>
                <a:cs typeface="Courier New" charset="0"/>
              </a:rPr>
              <a:t>You don't need an object to execute a static method.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And even if you had an object, which object's instance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data would be referenced? (remember, the method is</a:t>
            </a:r>
          </a:p>
          <a:p>
            <a:pPr eaLnBrk="1" hangingPunct="1"/>
            <a:r>
              <a:rPr lang="en-US" altLang="x-none">
                <a:ea typeface="Courier New" charset="0"/>
                <a:cs typeface="Courier New" charset="0"/>
              </a:rPr>
              <a:t>invoked through the class name)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Method </a:t>
            </a:r>
            <a:r>
              <a:rPr lang="en-US" altLang="x-none" b="1" dirty="0"/>
              <a:t>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362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5734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Class Relationships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Classes in a software system can have various types of relationships to each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Three of the most common relationships: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Dependency: A </a:t>
            </a:r>
            <a:r>
              <a:rPr lang="en-US" altLang="x-none" i="1"/>
              <a:t>uses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Aggregation: A </a:t>
            </a:r>
            <a:r>
              <a:rPr lang="en-US" altLang="x-none" i="1"/>
              <a:t>has-a</a:t>
            </a:r>
            <a:r>
              <a:rPr lang="en-US" altLang="x-none"/>
              <a:t> B</a:t>
            </a:r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Inheritance: A </a:t>
            </a:r>
            <a:r>
              <a:rPr lang="en-US" altLang="x-none" i="1"/>
              <a:t>is-a</a:t>
            </a:r>
            <a:r>
              <a:rPr lang="en-US" altLang="x-none"/>
              <a:t> B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discuss dependency and aggregation further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Inheritance is discussed in detail in Chapter 9</a:t>
            </a:r>
          </a:p>
        </p:txBody>
      </p:sp>
      <p:sp>
        <p:nvSpPr>
          <p:cNvPr id="5837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</a:t>
            </a:r>
            <a:r>
              <a:rPr lang="en-US" altLang="x-none" i="1"/>
              <a:t>dependency</a:t>
            </a:r>
            <a:r>
              <a:rPr lang="en-US" altLang="x-none"/>
              <a:t> exists when one class relies on another in some way, usually by invoking the methods of the other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We've seen dependencies in many previous examples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don't want numerous or complex dependencies among classes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Nor do we want complex classes that don't depend on others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good design strikes the right balance</a:t>
            </a:r>
          </a:p>
        </p:txBody>
      </p:sp>
      <p:sp>
        <p:nvSpPr>
          <p:cNvPr id="5939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Object-Oriented Design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sz="2400" dirty="0"/>
              <a:t>Now we can extend our discussion of the design of classes and objects</a:t>
            </a:r>
          </a:p>
          <a:p>
            <a:pPr>
              <a:spcBef>
                <a:spcPct val="70000"/>
              </a:spcBef>
            </a:pPr>
            <a:r>
              <a:rPr lang="en-US" altLang="x-none" sz="2400" dirty="0"/>
              <a:t>Chapter 7 focuses on:</a:t>
            </a:r>
          </a:p>
          <a:p>
            <a:pPr lvl="1">
              <a:spcBef>
                <a:spcPct val="70000"/>
              </a:spcBef>
            </a:pPr>
            <a:r>
              <a:rPr lang="en-US" altLang="x-none" sz="2000" dirty="0"/>
              <a:t>software development activities</a:t>
            </a:r>
          </a:p>
          <a:p>
            <a:pPr lvl="1"/>
            <a:r>
              <a:rPr lang="en-US" altLang="x-none" sz="2000" dirty="0" smtClean="0"/>
              <a:t>the </a:t>
            </a:r>
            <a:r>
              <a:rPr lang="en-US" altLang="x-none" sz="2000" dirty="0"/>
              <a:t>relationships that can exist among classes</a:t>
            </a:r>
          </a:p>
          <a:p>
            <a:pPr lvl="1"/>
            <a:r>
              <a:rPr lang="en-US" altLang="x-none" sz="2000" dirty="0"/>
              <a:t>the static modifier</a:t>
            </a:r>
          </a:p>
          <a:p>
            <a:pPr lvl="1"/>
            <a:r>
              <a:rPr lang="en-US" altLang="x-none" sz="2000" dirty="0"/>
              <a:t>writing interfaces</a:t>
            </a:r>
          </a:p>
          <a:p>
            <a:pPr lvl="1"/>
            <a:r>
              <a:rPr lang="en-US" altLang="x-none" sz="2000" dirty="0" smtClean="0"/>
              <a:t>method </a:t>
            </a:r>
            <a:r>
              <a:rPr lang="en-US" altLang="x-none" sz="2000" dirty="0"/>
              <a:t>design and method </a:t>
            </a:r>
            <a:r>
              <a:rPr lang="en-US" altLang="x-none" sz="2000" dirty="0" smtClean="0"/>
              <a:t>overloading</a:t>
            </a:r>
            <a:endParaRPr lang="en-US" altLang="x-none" sz="2000" dirty="0"/>
          </a:p>
        </p:txBody>
      </p:sp>
      <p:sp>
        <p:nvSpPr>
          <p:cNvPr id="2867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Some dependencies occur between objects of the same class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A method of the class may accept an object of the same class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 dirty="0"/>
              <a:t>For example, the </a:t>
            </a:r>
            <a:r>
              <a:rPr lang="en-US" altLang="x-none" dirty="0" err="1">
                <a:latin typeface="Courier New" charset="0"/>
              </a:rPr>
              <a:t>concat</a:t>
            </a:r>
            <a:r>
              <a:rPr lang="en-US" altLang="x-none" dirty="0"/>
              <a:t> method of the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class takes as a parameter another </a:t>
            </a:r>
            <a:r>
              <a:rPr lang="en-US" altLang="x-none" dirty="0">
                <a:latin typeface="Courier New" charset="0"/>
              </a:rPr>
              <a:t>String</a:t>
            </a:r>
            <a:r>
              <a:rPr lang="en-US" altLang="x-none" dirty="0"/>
              <a:t> object</a:t>
            </a:r>
          </a:p>
          <a:p>
            <a:pPr algn="ctr">
              <a:lnSpc>
                <a:spcPct val="90000"/>
              </a:lnSpc>
              <a:spcBef>
                <a:spcPct val="75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str3 = str1.concat(str2);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604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Dependency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following example defines a class called </a:t>
            </a:r>
            <a:r>
              <a:rPr lang="en-US" altLang="x-none">
                <a:latin typeface="Courier New" charset="0"/>
              </a:rPr>
              <a:t>RationalNumber</a:t>
            </a:r>
            <a:endParaRPr lang="en-US" altLang="x-none"/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A rational number is a value that can be represented as the ratio of two integers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Several methods of the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class accept another </a:t>
            </a:r>
            <a:r>
              <a:rPr lang="en-US" altLang="x-none">
                <a:latin typeface="Courier New" charset="0"/>
              </a:rPr>
              <a:t>RationalNumber</a:t>
            </a:r>
            <a:r>
              <a:rPr lang="en-US" altLang="x-none"/>
              <a:t> object as a parameter</a:t>
            </a:r>
          </a:p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RationalTester.java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RationalNumber.java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61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Driver to exercise the use of multiple Rational objects.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rational number objects and performs various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operations on them.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RationalNumber(6, 8);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RationalNumber(1, 3);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RationalNumber r3, r4, r5, r6, r7;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System.out.println("First rational number: " + r1);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System.out.println("Second rational number: " + r2);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3491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equal.");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System.out.println("r1 and r2 are NOT equal.");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System.out.println("The reciprocal of r1 is: " + r3);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+ r2: " + r4);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System.out.println("r1 - r2: " + r5);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* r2: " + r6);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System.out.println("r1 / r2: " + r7);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4515" name="TextBox 5"/>
          <p:cNvSpPr txBox="1">
            <a:spLocks noChangeArrowheads="1"/>
          </p:cNvSpPr>
          <p:nvPr/>
        </p:nvSpPr>
        <p:spPr bwMode="auto">
          <a:xfrm>
            <a:off x="609600" y="762000"/>
            <a:ext cx="7910513" cy="480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(r1.isLike(r2))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equal.");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r1 and r2 are NOT equal.");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r3 = r1.reciprocal();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The reciprocal of r1 is: " + r3);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r4 = r1.add(r2);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r5 = r1.subtract(r2);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r6 = r1.multiply(r2);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r7 = r1.divide(r2);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+ r2: " + r4);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("r1 - r2: " + r5);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* r2: " + r6);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("r1 / r2: " + r7);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787650" y="685800"/>
            <a:ext cx="3816350" cy="277018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First rational number: 3/4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Second rational number: 1/3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and r2 are NOT equal.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The reciprocal of r1 is: 4/3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+ r2: 13/12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r1 - r2: 5/12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* r2: 1/4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r1 / r2: 9/4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553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0944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RationalNumber.java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one rational number with a numerator and denominator.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numerator, denominator;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rational number by ensuring a nonzero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 and making only the numerator signed.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 = 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// Make the numerator "store" the sign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 &lt;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 = numer * -1;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 = denom * -1;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6563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6626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numerator = numer;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denominator = denom;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reduce();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numerator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getNumerator()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denominator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getDenominator()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7587" name="TextBox 5"/>
          <p:cNvSpPr txBox="1">
            <a:spLocks noChangeArrowheads="1"/>
          </p:cNvSpPr>
          <p:nvPr/>
        </p:nvSpPr>
        <p:spPr bwMode="auto">
          <a:xfrm>
            <a:off x="609600" y="533400"/>
            <a:ext cx="7910513" cy="58785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reciprocal of this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reciprocal()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RationalNumber(denominator, numerator);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Adds this rational number to the one passed as a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 common denominator is found by multiplying the individual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denominators.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add(RationalNumber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sum = numerator1 + numerator2;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RationalNumber(sum, commonDenominator);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8611" name="TextBox 5"/>
          <p:cNvSpPr txBox="1">
            <a:spLocks noChangeArrowheads="1"/>
          </p:cNvSpPr>
          <p:nvPr/>
        </p:nvSpPr>
        <p:spPr bwMode="auto">
          <a:xfrm>
            <a:off x="609600" y="180975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Subtracts the rational number passed as a parameter from this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rational number.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subtract(RationalNumber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commonDenominator = denominator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numerator1 = numerator * op2.getDenominator();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numerator2 = op2.getNumerator() *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difference = numerator1 - numerator2;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RationalNumber(difference, commonDenominator);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Multiplies this rational number by the one passed as a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parameter.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 multiply(RationalNumber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numer = numerator * op2.getNumerator();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denom = denominator * op2.getDenominator();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RationalNumber(numer, denom);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9635" name="TextBox 5"/>
          <p:cNvSpPr txBox="1">
            <a:spLocks noChangeArrowheads="1"/>
          </p:cNvSpPr>
          <p:nvPr/>
        </p:nvSpPr>
        <p:spPr bwMode="auto">
          <a:xfrm>
            <a:off x="609600" y="6223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Divides this rational number by the one passed as a parameter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by multiplying by the reciprocal of the second rational.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RationalNumber divide(RationalNumber op2)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multiply(op2.reciprocal());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Determines if this rational number is equal to the one passed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as a parameter. Assumes they are both reduced.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isLike(RationalNumber op2)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 numerator == op2.getNumerator() &amp;&amp;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denominator == op2.getDenominator() 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Method </a:t>
            </a:r>
            <a:r>
              <a:rPr lang="en-US" altLang="x-none" b="1" dirty="0"/>
              <a:t>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1828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4301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9636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rational number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==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result = "0";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(denominator == 1)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result = numerator + "/" + denominator;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1683" name="TextBox 5"/>
          <p:cNvSpPr txBox="1">
            <a:spLocks noChangeArrowheads="1"/>
          </p:cNvSpPr>
          <p:nvPr/>
        </p:nvSpPr>
        <p:spPr bwMode="auto">
          <a:xfrm>
            <a:off x="609600" y="1027113"/>
            <a:ext cx="7910513" cy="4154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Reduces this rational number by dividing both the numerator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and the denominator by their greatest common divisor.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reduce()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(numerator != 0)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common = gcd(Math.abs(numerator), denominator);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numerator = numerator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denominator = denominator / common;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940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Computes and returns the greatest common divisor of the two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positive parameters. Uses Euclid's algorithm.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gcd(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while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!=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(num1 &gt; num2)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num1 = num1 - num2;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num2 = num2 - num1;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x-none"/>
              <a:t>An </a:t>
            </a:r>
            <a:r>
              <a:rPr lang="en-US" altLang="x-none" i="1"/>
              <a:t>aggregate </a:t>
            </a:r>
            <a:r>
              <a:rPr lang="en-US" altLang="x-none"/>
              <a:t>is an object that is made up of other objects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Therefore aggregation is a </a:t>
            </a:r>
            <a:r>
              <a:rPr lang="en-US" altLang="x-none" i="1"/>
              <a:t>has-a </a:t>
            </a:r>
            <a:r>
              <a:rPr lang="en-US" altLang="x-none"/>
              <a:t>relationship</a:t>
            </a:r>
          </a:p>
          <a:p>
            <a:pPr lvl="1">
              <a:spcBef>
                <a:spcPct val="50000"/>
              </a:spcBef>
            </a:pPr>
            <a:r>
              <a:rPr lang="en-US" altLang="x-none" sz="2800"/>
              <a:t>A car </a:t>
            </a:r>
            <a:r>
              <a:rPr lang="en-US" altLang="x-none" sz="2800" i="1"/>
              <a:t>has a</a:t>
            </a:r>
            <a:r>
              <a:rPr lang="en-US" altLang="x-none" sz="2800"/>
              <a:t> chassis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An aggregate object contains references to other objects as instance data</a:t>
            </a:r>
          </a:p>
          <a:p>
            <a:pPr>
              <a:spcBef>
                <a:spcPct val="50000"/>
              </a:spcBef>
            </a:pPr>
            <a:r>
              <a:rPr lang="en-US" altLang="x-none"/>
              <a:t>This is a special kind of dependency; the aggregate relies on the objects that compose it</a:t>
            </a:r>
          </a:p>
        </p:txBody>
      </p:sp>
      <p:sp>
        <p:nvSpPr>
          <p:cNvPr id="737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Aggregation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In the following example, a </a:t>
            </a:r>
            <a:r>
              <a:rPr lang="en-US" altLang="x-none">
                <a:latin typeface="Courier New" charset="0"/>
              </a:rPr>
              <a:t>Student</a:t>
            </a:r>
            <a:r>
              <a:rPr lang="en-US" altLang="x-none"/>
              <a:t> object is composed, in part, of </a:t>
            </a:r>
            <a:r>
              <a:rPr lang="en-US" altLang="x-none">
                <a:latin typeface="Courier New" charset="0"/>
              </a:rPr>
              <a:t>Address</a:t>
            </a:r>
            <a:r>
              <a:rPr lang="en-US" altLang="x-none"/>
              <a:t> objects</a:t>
            </a:r>
          </a:p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</a:pPr>
            <a:r>
              <a:rPr lang="en-US" altLang="x-none"/>
              <a:t>A student has an address (in fact each student has two addresses)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StudentBody.java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Student.java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Address.java </a:t>
            </a:r>
          </a:p>
        </p:txBody>
      </p:sp>
      <p:sp>
        <p:nvSpPr>
          <p:cNvPr id="747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5779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6803" name="TextBox 5"/>
          <p:cNvSpPr txBox="1">
            <a:spLocks noChangeArrowheads="1"/>
          </p:cNvSpPr>
          <p:nvPr/>
        </p:nvSpPr>
        <p:spPr bwMode="auto">
          <a:xfrm>
            <a:off x="609600" y="306388"/>
            <a:ext cx="7910513" cy="63103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altLang="x-none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StudentBody.java</a:t>
            </a:r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an aggregate class.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StudentBody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Creates some Address and Student objects and prints them.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main(String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[]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args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school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800 Lancaster Ave.", "Villanova",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PA", 19085);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21 Jump Street", "Lynchburg",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VA", 24551);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john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John", "Smith",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jHome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Address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Address("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123 Main Street", "Euclid", "OH",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                            </a:t>
            </a:r>
            <a:r>
              <a:rPr lang="en-US" altLang="x-none" sz="1400" b="1" dirty="0" smtClean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44132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Student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Student("Marsha", "Jones",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mHome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, school);</a:t>
            </a:r>
          </a:p>
          <a:p>
            <a:pPr eaLnBrk="1" hangingPunct="1"/>
            <a:endParaRPr lang="en-US" altLang="x-none" sz="1400" b="1" dirty="0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(john);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x-none" sz="1400" b="1" dirty="0" err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marsha</a:t>
            </a:r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);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3048000" y="228600"/>
            <a:ext cx="2844800" cy="44942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John Smith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21 Jump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Lynchburg, VA  24551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Marsha Jones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Home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123 Main Street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Euclid, OH  44132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School Address: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800 Lancaster Ave.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Villanova, PA  19085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7827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4483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Student.java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college student.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firstName, lastName;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 homeAddress,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student with the specified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Student(String first, String last, Address home,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Address school)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firstName = first;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lastName = last;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homeAddress = home;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schoolAddress = school;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8851" name="TextBox 5"/>
          <p:cNvSpPr txBox="1">
            <a:spLocks noChangeArrowheads="1"/>
          </p:cNvSpPr>
          <p:nvPr/>
        </p:nvSpPr>
        <p:spPr bwMode="auto">
          <a:xfrm>
            <a:off x="609600" y="1089025"/>
            <a:ext cx="7910513" cy="372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string description of this Student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firstName + " " + lastName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"Home Address:\n" + homeAddress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"School Address:\n" + schoolAddress;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79875" name="TextBox 5"/>
          <p:cNvSpPr txBox="1">
            <a:spLocks noChangeArrowheads="1"/>
          </p:cNvSpPr>
          <p:nvPr/>
        </p:nvSpPr>
        <p:spPr bwMode="auto">
          <a:xfrm>
            <a:off x="609600" y="609600"/>
            <a:ext cx="7910513" cy="523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Address.java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street address.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streetAddress, city, state;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this address with the specified data.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Address(String street, String town, String st,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zip)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streetAddress = street;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city = town;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state = st;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zipCode = zip;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257800"/>
          </a:xfrm>
          <a:noFill/>
        </p:spPr>
        <p:txBody>
          <a:bodyPr lIns="92075" tIns="46038" rIns="92075" bIns="46038"/>
          <a:lstStyle/>
          <a:p>
            <a:pPr>
              <a:spcBef>
                <a:spcPct val="70000"/>
              </a:spcBef>
            </a:pPr>
            <a:r>
              <a:rPr lang="en-US" altLang="x-none" dirty="0"/>
              <a:t>Recall that a static method is one that can be invoked through its class name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For example, the methods of the </a:t>
            </a:r>
            <a:r>
              <a:rPr lang="en-US" altLang="x-none" dirty="0">
                <a:latin typeface="Courier New" charset="0"/>
              </a:rPr>
              <a:t>Math</a:t>
            </a:r>
            <a:r>
              <a:rPr lang="en-US" altLang="x-none" dirty="0"/>
              <a:t> class are static:</a:t>
            </a:r>
          </a:p>
          <a:p>
            <a:pPr algn="ctr">
              <a:spcBef>
                <a:spcPct val="70000"/>
              </a:spcBef>
              <a:buFont typeface="Times" charset="0"/>
              <a:buNone/>
            </a:pPr>
            <a:r>
              <a:rPr lang="en-US" altLang="x-none" sz="2400" dirty="0">
                <a:latin typeface="Courier New" charset="0"/>
              </a:rPr>
              <a:t>result = </a:t>
            </a:r>
            <a:r>
              <a:rPr lang="en-US" altLang="x-none" sz="2400" dirty="0" err="1">
                <a:latin typeface="Courier New" charset="0"/>
              </a:rPr>
              <a:t>Math.sqrt</a:t>
            </a:r>
            <a:r>
              <a:rPr lang="en-US" altLang="x-none" sz="2400" dirty="0">
                <a:latin typeface="Courier New" charset="0"/>
              </a:rPr>
              <a:t>(25)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Variables can be static as well</a:t>
            </a:r>
          </a:p>
          <a:p>
            <a:pPr>
              <a:spcBef>
                <a:spcPct val="70000"/>
              </a:spcBef>
            </a:pPr>
            <a:r>
              <a:rPr lang="en-US" altLang="x-none" dirty="0"/>
              <a:t>Determining if a method or variable should be static is an important design decision</a:t>
            </a: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0899" name="TextBox 5"/>
          <p:cNvSpPr txBox="1">
            <a:spLocks noChangeArrowheads="1"/>
          </p:cNvSpPr>
          <p:nvPr/>
        </p:nvSpPr>
        <p:spPr bwMode="auto">
          <a:xfrm>
            <a:off x="609600" y="1216025"/>
            <a:ext cx="7910513" cy="3508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a description of this Address object.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result;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= streetAddress + "\n";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result += city + ", " + state + "  " + zipCode;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066800"/>
            <a:ext cx="89154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allows an object to refer to itself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That is,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reference, used inside a method, refers to the object through which the method is being executed</a:t>
            </a:r>
          </a:p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Suppose 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is used inside a method called </a:t>
            </a:r>
            <a:r>
              <a:rPr lang="en-US" altLang="x-none">
                <a:latin typeface="Courier New" charset="0"/>
              </a:rPr>
              <a:t>tryMe</a:t>
            </a:r>
            <a:r>
              <a:rPr lang="en-US" altLang="x-none"/>
              <a:t>, which is invoked as follows: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obj1.tryMe();</a:t>
            </a:r>
          </a:p>
          <a:p>
            <a:pPr algn="ctr">
              <a:spcBef>
                <a:spcPct val="0"/>
              </a:spcBef>
              <a:spcAft>
                <a:spcPts val="1800"/>
              </a:spcAft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obj2.tryMe();</a:t>
            </a:r>
          </a:p>
          <a:p>
            <a:pPr>
              <a:spcBef>
                <a:spcPct val="0"/>
              </a:spcBef>
              <a:spcAft>
                <a:spcPts val="1200"/>
              </a:spcAft>
            </a:pPr>
            <a:r>
              <a:rPr lang="en-US" altLang="x-none"/>
              <a:t>In the first invocation,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reference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obj1</a:t>
            </a:r>
            <a:r>
              <a:rPr lang="en-US" altLang="x-none"/>
              <a:t>; in the second it refers to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obj2</a:t>
            </a:r>
          </a:p>
        </p:txBody>
      </p:sp>
      <p:sp>
        <p:nvSpPr>
          <p:cNvPr id="82948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this reference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2590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this</a:t>
            </a:r>
            <a:r>
              <a:rPr lang="en-US" altLang="x-none"/>
              <a:t> reference can be used to distinguish the instance variables of a class from corresponding method parameters with the same names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constructor of the </a:t>
            </a:r>
            <a:r>
              <a:rPr lang="en-US" altLang="x-none">
                <a:latin typeface="Courier New" charset="0"/>
              </a:rPr>
              <a:t>Account</a:t>
            </a:r>
            <a:r>
              <a:rPr lang="en-US" altLang="x-none"/>
              <a:t> class from Chapter 4 could have been written as follows:</a:t>
            </a:r>
          </a:p>
        </p:txBody>
      </p:sp>
      <p:sp>
        <p:nvSpPr>
          <p:cNvPr id="83972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663950"/>
            <a:ext cx="73152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</a:t>
            </a:r>
            <a:r>
              <a:rPr lang="en-US" altLang="x-none" sz="2000" b="1">
                <a:latin typeface="Courier New" charset="0"/>
              </a:rPr>
              <a:t>Account(String name,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long </a:t>
            </a:r>
            <a:r>
              <a:rPr lang="en-US" altLang="x-none" sz="2000" b="1">
                <a:latin typeface="Courier New" charset="0"/>
              </a:rPr>
              <a:t>acctNumber, 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         double balance)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.name = name;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.acctNumber = acctNumber;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this</a:t>
            </a:r>
            <a:r>
              <a:rPr lang="en-US" altLang="x-none" sz="2000" b="1">
                <a:latin typeface="Courier New" charset="0"/>
              </a:rPr>
              <a:t>.balance = balance;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Method </a:t>
            </a:r>
            <a:r>
              <a:rPr lang="en-US" altLang="x-none" b="1" dirty="0"/>
              <a:t>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2971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84997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Java </a:t>
            </a:r>
            <a:r>
              <a:rPr lang="en-US" altLang="x-none" i="1"/>
              <a:t>interface</a:t>
            </a:r>
            <a:r>
              <a:rPr lang="en-US" altLang="x-none"/>
              <a:t> is a collection of abstract methods and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</a:t>
            </a:r>
            <a:r>
              <a:rPr lang="en-US" altLang="x-none" i="1"/>
              <a:t>abstract method</a:t>
            </a:r>
            <a:r>
              <a:rPr lang="en-US" altLang="x-none"/>
              <a:t> is a method header without a method body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abstract method can be declared using the modifier </a:t>
            </a:r>
            <a:r>
              <a:rPr lang="en-US" altLang="x-none">
                <a:latin typeface="Courier New" charset="0"/>
              </a:rPr>
              <a:t>abstract</a:t>
            </a:r>
            <a:r>
              <a:rPr lang="en-US" altLang="x-none"/>
              <a:t>, but because all methods in an interface are abstract, usually it is left off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interface is used to establish a set of methods that a class will implement</a:t>
            </a:r>
          </a:p>
        </p:txBody>
      </p:sp>
      <p:sp>
        <p:nvSpPr>
          <p:cNvPr id="860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7043" name="Footer Placeholder 1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7044" name="TextBox 11"/>
          <p:cNvSpPr txBox="1">
            <a:spLocks noChangeArrowheads="1"/>
          </p:cNvSpPr>
          <p:nvPr/>
        </p:nvSpPr>
        <p:spPr bwMode="auto">
          <a:xfrm>
            <a:off x="762000" y="2292350"/>
            <a:ext cx="75438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interface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int </a:t>
            </a:r>
            <a:r>
              <a:rPr lang="en-US" altLang="x-none" sz="2000" b="1">
                <a:latin typeface="Courier New" charset="0"/>
              </a:rPr>
              <a:t>doThat();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doThis2(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double </a:t>
            </a:r>
            <a:r>
              <a:rPr lang="en-US" altLang="x-none" sz="2000" b="1">
                <a:latin typeface="Courier New" charset="0"/>
              </a:rPr>
              <a:t>value,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char </a:t>
            </a:r>
            <a:r>
              <a:rPr lang="en-US" altLang="x-none" sz="2000" b="1">
                <a:latin typeface="Courier New" charset="0"/>
              </a:rPr>
              <a:t>ch);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boolean </a:t>
            </a:r>
            <a:r>
              <a:rPr lang="en-US" altLang="x-none" sz="2000" b="1">
                <a:latin typeface="Courier New" charset="0"/>
              </a:rPr>
              <a:t>doTheOther(int num);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114800" y="4343400"/>
            <a:ext cx="3600450" cy="1158875"/>
            <a:chOff x="2942" y="2832"/>
            <a:chExt cx="2268" cy="730"/>
          </a:xfrm>
        </p:grpSpPr>
        <p:sp>
          <p:nvSpPr>
            <p:cNvPr id="87050" name="Text Box 9"/>
            <p:cNvSpPr txBox="1">
              <a:spLocks noChangeArrowheads="1"/>
            </p:cNvSpPr>
            <p:nvPr/>
          </p:nvSpPr>
          <p:spPr bwMode="auto">
            <a:xfrm>
              <a:off x="2942" y="3120"/>
              <a:ext cx="226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A semicolon immediately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follows each method header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7051" name="Line 10"/>
            <p:cNvSpPr>
              <a:spLocks noChangeShapeType="1"/>
            </p:cNvSpPr>
            <p:nvPr/>
          </p:nvSpPr>
          <p:spPr bwMode="auto">
            <a:xfrm flipV="1">
              <a:off x="4368" y="2832"/>
              <a:ext cx="138" cy="288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5181600" y="1066800"/>
            <a:ext cx="3006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sz="2000" b="1"/>
              <a:t>None of the methods in</a:t>
            </a:r>
          </a:p>
          <a:p>
            <a:pPr algn="ctr" eaLnBrk="1" hangingPunct="1"/>
            <a:r>
              <a:rPr lang="en-US" altLang="x-none" sz="2000" b="1"/>
              <a:t>an interface are given</a:t>
            </a:r>
          </a:p>
          <a:p>
            <a:pPr algn="ctr" eaLnBrk="1" hangingPunct="1"/>
            <a:r>
              <a:rPr lang="en-US" altLang="x-none" sz="2000" b="1"/>
              <a:t>a definition (body)</a:t>
            </a:r>
            <a:endParaRPr lang="en-US" altLang="x-none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955675" y="1674813"/>
            <a:ext cx="3976688" cy="809625"/>
            <a:chOff x="635" y="930"/>
            <a:chExt cx="2505" cy="510"/>
          </a:xfrm>
        </p:grpSpPr>
        <p:sp>
          <p:nvSpPr>
            <p:cNvPr id="87048" name="Line 6"/>
            <p:cNvSpPr>
              <a:spLocks noChangeShapeType="1"/>
            </p:cNvSpPr>
            <p:nvPr/>
          </p:nvSpPr>
          <p:spPr bwMode="auto">
            <a:xfrm>
              <a:off x="1728" y="1200"/>
              <a:ext cx="0" cy="24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0" name="Text Box 5"/>
            <p:cNvSpPr txBox="1">
              <a:spLocks noChangeArrowheads="1"/>
            </p:cNvSpPr>
            <p:nvPr/>
          </p:nvSpPr>
          <p:spPr bwMode="auto">
            <a:xfrm>
              <a:off x="635" y="930"/>
              <a:ext cx="25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interface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 a reserved word</a:t>
              </a:r>
              <a:endParaRPr lang="en-US" altLang="x-none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An interface cannot be instantiated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Methods in an interface have public visibility by default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 class formally implements an interface by: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x-none" sz="2800"/>
              <a:t>stating so in the class header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 sz="2800"/>
              <a:t>providing implementations for every abstract method in the interface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If a class declares that it implements an interface, it must define all methods in the interface</a:t>
            </a:r>
          </a:p>
        </p:txBody>
      </p:sp>
      <p:sp>
        <p:nvSpPr>
          <p:cNvPr id="880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8909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89092" name="TextBox 10"/>
          <p:cNvSpPr txBox="1">
            <a:spLocks noChangeArrowheads="1"/>
          </p:cNvSpPr>
          <p:nvPr/>
        </p:nvSpPr>
        <p:spPr bwMode="auto">
          <a:xfrm>
            <a:off x="1143000" y="1658938"/>
            <a:ext cx="6858000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CanDo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implements </a:t>
            </a:r>
            <a:r>
              <a:rPr lang="en-US" altLang="x-none" sz="2000" b="1">
                <a:latin typeface="Courier New" charset="0"/>
              </a:rPr>
              <a:t>Doable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doThis()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void </a:t>
            </a:r>
            <a:r>
              <a:rPr lang="en-US" altLang="x-none" sz="2000" b="1">
                <a:latin typeface="Courier New" charset="0"/>
              </a:rPr>
              <a:t>doThat()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whatever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etc.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86200" y="762000"/>
            <a:ext cx="2305050" cy="1066800"/>
            <a:chOff x="4343400" y="609600"/>
            <a:chExt cx="2305514" cy="1066801"/>
          </a:xfrm>
        </p:grpSpPr>
        <p:sp>
          <p:nvSpPr>
            <p:cNvPr id="73737" name="Text Box 5"/>
            <p:cNvSpPr txBox="1">
              <a:spLocks noChangeArrowheads="1"/>
            </p:cNvSpPr>
            <p:nvPr/>
          </p:nvSpPr>
          <p:spPr bwMode="auto">
            <a:xfrm>
              <a:off x="4343400" y="609600"/>
              <a:ext cx="2305514" cy="7080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latin typeface="Courier New" charset="0"/>
                  <a:ea typeface="Courier New" charset="0"/>
                  <a:cs typeface="Courier New" charset="0"/>
                </a:rPr>
                <a:t>implements</a:t>
              </a:r>
              <a:r>
                <a:rPr lang="en-US" altLang="x-none" sz="2000" b="1"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/>
                <a:t>is a</a:t>
              </a:r>
            </a:p>
            <a:p>
              <a:pPr algn="ctr" eaLnBrk="1" hangingPunct="1"/>
              <a:r>
                <a:rPr lang="en-US" altLang="x-none" sz="2000" b="1"/>
                <a:t>reserved word</a:t>
              </a:r>
              <a:endParaRPr lang="en-US" altLang="x-none"/>
            </a:p>
          </p:txBody>
        </p:sp>
        <p:sp>
          <p:nvSpPr>
            <p:cNvPr id="89098" name="Line 6"/>
            <p:cNvSpPr>
              <a:spLocks noChangeShapeType="1"/>
            </p:cNvSpPr>
            <p:nvPr/>
          </p:nvSpPr>
          <p:spPr bwMode="auto">
            <a:xfrm>
              <a:off x="5486400" y="1295401"/>
              <a:ext cx="0" cy="38100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029200" y="3810000"/>
            <a:ext cx="2843213" cy="1295400"/>
            <a:chOff x="3552" y="2160"/>
            <a:chExt cx="1791" cy="816"/>
          </a:xfrm>
        </p:grpSpPr>
        <p:sp>
          <p:nvSpPr>
            <p:cNvPr id="73735" name="Text Box 8"/>
            <p:cNvSpPr txBox="1">
              <a:spLocks noChangeArrowheads="1"/>
            </p:cNvSpPr>
            <p:nvPr/>
          </p:nvSpPr>
          <p:spPr bwMode="auto">
            <a:xfrm>
              <a:off x="3760" y="2208"/>
              <a:ext cx="1583" cy="63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Each method listed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in </a:t>
              </a:r>
              <a:r>
                <a:rPr lang="en-US" altLang="x-none" sz="2000" b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Doable</a:t>
              </a:r>
              <a:r>
                <a:rPr lang="en-US" altLang="x-none" sz="2000" b="1">
                  <a:solidFill>
                    <a:srgbClr val="000000"/>
                  </a:solidFill>
                  <a:ea typeface="Courier New" charset="0"/>
                  <a:cs typeface="Courier New" charset="0"/>
                </a:rPr>
                <a:t> </a:t>
              </a:r>
              <a:r>
                <a:rPr lang="en-US" altLang="x-none" sz="2000" b="1">
                  <a:solidFill>
                    <a:srgbClr val="000000"/>
                  </a:solidFill>
                </a:rPr>
                <a:t>is</a:t>
              </a:r>
            </a:p>
            <a:p>
              <a:pPr algn="ctr" eaLnBrk="1" hangingPunct="1"/>
              <a:r>
                <a:rPr lang="en-US" altLang="x-none" sz="2000" b="1">
                  <a:solidFill>
                    <a:srgbClr val="000000"/>
                  </a:solidFill>
                </a:rPr>
                <a:t>given a definition</a:t>
              </a:r>
              <a:endParaRPr lang="en-US" altLang="x-none">
                <a:solidFill>
                  <a:srgbClr val="000000"/>
                </a:solidFill>
              </a:endParaRPr>
            </a:p>
          </p:txBody>
        </p:sp>
        <p:sp>
          <p:nvSpPr>
            <p:cNvPr id="89096" name="AutoShape 9"/>
            <p:cNvSpPr>
              <a:spLocks/>
            </p:cNvSpPr>
            <p:nvPr/>
          </p:nvSpPr>
          <p:spPr bwMode="auto">
            <a:xfrm>
              <a:off x="3552" y="2160"/>
              <a:ext cx="288" cy="816"/>
            </a:xfrm>
            <a:prstGeom prst="rightBrace">
              <a:avLst>
                <a:gd name="adj1" fmla="val 23611"/>
                <a:gd name="adj2" fmla="val 50000"/>
              </a:avLst>
            </a:prstGeom>
            <a:noFill/>
            <a:ln w="3175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 sz="1800"/>
            </a:p>
          </p:txBody>
        </p: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 addition to (or instead of) abstract methods, an interface can contain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When a class implements an interface, it gains access to all its constants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that implements an interface can implement other methods as well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Complexity.java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Question.java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MiniQuiz.java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endParaRPr lang="en-US" altLang="x-none"/>
          </a:p>
        </p:txBody>
      </p:sp>
      <p:sp>
        <p:nvSpPr>
          <p:cNvPr id="9011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1139" name="TextBox 5"/>
          <p:cNvSpPr txBox="1">
            <a:spLocks noChangeArrowheads="1"/>
          </p:cNvSpPr>
          <p:nvPr/>
        </p:nvSpPr>
        <p:spPr bwMode="auto">
          <a:xfrm>
            <a:off x="609600" y="1404938"/>
            <a:ext cx="7910513" cy="28622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Complexity.java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the interface for an object that can be assigned an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explicit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interface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static Modifier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declare static methods and variables using the </a:t>
            </a:r>
            <a:r>
              <a:rPr lang="en-US" altLang="x-none">
                <a:latin typeface="Courier New" charset="0"/>
              </a:rPr>
              <a:t>static</a:t>
            </a:r>
            <a:r>
              <a:rPr lang="en-US" altLang="x-none"/>
              <a:t> modifier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It associates the method or variable with the class rather than with an object of that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are sometimes called </a:t>
            </a:r>
            <a:r>
              <a:rPr lang="en-US" altLang="x-none" i="1"/>
              <a:t>class methods</a:t>
            </a:r>
            <a:r>
              <a:rPr lang="en-US" altLang="x-none"/>
              <a:t> and static variables are sometimes called </a:t>
            </a:r>
            <a:r>
              <a:rPr lang="en-US" altLang="x-none" i="1"/>
              <a:t>class variables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carefully consider the implications of each</a:t>
            </a:r>
          </a:p>
        </p:txBody>
      </p:sp>
      <p:sp>
        <p:nvSpPr>
          <p:cNvPr id="4506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382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Question.java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question (and its answer).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implements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question,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Constructor: Sets up the question with a default complexity.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Question(String query, String result)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= query;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answer = result;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318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setComplexity(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level)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complexityLevel = 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complexity level for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getComplexity()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complexityLevel;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getQuestion()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4211" name="TextBox 5"/>
          <p:cNvSpPr txBox="1">
            <a:spLocks noChangeArrowheads="1"/>
          </p:cNvSpPr>
          <p:nvPr/>
        </p:nvSpPr>
        <p:spPr bwMode="auto">
          <a:xfrm>
            <a:off x="609600" y="446088"/>
            <a:ext cx="7910513" cy="5878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answer to this question.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getAnswer()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true if the candidate answer matches the answer.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boolean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answerCorrect(String candidateAnswer)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answer.equals(candidateAnswer);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this question (and its answer)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 + "\n" + answer;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228600"/>
            <a:ext cx="7910513" cy="65246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MiniQuiz.java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use of a class that implements an interface.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import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java.util.Scanner;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MiniQuiz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Presents a short quiz.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Question q1, q2;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String possible;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Scanner scan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Scanner(System.in);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Question("What is the capital of Jamaica?",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"Kingston");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q1.setComplexity(4);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Question("Which is worse, ignorance or apathy?",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                "I don't know and I don't care");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q2.setComplexity(10);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6259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System.out.print(q1.getQuestion());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q1.getComplexity()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q1.getAnswer());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System.out.print(q2.getQuestion());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 (Level: " + q2.getComplexity() + ")");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possible = scan.nextLine();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System.out.println("Correct");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   System.out.println("No, the answer is " + q2.getAnswer());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09600" y="1052513"/>
            <a:ext cx="7910513" cy="45862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 dirty="0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(q1.getQuestion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(Level: " + q1.getComplexity()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(q1.answerCorrect(possible))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No, the answer is " + q1.getAnswer());</a:t>
            </a:r>
          </a:p>
          <a:p>
            <a:pPr eaLnBrk="1" hangingPunct="1"/>
            <a:endParaRPr lang="en-US" altLang="x-none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(q2.getQuestion());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 (Level: " + q2.getComplexity() + ")");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possible =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scan.nextLine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if 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(q2.answerCorrect(possible))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("Correct");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else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      </a:t>
            </a:r>
            <a:r>
              <a:rPr lang="en-US" altLang="x-none" sz="1400" b="1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("No, the answer is " + q2.getAnswer());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 dirty="0">
              <a:ea typeface="Courier New" charset="0"/>
              <a:cs typeface="Courier New" charset="0"/>
            </a:endParaRP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1371600" y="838200"/>
            <a:ext cx="6292850" cy="25241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Sample Run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What is the capital of Jamaica? (Level: 4)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Kingston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Correct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Which is worse, ignorance or apathy? (Level: 10)</a:t>
            </a:r>
          </a:p>
          <a:p>
            <a:pPr eaLnBrk="1" hangingPunct="1"/>
            <a:r>
              <a:rPr lang="en-US" altLang="x-none" sz="1600" b="1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apathy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No, the answer is I don't know and I don't care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2438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 class can implement multiple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interfaces are listed in the </a:t>
            </a:r>
            <a:r>
              <a:rPr lang="en-US" altLang="x-none">
                <a:latin typeface="Courier New" charset="0"/>
              </a:rPr>
              <a:t>implements</a:t>
            </a:r>
            <a:r>
              <a:rPr lang="en-US" altLang="x-none"/>
              <a:t> clause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class must implement all methods in all interfaces listed in the header</a:t>
            </a:r>
            <a:endParaRPr lang="en-US" altLang="x-none" sz="2400">
              <a:latin typeface="Courier New" charset="0"/>
            </a:endParaRP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609600" y="3962400"/>
            <a:ext cx="78486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latin typeface="Courier New" charset="0"/>
              </a:rPr>
              <a:t>class ManyThings implements interface1, interface2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008000"/>
                </a:solidFill>
                <a:latin typeface="Courier New" charset="0"/>
              </a:rPr>
              <a:t>// all methods of both interfaces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</a:p>
          <a:p>
            <a:pPr eaLnBrk="1" hangingPunct="1"/>
            <a:endParaRPr lang="en-US" altLang="x-none" sz="2000" b="1">
              <a:latin typeface="Courier New" charset="0"/>
            </a:endParaRPr>
          </a:p>
        </p:txBody>
      </p:sp>
      <p:sp>
        <p:nvSpPr>
          <p:cNvPr id="98309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Java API contains many helpful interfaces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interface contains one abstract method called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, which is used to compare two objects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discussed the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method of 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in Chapter 5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String</a:t>
            </a:r>
            <a:r>
              <a:rPr lang="en-US" altLang="x-none"/>
              <a:t> class implements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, giving us the ability to put strings in lexicographic order</a:t>
            </a: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Comparable Interface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816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1800"/>
              </a:spcAft>
            </a:pPr>
            <a:r>
              <a:rPr lang="en-US" altLang="x-none"/>
              <a:t>Any class can implement 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 to provide a mechanism for comparing objects of that 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x-none" b="1">
                <a:latin typeface="Courier New" charset="0"/>
              </a:rPr>
              <a:t>	</a:t>
            </a:r>
            <a:r>
              <a:rPr lang="en-US" altLang="x-none" sz="2000" b="1">
                <a:latin typeface="Courier New" charset="0"/>
              </a:rPr>
              <a:t>if (obj1.compareTo(obj2) &lt; 0)</a:t>
            </a:r>
          </a:p>
          <a:p>
            <a:pPr>
              <a:spcBef>
                <a:spcPct val="0"/>
              </a:spcBef>
              <a:spcAft>
                <a:spcPts val="3000"/>
              </a:spcAft>
              <a:buFontTx/>
              <a:buNone/>
            </a:pPr>
            <a:r>
              <a:rPr lang="en-US" altLang="x-none" sz="2000" b="1">
                <a:latin typeface="Courier New" charset="0"/>
              </a:rPr>
              <a:t>	   System.out.println ("obj1 is less than obj2");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The value returned from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 should be negative is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less that </a:t>
            </a:r>
            <a:r>
              <a:rPr lang="en-US" altLang="x-none">
                <a:latin typeface="Courier New" charset="0"/>
              </a:rPr>
              <a:t>obj2</a:t>
            </a:r>
            <a:r>
              <a:rPr lang="en-US" altLang="x-none"/>
              <a:t>, 0 if they are equal, and positive if </a:t>
            </a:r>
            <a:r>
              <a:rPr lang="en-US" altLang="x-none">
                <a:latin typeface="Courier New" charset="0"/>
              </a:rPr>
              <a:t>obj1</a:t>
            </a:r>
            <a:r>
              <a:rPr lang="en-US" altLang="x-none"/>
              <a:t> is greater than </a:t>
            </a:r>
            <a:r>
              <a:rPr lang="en-US" altLang="x-none">
                <a:latin typeface="Courier New" charset="0"/>
              </a:rPr>
              <a:t>obj2</a:t>
            </a:r>
          </a:p>
          <a:p>
            <a:pPr>
              <a:spcBef>
                <a:spcPct val="0"/>
              </a:spcBef>
              <a:spcAft>
                <a:spcPts val="2400"/>
              </a:spcAft>
            </a:pPr>
            <a:r>
              <a:rPr lang="en-US" altLang="x-none"/>
              <a:t>It's up to the programmer to determine what makes one object less than another</a:t>
            </a:r>
          </a:p>
        </p:txBody>
      </p:sp>
      <p:sp>
        <p:nvSpPr>
          <p:cNvPr id="100356" name="Footer Placeholder 6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The Iterator Interface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As we discussed in Chapter 5, an iterator is an object that provides a means of processing a collection of objects one at a time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An iterator is created formally by implementing the </a:t>
            </a:r>
            <a:r>
              <a:rPr lang="en-US" altLang="x-none">
                <a:latin typeface="Courier New" charset="0"/>
              </a:rPr>
              <a:t>Iterator</a:t>
            </a:r>
            <a:r>
              <a:rPr lang="en-US" altLang="x-none"/>
              <a:t> interface, which contains three methods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hasNext</a:t>
            </a:r>
            <a:r>
              <a:rPr lang="en-US" altLang="x-none"/>
              <a:t> method returns a boolean result – true if there are items left to process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 returns the next object in the iteration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>
                <a:latin typeface="Courier New" charset="0"/>
              </a:rPr>
              <a:t>remove</a:t>
            </a:r>
            <a:r>
              <a:rPr lang="en-US" altLang="x-none"/>
              <a:t> method removes the object most recently returned by the </a:t>
            </a:r>
            <a:r>
              <a:rPr lang="en-US" altLang="x-none">
                <a:latin typeface="Courier New" charset="0"/>
              </a:rPr>
              <a:t>next</a:t>
            </a:r>
            <a:r>
              <a:rPr lang="en-US" altLang="x-none"/>
              <a:t> method</a:t>
            </a:r>
          </a:p>
        </p:txBody>
      </p:sp>
      <p:sp>
        <p:nvSpPr>
          <p:cNvPr id="10138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Variables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4102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Normally, each object has its own data space, but if a variable is declared as static, only one copy of the variable exists</a:t>
            </a:r>
          </a:p>
          <a:p>
            <a:pPr>
              <a:spcBef>
                <a:spcPct val="60000"/>
              </a:spcBef>
              <a:buFont typeface="Times" charset="0"/>
              <a:buNone/>
            </a:pPr>
            <a:r>
              <a:rPr lang="en-US" altLang="x-none" sz="2400">
                <a:latin typeface="Courier New" charset="0"/>
              </a:rPr>
              <a:t>          private static float price;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Memory space for a static variable is created when the class is first referenced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All objects instantiated from the class share its static variables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Changing the value of a static variable in one object changes it for all others</a:t>
            </a:r>
          </a:p>
        </p:txBody>
      </p:sp>
      <p:sp>
        <p:nvSpPr>
          <p:cNvPr id="4608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Interfaces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You could write a class that implements certain methods (such as </a:t>
            </a:r>
            <a:r>
              <a:rPr lang="en-US" altLang="x-none">
                <a:latin typeface="Courier New" charset="0"/>
              </a:rPr>
              <a:t>compareTo</a:t>
            </a:r>
            <a:r>
              <a:rPr lang="en-US" altLang="x-none"/>
              <a:t>) without formally implementing the interface (</a:t>
            </a:r>
            <a:r>
              <a:rPr lang="en-US" altLang="x-none">
                <a:latin typeface="Courier New" charset="0"/>
              </a:rPr>
              <a:t>Comparable</a:t>
            </a:r>
            <a:r>
              <a:rPr lang="en-US" altLang="x-none"/>
              <a:t>)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formally establishing the relationship between a class and an interface allows Java to deal with an object in certain ways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Interfaces are a key aspect of object-oriented design in Java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We discuss this idea further in Chapter 10</a:t>
            </a:r>
          </a:p>
        </p:txBody>
      </p:sp>
      <p:sp>
        <p:nvSpPr>
          <p:cNvPr id="1034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Outline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2438400" y="1219200"/>
            <a:ext cx="4945393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Software Development Activities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Static Variables and Methods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Class Relationships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/>
              <a:t>Interfaces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Method </a:t>
            </a:r>
            <a:r>
              <a:rPr lang="en-US" altLang="x-none" b="1" dirty="0"/>
              <a:t>Design and Overloading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x-none" b="1" dirty="0" smtClean="0"/>
              <a:t>Testing</a:t>
            </a:r>
            <a:endParaRPr lang="en-US" altLang="x-none" b="1" dirty="0"/>
          </a:p>
        </p:txBody>
      </p:sp>
      <p:sp>
        <p:nvSpPr>
          <p:cNvPr id="75780" name="AutoShape 4"/>
          <p:cNvSpPr>
            <a:spLocks noChangeArrowheads="1"/>
          </p:cNvSpPr>
          <p:nvPr/>
        </p:nvSpPr>
        <p:spPr bwMode="auto">
          <a:xfrm>
            <a:off x="1600200" y="35052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 sz="1800"/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Objects as Parameters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3340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x-none"/>
              <a:t>Another important issue related to method design involves parameter passing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Parameters in a Java method are </a:t>
            </a:r>
            <a:r>
              <a:rPr lang="en-US" altLang="x-none" i="1"/>
              <a:t>passed by value</a:t>
            </a:r>
            <a:endParaRPr lang="en-US" altLang="x-none"/>
          </a:p>
          <a:p>
            <a:pPr>
              <a:spcBef>
                <a:spcPct val="60000"/>
              </a:spcBef>
            </a:pPr>
            <a:r>
              <a:rPr lang="en-US" altLang="x-none"/>
              <a:t>A copy of the </a:t>
            </a:r>
            <a:r>
              <a:rPr lang="en-US" altLang="x-none" i="1"/>
              <a:t>actual parameter </a:t>
            </a:r>
            <a:r>
              <a:rPr lang="en-US" altLang="x-none"/>
              <a:t>(the value passed in) is stored into the </a:t>
            </a:r>
            <a:r>
              <a:rPr lang="en-US" altLang="x-none" i="1"/>
              <a:t>formal parameter </a:t>
            </a:r>
            <a:r>
              <a:rPr lang="en-US" altLang="x-none"/>
              <a:t>(in the method header)</a:t>
            </a:r>
          </a:p>
          <a:p>
            <a:pPr>
              <a:spcBef>
                <a:spcPct val="60000"/>
              </a:spcBef>
            </a:pPr>
            <a:r>
              <a:rPr lang="en-US" altLang="x-none"/>
              <a:t>When an object is passed to a method, the actual parameter and the formal parameter become aliases of each other</a:t>
            </a:r>
          </a:p>
        </p:txBody>
      </p:sp>
      <p:sp>
        <p:nvSpPr>
          <p:cNvPr id="12800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Passing Objects to Methods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648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What a method does with a parameter may or may not have a permanent effect (outside the method)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Note the difference between changing the internal state of an object versus changing which object a reference points to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ParameterTester.java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ParameterModifier.java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Num.java 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endParaRPr lang="en-US" altLang="x-none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685800"/>
            <a:ext cx="7910513" cy="50165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ParameterTester.java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passing various types of parameters.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ParameterTester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three variables (one primitive and two objects) to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serve as actual parameters to the changeValues method. Prints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their values before and after calling the method.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static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main(String[] args)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ParameterModifier modifier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ParameterModifier();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int a1 = 111;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a2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Num(222);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Num a3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Num(333);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System.out.println("Before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modifier.changeValues(a1, a2, a3);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System.out.println("After calling changeValues:");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System.out.println("a1\ta2\ta3");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System.out.println(a1 + "\t" + a2 + "\t" + a3 + "\n");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447800"/>
            <a:ext cx="7910513" cy="30781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Before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modifier.changeValues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, a2, a3);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After calling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changeValues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:");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("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a1\ta2\ta3");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sz="1400" b="1" dirty="0" err="1" smtClean="0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sz="1400" b="1" dirty="0" smtClean="0">
                <a:latin typeface="Courier New" charset="0"/>
                <a:ea typeface="Courier New" charset="0"/>
                <a:cs typeface="Courier New" charset="0"/>
              </a:rPr>
              <a:t>(a1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+ "\t" + a2 + "\t" + a3 + "\n");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2508250" y="839788"/>
            <a:ext cx="3816350" cy="4494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US" altLang="x-none" b="1" u="sng">
                <a:ea typeface="Courier New" charset="0"/>
                <a:cs typeface="Courier New" charset="0"/>
              </a:rPr>
              <a:t>Output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Before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222	333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changing the 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f1	f2	f3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999	888	777</a:t>
            </a:r>
          </a:p>
          <a:p>
            <a:pPr eaLnBrk="1" hangingPunct="1"/>
            <a:endParaRPr lang="en-US" altLang="x-none" sz="16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After calling changeValues: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a1	a2	a3</a:t>
            </a:r>
          </a:p>
          <a:p>
            <a:pPr eaLnBrk="1" hangingPunct="1"/>
            <a:r>
              <a:rPr lang="en-US" altLang="x-none" sz="1600" b="1">
                <a:latin typeface="Courier New" charset="0"/>
                <a:ea typeface="Courier New" charset="0"/>
                <a:cs typeface="Courier New" charset="0"/>
              </a:rPr>
              <a:t>111	888	333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304800"/>
            <a:ext cx="7910513" cy="60944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ParameterModifier.java       Author: Lewis/Loftus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Demonstrates the effects of changing parameter values.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ParameterModifier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Modifies the parameters, printing their values before and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after making the changes.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changeValues(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f1, Num f2, Num f3)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System.out.println("Before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f1 = 999;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f2.setValue(888);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f3 =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new </a:t>
            </a:r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Num(777);</a:t>
            </a:r>
          </a:p>
          <a:p>
            <a:pPr eaLnBrk="1" hangingPunct="1"/>
            <a:endParaRPr lang="en-US" altLang="x-none" sz="14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System.out.println("After changing the values:");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System.out.println("f1\tf2\tf3");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   System.out.println(f1 + "\t" + f2 + "\t" + f3 + "\n");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altLang="x-none" sz="1400" b="1">
              <a:solidFill>
                <a:srgbClr val="000000"/>
              </a:solidFill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887413"/>
            <a:ext cx="7910513" cy="4370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</a:t>
            </a:r>
            <a:r>
              <a:rPr lang="en-US" sz="1400" b="1" dirty="0" err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Num.java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    Author: Lewis/Loftus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  Represents a single integer as an object.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//********************************************************************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class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Num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private 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value;</a:t>
            </a:r>
          </a:p>
          <a:p>
            <a:pPr>
              <a:defRPr/>
            </a:pPr>
            <a:endParaRPr lang="en-US" sz="1400" b="1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up the new Num object, storing an initial value.</a:t>
            </a:r>
          </a:p>
          <a:p>
            <a:pPr>
              <a:defRPr/>
            </a:pPr>
            <a:r>
              <a:rPr lang="en-US" sz="1400" b="1" dirty="0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sz="1400" b="1" dirty="0" err="1">
                <a:latin typeface="Courier New" charset="0"/>
                <a:ea typeface="Courier New" charset="0"/>
                <a:cs typeface="Courier New" charset="0"/>
              </a:rPr>
              <a:t>Num(</a:t>
            </a:r>
            <a:r>
              <a:rPr lang="en-US" sz="1400" b="1" dirty="0" err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sz="1400" b="1" dirty="0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>
              <a:defRPr/>
            </a:pPr>
            <a:r>
              <a:rPr lang="en-US" sz="1400" b="1" dirty="0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>
              <a:defRPr/>
            </a:pPr>
            <a:endParaRPr lang="en-US" sz="1400" b="1" dirty="0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>
              <a:defRPr/>
            </a:pPr>
            <a:r>
              <a:rPr lang="en-US" sz="1400" b="1" dirty="0">
                <a:solidFill>
                  <a:srgbClr val="800000"/>
                </a:solidFill>
                <a:latin typeface="+mn-lt"/>
                <a:ea typeface="Courier New" charset="0"/>
                <a:cs typeface="Courier New" charset="0"/>
              </a:rPr>
              <a:t>continue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62467" name="TextBox 5"/>
          <p:cNvSpPr txBox="1">
            <a:spLocks noChangeArrowheads="1"/>
          </p:cNvSpPr>
          <p:nvPr/>
        </p:nvSpPr>
        <p:spPr bwMode="auto">
          <a:xfrm>
            <a:off x="609600" y="1143000"/>
            <a:ext cx="7910513" cy="4154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x-none" sz="1400" b="1">
                <a:solidFill>
                  <a:srgbClr val="800000"/>
                </a:solidFill>
                <a:ea typeface="Courier New" charset="0"/>
                <a:cs typeface="Courier New" charset="0"/>
              </a:rPr>
              <a:t>continue</a:t>
            </a:r>
          </a:p>
          <a:p>
            <a:pPr eaLnBrk="1" hangingPunct="1"/>
            <a:endParaRPr lang="en-US" altLang="x-none" sz="1400" b="1">
              <a:solidFill>
                <a:srgbClr val="008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Sets the stored value to the newly specified value.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void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setValue(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update)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value = update;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endParaRPr lang="en-US" altLang="x-none" sz="1400" b="1">
              <a:latin typeface="Courier New" charset="0"/>
              <a:ea typeface="Courier New" charset="0"/>
              <a:cs typeface="Courier New" charset="0"/>
            </a:endParaRP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  Returns the stored integer value as a string.</a:t>
            </a:r>
          </a:p>
          <a:p>
            <a:pPr eaLnBrk="1" hangingPunct="1"/>
            <a:r>
              <a:rPr lang="en-US" altLang="x-none" sz="1400" b="1">
                <a:solidFill>
                  <a:srgbClr val="008000"/>
                </a:solidFill>
                <a:latin typeface="Courier New" charset="0"/>
                <a:ea typeface="Courier New" charset="0"/>
                <a:cs typeface="Courier New" charset="0"/>
              </a:rPr>
              <a:t>   //-----------------------------------------------------------------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public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String toString()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{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1">
                <a:solidFill>
                  <a:srgbClr val="3366FF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value + "";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   }</a:t>
            </a:r>
          </a:p>
          <a:p>
            <a:pPr eaLnBrk="1" hangingPunct="1"/>
            <a:r>
              <a:rPr lang="en-US" altLang="x-none" sz="1400" b="1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Methods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114800"/>
            <a:ext cx="8686800" cy="1905000"/>
          </a:xfrm>
          <a:noFill/>
        </p:spPr>
        <p:txBody>
          <a:bodyPr lIns="92075" tIns="46038" rIns="92075" bIns="46038"/>
          <a:lstStyle/>
          <a:p>
            <a:pPr>
              <a:spcBef>
                <a:spcPct val="60000"/>
              </a:spcBef>
            </a:pPr>
            <a:r>
              <a:rPr lang="en-US" altLang="x-none"/>
              <a:t>Because it is declared as static, the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cube</a:t>
            </a:r>
            <a:r>
              <a:rPr lang="en-US" altLang="x-none">
                <a:ea typeface="Courier New" charset="0"/>
                <a:cs typeface="Courier New" charset="0"/>
              </a:rPr>
              <a:t> </a:t>
            </a:r>
            <a:r>
              <a:rPr lang="en-US" altLang="x-none"/>
              <a:t>method can be invoked through the class name:</a:t>
            </a:r>
          </a:p>
          <a:p>
            <a:pPr algn="ctr">
              <a:spcBef>
                <a:spcPct val="60000"/>
              </a:spcBef>
              <a:buFontTx/>
              <a:buNone/>
            </a:pPr>
            <a:r>
              <a:rPr lang="en-US" altLang="x-none" sz="2400" b="1">
                <a:latin typeface="Courier New" charset="0"/>
                <a:ea typeface="Courier New" charset="0"/>
                <a:cs typeface="Courier New" charset="0"/>
              </a:rPr>
              <a:t>value = Helper.cube(4);</a:t>
            </a:r>
          </a:p>
        </p:txBody>
      </p:sp>
      <p:sp>
        <p:nvSpPr>
          <p:cNvPr id="4710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1524000" y="1371600"/>
            <a:ext cx="5943600" cy="2432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82880" tIns="137160" rIns="182880" bIns="13716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class </a:t>
            </a:r>
            <a:r>
              <a:rPr lang="en-US" altLang="x-none" sz="2000" b="1">
                <a:latin typeface="Courier New" charset="0"/>
              </a:rPr>
              <a:t>Helper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public static int </a:t>
            </a:r>
            <a:r>
              <a:rPr lang="en-US" altLang="x-none" sz="2000" b="1">
                <a:latin typeface="Courier New" charset="0"/>
              </a:rPr>
              <a:t>cube(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int </a:t>
            </a:r>
            <a:r>
              <a:rPr lang="en-US" altLang="x-none" sz="2000" b="1">
                <a:latin typeface="Courier New" charset="0"/>
              </a:rPr>
              <a:t>num)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{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   </a:t>
            </a:r>
            <a:r>
              <a:rPr lang="en-US" altLang="x-none" sz="2000" b="1">
                <a:solidFill>
                  <a:srgbClr val="3366FF"/>
                </a:solidFill>
                <a:latin typeface="Courier New" charset="0"/>
              </a:rPr>
              <a:t>return </a:t>
            </a:r>
            <a:r>
              <a:rPr lang="en-US" altLang="x-none" sz="2000" b="1">
                <a:latin typeface="Courier New" charset="0"/>
              </a:rPr>
              <a:t>num * num * num;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   }</a:t>
            </a:r>
          </a:p>
          <a:p>
            <a:pPr eaLnBrk="1" hangingPunct="1"/>
            <a:r>
              <a:rPr lang="en-US" altLang="x-none" sz="2000" b="1">
                <a:latin typeface="Courier New" charset="0"/>
              </a:rPr>
              <a:t>}</a:t>
            </a:r>
            <a:endParaRPr lang="en-US" altLang="x-none" sz="2000" b="1">
              <a:solidFill>
                <a:srgbClr val="000000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  <p:grpSp>
        <p:nvGrpSpPr>
          <p:cNvPr id="136195" name="Group 10"/>
          <p:cNvGrpSpPr>
            <a:grpSpLocks/>
          </p:cNvGrpSpPr>
          <p:nvPr/>
        </p:nvGrpSpPr>
        <p:grpSpPr bwMode="auto">
          <a:xfrm>
            <a:off x="1524000" y="152400"/>
            <a:ext cx="6172200" cy="6553200"/>
            <a:chOff x="1676401" y="152400"/>
            <a:chExt cx="6172200" cy="6553200"/>
          </a:xfrm>
        </p:grpSpPr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1676401" y="152400"/>
              <a:ext cx="6172200" cy="6553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0" tIns="137160" rIns="182880" bIns="137160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  <a:p>
              <a:pPr eaLnBrk="1" hangingPunct="1"/>
              <a:endParaRPr lang="en-US" altLang="x-none" sz="1400" b="1">
                <a:solidFill>
                  <a:srgbClr val="000000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136197" name="Picture 8" descr="fig07_05.ti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345439"/>
              <a:ext cx="5334000" cy="6214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Let's look at one more important method design issue: method overloading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 i="1"/>
              <a:t>Method overloading</a:t>
            </a:r>
            <a:r>
              <a:rPr lang="en-US" altLang="x-none"/>
              <a:t> is the process of giving a single method name multiple definitions in a class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If a method is overloaded, the method name is not sufficient to determine which method is being called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</a:t>
            </a:r>
            <a:r>
              <a:rPr lang="en-US" altLang="x-none" i="1"/>
              <a:t>signature</a:t>
            </a:r>
            <a:r>
              <a:rPr lang="en-US" altLang="x-none"/>
              <a:t> of each overloaded method must be unique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signature includes the number, type, and order of the parameters</a:t>
            </a:r>
          </a:p>
        </p:txBody>
      </p:sp>
      <p:sp>
        <p:nvSpPr>
          <p:cNvPr id="13722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05092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75000"/>
              </a:spcBef>
            </a:pPr>
            <a:r>
              <a:rPr lang="en-US" altLang="x-none"/>
              <a:t>The compiler determines which method is being invoked by analyzing the parameters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165893" name="Text Box 5"/>
          <p:cNvSpPr txBox="1">
            <a:spLocks noChangeArrowheads="1"/>
          </p:cNvSpPr>
          <p:nvPr/>
        </p:nvSpPr>
        <p:spPr bwMode="auto">
          <a:xfrm>
            <a:off x="838200" y="2386013"/>
            <a:ext cx="3694113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 + .375;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sp>
        <p:nvSpPr>
          <p:cNvPr id="165896" name="Text Box 8"/>
          <p:cNvSpPr txBox="1">
            <a:spLocks noChangeArrowheads="1"/>
          </p:cNvSpPr>
          <p:nvPr/>
        </p:nvSpPr>
        <p:spPr bwMode="auto">
          <a:xfrm>
            <a:off x="838200" y="4267200"/>
            <a:ext cx="51720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1">
                <a:latin typeface="Courier New" charset="0"/>
              </a:rPr>
              <a:t>float tryMe(int x, float y)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{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   return x*y;</a:t>
            </a:r>
          </a:p>
          <a:p>
            <a:pPr eaLnBrk="1" hangingPunct="1"/>
            <a:r>
              <a:rPr lang="en-US" altLang="x-none" b="1">
                <a:latin typeface="Courier New" charset="0"/>
              </a:rPr>
              <a:t>}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5105400" y="3016250"/>
            <a:ext cx="3841750" cy="869950"/>
            <a:chOff x="3216" y="1756"/>
            <a:chExt cx="2420" cy="548"/>
          </a:xfrm>
        </p:grpSpPr>
        <p:sp>
          <p:nvSpPr>
            <p:cNvPr id="138249" name="Text Box 11"/>
            <p:cNvSpPr txBox="1">
              <a:spLocks noChangeArrowheads="1"/>
            </p:cNvSpPr>
            <p:nvPr/>
          </p:nvSpPr>
          <p:spPr bwMode="auto">
            <a:xfrm>
              <a:off x="3216" y="2054"/>
              <a:ext cx="2420" cy="250"/>
            </a:xfrm>
            <a:prstGeom prst="rect">
              <a:avLst/>
            </a:prstGeom>
            <a:solidFill>
              <a:srgbClr val="F5E9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 sz="2000" b="1">
                  <a:latin typeface="Courier New" charset="0"/>
                </a:rPr>
                <a:t>result = tryMe(25, 4.32)</a:t>
              </a:r>
            </a:p>
          </p:txBody>
        </p:sp>
        <p:sp>
          <p:nvSpPr>
            <p:cNvPr id="138250" name="Text Box 12"/>
            <p:cNvSpPr txBox="1">
              <a:spLocks noChangeArrowheads="1"/>
            </p:cNvSpPr>
            <p:nvPr/>
          </p:nvSpPr>
          <p:spPr bwMode="auto">
            <a:xfrm>
              <a:off x="3780" y="1756"/>
              <a:ext cx="10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x-none" sz="2000" b="1">
                  <a:solidFill>
                    <a:srgbClr val="008000"/>
                  </a:solidFill>
                  <a:latin typeface="Verdana" charset="0"/>
                </a:rPr>
                <a:t>Invocation</a:t>
              </a:r>
              <a:endParaRPr lang="en-US" altLang="x-none">
                <a:solidFill>
                  <a:srgbClr val="008000"/>
                </a:solidFill>
                <a:latin typeface="Verdana" charset="0"/>
              </a:endParaRPr>
            </a:p>
          </p:txBody>
        </p:sp>
      </p:grpSp>
      <p:cxnSp>
        <p:nvCxnSpPr>
          <p:cNvPr id="165901" name="AutoShape 13"/>
          <p:cNvCxnSpPr>
            <a:cxnSpLocks noChangeShapeType="1"/>
            <a:stCxn id="138249" idx="2"/>
            <a:endCxn id="165896" idx="3"/>
          </p:cNvCxnSpPr>
          <p:nvPr/>
        </p:nvCxnSpPr>
        <p:spPr bwMode="auto">
          <a:xfrm rot="5400000">
            <a:off x="5935662" y="3960813"/>
            <a:ext cx="1165225" cy="1016000"/>
          </a:xfrm>
          <a:prstGeom prst="bentConnector2">
            <a:avLst/>
          </a:prstGeom>
          <a:noFill/>
          <a:ln w="57150">
            <a:solidFill>
              <a:srgbClr val="DE2C28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8248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3" grpId="0"/>
      <p:bldP spid="16589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Method Overloading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tabLst>
                <a:tab pos="2292350" algn="l"/>
              </a:tabLst>
            </a:pPr>
            <a:r>
              <a:rPr lang="en-US" altLang="x-none" dirty="0"/>
              <a:t>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 is overloaded: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(String s)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</a:t>
            </a:r>
            <a:r>
              <a:rPr lang="en-US" altLang="x-none" sz="2400" b="1" dirty="0" err="1">
                <a:latin typeface="Courier New" charset="0"/>
              </a:rPr>
              <a:t>int</a:t>
            </a:r>
            <a:r>
              <a:rPr lang="en-US" altLang="x-none" sz="2400" b="1" dirty="0">
                <a:latin typeface="Courier New" charset="0"/>
              </a:rPr>
              <a:t> </a:t>
            </a:r>
            <a:r>
              <a:rPr lang="en-US" altLang="x-none" sz="2400" b="1" dirty="0" err="1">
                <a:latin typeface="Courier New" charset="0"/>
              </a:rPr>
              <a:t>i</a:t>
            </a:r>
            <a:r>
              <a:rPr lang="en-US" altLang="x-none" sz="2400" b="1" dirty="0">
                <a:latin typeface="Courier New" charset="0"/>
              </a:rPr>
              <a:t>)</a:t>
            </a:r>
          </a:p>
          <a:p>
            <a:pPr>
              <a:lnSpc>
                <a:spcPct val="90000"/>
              </a:lnSpc>
              <a:spcAft>
                <a:spcPts val="1200"/>
              </a:spcAft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            </a:t>
            </a:r>
            <a:r>
              <a:rPr lang="en-US" altLang="x-none" sz="2400" b="1" dirty="0" err="1">
                <a:latin typeface="Courier New" charset="0"/>
              </a:rPr>
              <a:t>println</a:t>
            </a:r>
            <a:r>
              <a:rPr lang="en-US" altLang="x-none" sz="2400" b="1" dirty="0">
                <a:latin typeface="Courier New" charset="0"/>
              </a:rPr>
              <a:t>(double d)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b="1" dirty="0">
                <a:latin typeface="Courier New" charset="0"/>
              </a:rPr>
              <a:t>		</a:t>
            </a:r>
            <a:r>
              <a:rPr lang="en-US" altLang="x-none" dirty="0"/>
              <a:t>and so on...</a:t>
            </a:r>
          </a:p>
          <a:p>
            <a:pPr>
              <a:lnSpc>
                <a:spcPct val="90000"/>
              </a:lnSpc>
              <a:spcBef>
                <a:spcPct val="75000"/>
              </a:spcBef>
              <a:tabLst>
                <a:tab pos="2292350" algn="l"/>
              </a:tabLst>
            </a:pPr>
            <a:r>
              <a:rPr lang="en-US" altLang="x-none" dirty="0"/>
              <a:t>The following lines invoke different versions of the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 err="1">
                <a:latin typeface="Courier New" charset="0"/>
              </a:rPr>
              <a:t>println</a:t>
            </a:r>
            <a:r>
              <a:rPr lang="en-US" altLang="x-none" dirty="0">
                <a:latin typeface="Courier New" charset="0"/>
              </a:rPr>
              <a:t> </a:t>
            </a:r>
            <a:r>
              <a:rPr lang="en-US" altLang="x-none" dirty="0"/>
              <a:t>method:</a:t>
            </a:r>
          </a:p>
          <a:p>
            <a:pPr>
              <a:lnSpc>
                <a:spcPct val="90000"/>
              </a:lnSpc>
              <a:spcBef>
                <a:spcPct val="90000"/>
              </a:spcBef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("The total is:");</a:t>
            </a:r>
          </a:p>
          <a:p>
            <a:pPr>
              <a:lnSpc>
                <a:spcPct val="90000"/>
              </a:lnSpc>
              <a:buFont typeface="Times" charset="0"/>
              <a:buNone/>
              <a:tabLst>
                <a:tab pos="2292350" algn="l"/>
              </a:tabLst>
            </a:pPr>
            <a:r>
              <a:rPr lang="en-US" altLang="x-none" sz="2400" dirty="0">
                <a:latin typeface="Courier New" charset="0"/>
              </a:rPr>
              <a:t>     </a:t>
            </a:r>
            <a:r>
              <a:rPr lang="en-US" altLang="x-none" sz="2400" dirty="0" err="1">
                <a:latin typeface="Courier New" charset="0"/>
              </a:rPr>
              <a:t>System.out.println</a:t>
            </a:r>
            <a:r>
              <a:rPr lang="en-US" altLang="x-none" sz="2400" dirty="0">
                <a:latin typeface="Courier New" charset="0"/>
              </a:rPr>
              <a:t>(total);</a:t>
            </a:r>
            <a:endParaRPr lang="en-US" altLang="x-none" sz="2400" dirty="0"/>
          </a:p>
        </p:txBody>
      </p:sp>
      <p:sp>
        <p:nvSpPr>
          <p:cNvPr id="13926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Overloading Methods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267200"/>
          </a:xfrm>
          <a:noFill/>
        </p:spPr>
        <p:txBody>
          <a:bodyPr lIns="92075" tIns="46038" rIns="92075" bIns="46038"/>
          <a:lstStyle/>
          <a:p>
            <a:pPr>
              <a:spcBef>
                <a:spcPct val="75000"/>
              </a:spcBef>
            </a:pPr>
            <a:r>
              <a:rPr lang="en-US" altLang="x-none"/>
              <a:t>The return type of the method is </a:t>
            </a:r>
            <a:r>
              <a:rPr lang="en-US" altLang="x-none" u="sng"/>
              <a:t>not</a:t>
            </a:r>
            <a:r>
              <a:rPr lang="en-US" altLang="x-none"/>
              <a:t> part of the signature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That is, overloaded methods cannot differ only by their return type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Constructors can be overloaded</a:t>
            </a:r>
          </a:p>
          <a:p>
            <a:pPr>
              <a:spcBef>
                <a:spcPct val="75000"/>
              </a:spcBef>
            </a:pPr>
            <a:r>
              <a:rPr lang="en-US" altLang="x-none"/>
              <a:t>Overloaded constructors provide multiple ways to initialize a new object</a:t>
            </a:r>
          </a:p>
        </p:txBody>
      </p:sp>
      <p:sp>
        <p:nvSpPr>
          <p:cNvPr id="14029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Summary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x-none" dirty="0"/>
              <a:t>Chapter 7 has focused on:</a:t>
            </a:r>
          </a:p>
          <a:p>
            <a:pPr lvl="1">
              <a:lnSpc>
                <a:spcPct val="90000"/>
              </a:lnSpc>
              <a:spcBef>
                <a:spcPct val="70000"/>
              </a:spcBef>
            </a:pPr>
            <a:r>
              <a:rPr lang="en-US" altLang="x-none" dirty="0"/>
              <a:t>software development activities</a:t>
            </a:r>
          </a:p>
          <a:p>
            <a:pPr lvl="1">
              <a:lnSpc>
                <a:spcPct val="90000"/>
              </a:lnSpc>
            </a:pPr>
            <a:r>
              <a:rPr lang="en-US" altLang="x-none" dirty="0" smtClean="0"/>
              <a:t>the </a:t>
            </a:r>
            <a:r>
              <a:rPr lang="en-US" altLang="x-none" dirty="0"/>
              <a:t>relationships that can exist among classes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the static modifier</a:t>
            </a:r>
          </a:p>
          <a:p>
            <a:pPr lvl="1">
              <a:lnSpc>
                <a:spcPct val="90000"/>
              </a:lnSpc>
            </a:pPr>
            <a:r>
              <a:rPr lang="en-US" altLang="x-none" dirty="0"/>
              <a:t>writing interfaces</a:t>
            </a:r>
          </a:p>
          <a:p>
            <a:pPr lvl="1">
              <a:lnSpc>
                <a:spcPct val="90000"/>
              </a:lnSpc>
            </a:pPr>
            <a:r>
              <a:rPr lang="en-US" altLang="x-none" smtClean="0"/>
              <a:t>method </a:t>
            </a:r>
            <a:r>
              <a:rPr lang="en-US" altLang="x-none" dirty="0"/>
              <a:t>design and method overloading</a:t>
            </a:r>
          </a:p>
          <a:p>
            <a:pPr>
              <a:lnSpc>
                <a:spcPct val="90000"/>
              </a:lnSpc>
            </a:pPr>
            <a:endParaRPr lang="en-US" altLang="x-none" dirty="0"/>
          </a:p>
        </p:txBody>
      </p:sp>
      <p:sp>
        <p:nvSpPr>
          <p:cNvPr id="18944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029200"/>
          </a:xfrm>
          <a:noFill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The order of the modifiers can be interchanged, but by convention visibility modifiers come first 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Recall that the </a:t>
            </a:r>
            <a:r>
              <a:rPr lang="en-US" altLang="x-none">
                <a:latin typeface="Courier New" charset="0"/>
              </a:rPr>
              <a:t>main</a:t>
            </a:r>
            <a:r>
              <a:rPr lang="en-US" altLang="x-none"/>
              <a:t> method is static – it is invoked by the Java interpreter without creating an object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Static methods cannot reference instance variables because instance variables don't exist until an object exists</a:t>
            </a:r>
          </a:p>
          <a:p>
            <a:pPr>
              <a:lnSpc>
                <a:spcPct val="90000"/>
              </a:lnSpc>
              <a:spcBef>
                <a:spcPct val="70000"/>
              </a:spcBef>
            </a:pPr>
            <a:r>
              <a:rPr lang="en-US" altLang="x-none"/>
              <a:t>However, a static method can reference static variables or local variables</a:t>
            </a:r>
          </a:p>
        </p:txBody>
      </p:sp>
      <p:sp>
        <p:nvSpPr>
          <p:cNvPr id="48132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Static Class Members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Static methods and static variables often work together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The following example keeps track of how many </a:t>
            </a:r>
            <a:r>
              <a:rPr lang="en-US" altLang="x-none">
                <a:latin typeface="Courier New" charset="0"/>
              </a:rPr>
              <a:t>Slogan</a:t>
            </a:r>
            <a:r>
              <a:rPr lang="en-US" altLang="x-none"/>
              <a:t> objects have been created using a static variable, and makes that information available using a static method</a:t>
            </a:r>
          </a:p>
          <a:p>
            <a:pPr>
              <a:lnSpc>
                <a:spcPct val="90000"/>
              </a:lnSpc>
              <a:spcBef>
                <a:spcPct val="80000"/>
              </a:spcBef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SloganCounter.java </a:t>
            </a:r>
          </a:p>
          <a:p>
            <a:pPr>
              <a:lnSpc>
                <a:spcPct val="90000"/>
              </a:lnSpc>
            </a:pPr>
            <a:r>
              <a:rPr lang="en-US" altLang="x-none"/>
              <a:t>See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 Slogan.java </a:t>
            </a:r>
          </a:p>
          <a:p>
            <a:pPr>
              <a:lnSpc>
                <a:spcPct val="90000"/>
              </a:lnSpc>
            </a:pPr>
            <a:endParaRPr lang="en-US" altLang="x-none"/>
          </a:p>
        </p:txBody>
      </p:sp>
      <p:sp>
        <p:nvSpPr>
          <p:cNvPr id="4915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1200" smtClean="0">
                <a:latin typeface="Times New Roman" charset="0"/>
              </a:rPr>
              <a:t>Copyright © 2017 Pearson Education, Inc.</a:t>
            </a:r>
            <a:endParaRPr lang="en-US" altLang="x-none" sz="1200">
              <a:latin typeface="Times New Roman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BTEXT" val="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5715</Words>
  <Application>Microsoft Office PowerPoint</Application>
  <PresentationFormat>On-screen Show (4:3)</PresentationFormat>
  <Paragraphs>1153</Paragraphs>
  <Slides>75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ＭＳ Ｐゴシック</vt:lpstr>
      <vt:lpstr>Arial</vt:lpstr>
      <vt:lpstr>Calibri</vt:lpstr>
      <vt:lpstr>Courier New</vt:lpstr>
      <vt:lpstr>Times</vt:lpstr>
      <vt:lpstr>Times New Roman</vt:lpstr>
      <vt:lpstr>Verdana</vt:lpstr>
      <vt:lpstr>Default Design</vt:lpstr>
      <vt:lpstr>Custom Design</vt:lpstr>
      <vt:lpstr>Chapter 7 Object-Oriented Design</vt:lpstr>
      <vt:lpstr>Object-Oriented Design</vt:lpstr>
      <vt:lpstr>Outline</vt:lpstr>
      <vt:lpstr>Static Class Members</vt:lpstr>
      <vt:lpstr>The static Modifier</vt:lpstr>
      <vt:lpstr>Static Variables</vt:lpstr>
      <vt:lpstr>Static Methods</vt:lpstr>
      <vt:lpstr>Static Class Members</vt:lpstr>
      <vt:lpstr>Static Class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Check</vt:lpstr>
      <vt:lpstr>Quick Check</vt:lpstr>
      <vt:lpstr>Outline</vt:lpstr>
      <vt:lpstr>Class Relationships</vt:lpstr>
      <vt:lpstr>Dependency</vt:lpstr>
      <vt:lpstr>Dependency</vt:lpstr>
      <vt:lpstr>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</vt:lpstr>
      <vt:lpstr>Aggregation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this Reference</vt:lpstr>
      <vt:lpstr>The this reference</vt:lpstr>
      <vt:lpstr>Outline</vt:lpstr>
      <vt:lpstr>Interfaces</vt:lpstr>
      <vt:lpstr>Interfaces</vt:lpstr>
      <vt:lpstr>Interfaces</vt:lpstr>
      <vt:lpstr>Interfaces</vt:lpstr>
      <vt:lpstr>Interfaces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Interfaces</vt:lpstr>
      <vt:lpstr>Interfaces</vt:lpstr>
      <vt:lpstr>The Comparable Interface</vt:lpstr>
      <vt:lpstr>The Iterator Interface</vt:lpstr>
      <vt:lpstr>Interfaces</vt:lpstr>
      <vt:lpstr>Outline</vt:lpstr>
      <vt:lpstr>Objects as Parameters</vt:lpstr>
      <vt:lpstr>Passing Objects to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 Overloading</vt:lpstr>
      <vt:lpstr>Method Overloading</vt:lpstr>
      <vt:lpstr>Method Overloading</vt:lpstr>
      <vt:lpstr>Overloading Methods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#, Title</dc:title>
  <dc:creator>usnidem</dc:creator>
  <cp:lastModifiedBy>Spirollari, Junilda</cp:lastModifiedBy>
  <cp:revision>45</cp:revision>
  <dcterms:created xsi:type="dcterms:W3CDTF">2014-02-27T14:46:45Z</dcterms:created>
  <dcterms:modified xsi:type="dcterms:W3CDTF">2021-03-09T16:27:33Z</dcterms:modified>
</cp:coreProperties>
</file>