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40"/>
  </p:notesMasterIdLst>
  <p:handoutMasterIdLst>
    <p:handoutMasterId r:id="rId41"/>
  </p:handout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316" r:id="rId12"/>
    <p:sldId id="317" r:id="rId13"/>
    <p:sldId id="290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1" r:id="rId22"/>
    <p:sldId id="277" r:id="rId23"/>
    <p:sldId id="294" r:id="rId24"/>
    <p:sldId id="321" r:id="rId25"/>
    <p:sldId id="296" r:id="rId26"/>
    <p:sldId id="297" r:id="rId27"/>
    <p:sldId id="322" r:id="rId28"/>
    <p:sldId id="323" r:id="rId29"/>
    <p:sldId id="318" r:id="rId30"/>
    <p:sldId id="278" r:id="rId31"/>
    <p:sldId id="279" r:id="rId32"/>
    <p:sldId id="280" r:id="rId33"/>
    <p:sldId id="281" r:id="rId34"/>
    <p:sldId id="299" r:id="rId35"/>
    <p:sldId id="300" r:id="rId36"/>
    <p:sldId id="298" r:id="rId37"/>
    <p:sldId id="301" r:id="rId38"/>
    <p:sldId id="28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FF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>
      <p:cViewPr varScale="1">
        <p:scale>
          <a:sx n="130" d="100"/>
          <a:sy n="130" d="100"/>
        </p:scale>
        <p:origin x="144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F26EF1-7A39-264F-BDDD-58E676CE55F9}" type="datetime1">
              <a:rPr lang="en-US" altLang="x-none"/>
              <a:pPr/>
              <a:t>3/31/2021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7CDCDE-7CEF-3242-9E6E-F3CC4FE0263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03433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1C0C73-1A7E-9448-831D-DFBCE18F139D}" type="datetime1">
              <a:rPr lang="en-US" altLang="x-none"/>
              <a:pPr/>
              <a:t>3/31/2021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F0DACF-56B0-A246-90D0-197BAA65A2E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42437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0DACF-56B0-A246-90D0-197BAA65A2EF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86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388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9335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04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76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076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33800"/>
            <a:ext cx="4076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3733800"/>
            <a:ext cx="4076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x-none"/>
              <a:t>11-</a:t>
            </a:r>
            <a:fld id="{DA8B1076-E26A-4E45-AD4F-1FBDC35A10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233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6E946-BA51-C043-8989-F659C04C67B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8808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CA083F-F0CC-6E4F-A401-55860D24105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093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60D03-494F-DD4F-9402-601B511972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6194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F526F-4EC8-C14B-BFBB-96FF81ED7B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31922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AED0A-D770-5945-8594-DDBCD0FC18E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940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83A300-B485-3E43-962C-F0BFA030ED2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8260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6D917-0E41-DF42-ABD3-5CE6DF40E52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507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78159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9E2B3-800B-3B48-9BA7-582FD444C8E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267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4C446-3E42-F243-AE5B-DD70B921881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7076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2791D-E4E5-B042-AE50-0386EA1424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8853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7D8F1-8D5F-8F4E-BAC0-17F9FE851C2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455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4538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5137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2454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4022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9092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6198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710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27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5837A9-97B8-3542-BF2E-E7838FC08E2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12</a:t>
            </a:r>
            <a:br>
              <a:rPr lang="en-US" altLang="x-none"/>
            </a:br>
            <a:r>
              <a:rPr lang="en-US" altLang="x-none"/>
              <a:t>Recursion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/>
              <a:t>th</a:t>
            </a:r>
            <a:r>
              <a:rPr lang="en-US" altLang="x-none" dirty="0"/>
              <a:t> 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1981200"/>
            <a:ext cx="2955925" cy="3657957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304800" y="1331913"/>
            <a:ext cx="8610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a recursive definition of 5 * n, where n &gt; 0.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304800" y="1331913"/>
            <a:ext cx="8610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a recursive definition of 5 * n, where n &gt; 0.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600200" y="2362200"/>
            <a:ext cx="61864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sz="2800" b="1">
                <a:latin typeface="Courier New" charset="0"/>
                <a:ea typeface="Courier New" charset="0"/>
                <a:cs typeface="Courier New" charset="0"/>
              </a:rPr>
              <a:t>5 * 1	=	5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sz="2800" b="1">
                <a:latin typeface="Courier New" charset="0"/>
                <a:ea typeface="Courier New" charset="0"/>
                <a:cs typeface="Courier New" charset="0"/>
              </a:rPr>
              <a:t>5 * n	=	5 + (5 * (n-1))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667000" y="1828800"/>
            <a:ext cx="374333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Thinking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Programming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Traversing a Maze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Towers of Hanoi</a:t>
            </a: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1828800" y="2481262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3994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Recursive Programming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recursive method is a method that invokes itself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recursive method must be structured to handle both the base case and the recursive case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call to the method sets up a new execution environment, with new parameters and local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with any method call, when the method completes, control returns to the method that invoked it (which may be an earlier invocation of itself)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 of 1 to 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15446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Consider the problem of computing the sum of all the numbers between 1 and any positive integer 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This problem can be recursively defined as:</a:t>
            </a:r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85800" y="2819400"/>
            <a:ext cx="7772400" cy="3581400"/>
            <a:chOff x="762000" y="2590801"/>
            <a:chExt cx="7772400" cy="3581400"/>
          </a:xfrm>
        </p:grpSpPr>
        <p:sp>
          <p:nvSpPr>
            <p:cNvPr id="41990" name="TextBox 7"/>
            <p:cNvSpPr txBox="1">
              <a:spLocks noChangeArrowheads="1"/>
            </p:cNvSpPr>
            <p:nvPr/>
          </p:nvSpPr>
          <p:spPr bwMode="auto">
            <a:xfrm>
              <a:off x="762000" y="2590801"/>
              <a:ext cx="7772400" cy="3581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41991" name="Picture 9" descr="fig12_02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895600"/>
              <a:ext cx="7191375" cy="2897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 of 1 to N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43000" y="2260600"/>
            <a:ext cx="6934200" cy="360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This method returns the sum of 1 to </a:t>
            </a:r>
            <a:r>
              <a:rPr lang="en-US" altLang="x-none" sz="20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num</a:t>
            </a:r>
            <a:endParaRPr lang="en-US" altLang="x-none" sz="20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20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sum(</a:t>
            </a:r>
            <a:r>
              <a:rPr lang="en-US" altLang="x-none" sz="20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000" b="1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endParaRPr lang="en-US" altLang="x-none" sz="20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2000" b="1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== 1)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     result = 1;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     result = </a:t>
            </a:r>
            <a:r>
              <a:rPr lang="en-US" altLang="x-none" sz="2000" b="1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altLang="x-none" sz="20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sum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(num-1);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endParaRPr lang="en-US" altLang="x-none" sz="20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altLang="x-none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3013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828800"/>
          </a:xfrm>
        </p:spPr>
        <p:txBody>
          <a:bodyPr/>
          <a:lstStyle/>
          <a:p>
            <a:r>
              <a:rPr lang="en-US" altLang="x-none"/>
              <a:t>The summation could be implemented recursively as follows: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Sum of 1 to N</a:t>
            </a:r>
          </a:p>
        </p:txBody>
      </p:sp>
      <p:sp>
        <p:nvSpPr>
          <p:cNvPr id="44035" name="Footer Placeholder 2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grpSp>
        <p:nvGrpSpPr>
          <p:cNvPr id="44036" name="Group 34"/>
          <p:cNvGrpSpPr>
            <a:grpSpLocks/>
          </p:cNvGrpSpPr>
          <p:nvPr/>
        </p:nvGrpSpPr>
        <p:grpSpPr bwMode="auto">
          <a:xfrm>
            <a:off x="1295400" y="1219200"/>
            <a:ext cx="6477000" cy="4953000"/>
            <a:chOff x="685800" y="1371600"/>
            <a:chExt cx="6477000" cy="4953000"/>
          </a:xfrm>
        </p:grpSpPr>
        <p:sp>
          <p:nvSpPr>
            <p:cNvPr id="44037" name="TextBox 31"/>
            <p:cNvSpPr txBox="1">
              <a:spLocks noChangeArrowheads="1"/>
            </p:cNvSpPr>
            <p:nvPr/>
          </p:nvSpPr>
          <p:spPr bwMode="auto">
            <a:xfrm>
              <a:off x="685800" y="1371600"/>
              <a:ext cx="6477000" cy="4953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44038" name="Picture 33" descr="fig12_03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676400"/>
              <a:ext cx="5648325" cy="4406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Recursive Programming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Note that just because we </a:t>
            </a:r>
            <a:r>
              <a:rPr lang="en-US" altLang="x-none" u="sng" dirty="0"/>
              <a:t>can</a:t>
            </a:r>
            <a:r>
              <a:rPr lang="en-US" altLang="x-none" dirty="0"/>
              <a:t> use recursion to solve a problem, doesn't mean we </a:t>
            </a:r>
            <a:r>
              <a:rPr lang="en-US" altLang="x-none" u="sng" dirty="0"/>
              <a:t>should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We usually would not use recursion to solve the summation problem, because the iterative version is easier to understand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However, for some problems, recursion provides an elegant solution, often cleaner than an iterative version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You must carefully decide whether recursion is the correct technique for any problem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Indirect Recursion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method invoking itself is considered to be </a:t>
            </a:r>
            <a:r>
              <a:rPr lang="en-US" altLang="x-none" i="1"/>
              <a:t>direct recursion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method could invoke another method, which invokes another, etc., until eventually the original method is invoked again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method </a:t>
            </a:r>
            <a:r>
              <a:rPr lang="en-US" altLang="x-none">
                <a:latin typeface="Courier New" charset="0"/>
              </a:rPr>
              <a:t>m1</a:t>
            </a:r>
            <a:r>
              <a:rPr lang="en-US" altLang="x-none"/>
              <a:t> could invoke </a:t>
            </a:r>
            <a:r>
              <a:rPr lang="en-US" altLang="x-none">
                <a:latin typeface="Courier New" charset="0"/>
              </a:rPr>
              <a:t>m2</a:t>
            </a:r>
            <a:r>
              <a:rPr lang="en-US" altLang="x-none"/>
              <a:t>, which invokes </a:t>
            </a:r>
            <a:r>
              <a:rPr lang="en-US" altLang="x-none">
                <a:latin typeface="Courier New" charset="0"/>
              </a:rPr>
              <a:t>m3</a:t>
            </a:r>
            <a:r>
              <a:rPr lang="en-US" altLang="x-none"/>
              <a:t>, which in turn invokes </a:t>
            </a:r>
            <a:r>
              <a:rPr lang="en-US" altLang="x-none">
                <a:latin typeface="Courier New" charset="0"/>
              </a:rPr>
              <a:t>m1</a:t>
            </a:r>
            <a:r>
              <a:rPr lang="en-US" altLang="x-none"/>
              <a:t> again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is called </a:t>
            </a:r>
            <a:r>
              <a:rPr lang="en-US" altLang="x-none" i="1"/>
              <a:t>indirect recursion</a:t>
            </a:r>
            <a:r>
              <a:rPr lang="en-US" altLang="x-none"/>
              <a:t>, and requires all the same care as direct recursion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is often more difficult to trace and debug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Indirect Recursion</a:t>
            </a:r>
          </a:p>
        </p:txBody>
      </p:sp>
      <p:sp>
        <p:nvSpPr>
          <p:cNvPr id="47107" name="Footer Placeholder 3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grpSp>
        <p:nvGrpSpPr>
          <p:cNvPr id="47108" name="Group 40"/>
          <p:cNvGrpSpPr>
            <a:grpSpLocks/>
          </p:cNvGrpSpPr>
          <p:nvPr/>
        </p:nvGrpSpPr>
        <p:grpSpPr bwMode="auto">
          <a:xfrm>
            <a:off x="457200" y="1447800"/>
            <a:ext cx="8229600" cy="3657600"/>
            <a:chOff x="457200" y="1295400"/>
            <a:chExt cx="8229600" cy="3657600"/>
          </a:xfrm>
        </p:grpSpPr>
        <p:sp>
          <p:nvSpPr>
            <p:cNvPr id="47109" name="TextBox 37"/>
            <p:cNvSpPr txBox="1">
              <a:spLocks noChangeArrowheads="1"/>
            </p:cNvSpPr>
            <p:nvPr/>
          </p:nvSpPr>
          <p:spPr bwMode="auto">
            <a:xfrm>
              <a:off x="457200" y="1295400"/>
              <a:ext cx="8229600" cy="3657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47110" name="Picture 39" descr="fig12_04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676400"/>
              <a:ext cx="7437437" cy="2863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  <a:noFill/>
        </p:spPr>
        <p:txBody>
          <a:bodyPr lIns="92075" tIns="46038" rIns="92075" bIns="46038"/>
          <a:lstStyle/>
          <a:p>
            <a:r>
              <a:rPr lang="en-US" altLang="x-none" dirty="0"/>
              <a:t>Recursion is a fundamental programming technique that can provide an elegant solution certain kinds of problems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Chapter 12 focuses on:</a:t>
            </a:r>
          </a:p>
          <a:p>
            <a:pPr lvl="1">
              <a:spcBef>
                <a:spcPct val="70000"/>
              </a:spcBef>
            </a:pPr>
            <a:r>
              <a:rPr lang="en-US" altLang="x-none" dirty="0"/>
              <a:t>thinking in a recursive manner</a:t>
            </a:r>
          </a:p>
          <a:p>
            <a:pPr lvl="1"/>
            <a:r>
              <a:rPr lang="en-US" altLang="x-none" dirty="0"/>
              <a:t>programming in a recursive manner</a:t>
            </a:r>
          </a:p>
          <a:p>
            <a:pPr lvl="1"/>
            <a:r>
              <a:rPr lang="en-US" altLang="x-none" dirty="0"/>
              <a:t>the correct use of recursion</a:t>
            </a:r>
          </a:p>
          <a:p>
            <a:pPr lvl="1"/>
            <a:r>
              <a:rPr lang="en-US" altLang="x-none" dirty="0"/>
              <a:t>recursion examples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667000" y="1752600"/>
            <a:ext cx="374333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Thinking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Programming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Traversing a Maze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Towers of Hanoi</a:t>
            </a: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1828800" y="294957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4813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Maze Traversal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can use recursion to find a path through a maze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From each location, we can search in each direction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recursive calls keep track of the path through the maze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base case is an invalid move or reaching the final destination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MazeSearch.java </a:t>
            </a:r>
            <a:endParaRPr lang="en-US" altLang="x-none"/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Maze.java </a:t>
            </a:r>
            <a:endParaRPr lang="en-US" altLang="x-none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Maze.java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maze of characters. The goal is to get from the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top left corner to the bottom right, following a path of 1s.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Maze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TRIED = 3;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PATH = 7;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[][] grid = { {1,1,1,0,1,1,0,0,0,1,1,1,1},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{1,0,1,1,1,0,1,1,1,1,0,0,1},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{0,0,0,0,1,0,1,0,1,0,1,0,0},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{1,1,1,0,1,1,1,0,1,0,1,1,1},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{1,0,1,0,0,0,0,1,1,1,0,0,1},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{1,0,1,1,1,1,1,1,0,1,1,1,1},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{1,0,0,0,0,0,0,0,0,0,0,0,0},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{1,1,1,1,1,1,1,1,1,1,1,1,1} };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213360"/>
            <a:ext cx="8001000" cy="649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//  Attempts to recursively traverse the maze. Inserts special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//  characters indicating locations that have been tried and that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//  eventually become part of the solution.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//-----------------------------------------------------------------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traverse(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row,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column)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done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(valid(row, column))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grid[row][column] = TRIED;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this cell has been tried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(row ==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grid.length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- 1 &amp;&amp; column == grid[0].length - 1)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done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the maze is solved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done = traverse(row + 1, column); 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down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(!done)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done = traverse(row, column + 1);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right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(!done)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done = traverse(row - 1, column);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up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(!done)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      done = traverse(row, column - 1);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left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  }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891228661"/>
      </p:ext>
    </p:extLst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/>
            <a:endParaRPr lang="en-US" altLang="x-none" sz="1400" b="1" dirty="0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(done)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this location is part of the final path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grid[row][column] = PATH;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done;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if a specific location is valid.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valid(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row,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column)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result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check if cell is in the bounds of the matrix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(row &gt;= 0 &amp;&amp; row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grid.length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&amp;&amp;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column &gt;= 0 &amp;&amp; column &lt; grid[row].length)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  //  check if cell is not blocked and not previously tried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(grid[row][column] == 1)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result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maze as a string.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public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toString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String result = "\n";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row = 0; row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grid.length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column=0; column &lt; grid[row].length; column++)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result += grid[row][column] + "";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result += "\n";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MazeSearch.java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recursion.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MazeSearch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new maze, prints its original form, attempts to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solve it, and prints out its final form.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Maze labyrinth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Maze();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System.out.println(labyrinth);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(labyrinth.traverse(0, 0))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System.out.println("The maze was successfully traversed!");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System.out.println("There is no possible path.");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System.out.println(labyrinth);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31368"/>
      </p:ext>
    </p:extLst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MazeSearch.java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recursion.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MazeSearch</a:t>
            </a: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new maze, prints its original form, attempts to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solve it, and prints out its final form.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Maze labyrinth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Maze();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(labyrinth);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labyrinth.traverse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(0, 0))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("The maze was successfully traversed!");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("There is no possible path.");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(labyrinth);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055813" y="304800"/>
            <a:ext cx="4802187" cy="54784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1110110001111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1011101111001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0000101010100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1110111010111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1010000111001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1011111101111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1000000000000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1111111111111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maze was successfully traversed!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7770110001111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3077707771001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0000707070300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7770777070333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7070000773003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7077777703333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7000000000000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7777777777777</a:t>
            </a:r>
          </a:p>
        </p:txBody>
      </p:sp>
    </p:spTree>
    <p:extLst>
      <p:ext uri="{BB962C8B-B14F-4D97-AF65-F5344CB8AC3E}">
        <p14:creationId xmlns:p14="http://schemas.microsoft.com/office/powerpoint/2010/main" val="2325983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667000" y="1752600"/>
            <a:ext cx="374333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Thinking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Programming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Traversing a Maze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Towers of Hanoi</a:t>
            </a: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1828800" y="3505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4813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9147716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Towers of Hanoi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</a:t>
            </a:r>
            <a:r>
              <a:rPr lang="en-US" altLang="x-none" i="1" dirty="0"/>
              <a:t>Towers of Hanoi</a:t>
            </a:r>
            <a:r>
              <a:rPr lang="en-US" altLang="x-none" dirty="0"/>
              <a:t> is a puzzle made up of three vertical pegs and several disks that slide onto the pegs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disks are of varying size, initially placed on one peg with the largest disk on the bottom with increasingly smaller ones on top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goal is to move all of the disks from one peg to another under the following rules: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Move only one disk at a time</a:t>
            </a:r>
          </a:p>
          <a:p>
            <a:pPr lvl="1">
              <a:lnSpc>
                <a:spcPct val="90000"/>
              </a:lnSpc>
              <a:spcBef>
                <a:spcPts val="816"/>
              </a:spcBef>
            </a:pPr>
            <a:r>
              <a:rPr lang="en-US" altLang="x-none" dirty="0"/>
              <a:t>A larger disk cannot be put on top of a smaller one</a:t>
            </a:r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2667000" y="1828800"/>
            <a:ext cx="374333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Thinking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Recursive Programming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Traversing a Maze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Towers of Hanoi</a:t>
            </a: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1828800" y="1906587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x-none"/>
              <a:t>Towers of Hanoi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9338" y="1447800"/>
            <a:ext cx="3446462" cy="1752600"/>
            <a:chOff x="480" y="912"/>
            <a:chExt cx="2352" cy="1104"/>
          </a:xfrm>
        </p:grpSpPr>
        <p:sp>
          <p:nvSpPr>
            <p:cNvPr id="56351" name="Rectangle 4"/>
            <p:cNvSpPr>
              <a:spLocks noChangeArrowheads="1"/>
            </p:cNvSpPr>
            <p:nvPr/>
          </p:nvSpPr>
          <p:spPr bwMode="auto">
            <a:xfrm>
              <a:off x="480" y="158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52" name="Rectangle 5"/>
            <p:cNvSpPr>
              <a:spLocks noChangeArrowheads="1"/>
            </p:cNvSpPr>
            <p:nvPr/>
          </p:nvSpPr>
          <p:spPr bwMode="auto">
            <a:xfrm>
              <a:off x="882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53" name="AutoShape 6"/>
            <p:cNvSpPr>
              <a:spLocks noChangeArrowheads="1"/>
            </p:cNvSpPr>
            <p:nvPr/>
          </p:nvSpPr>
          <p:spPr bwMode="auto">
            <a:xfrm>
              <a:off x="576" y="144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54" name="AutoShape 7"/>
            <p:cNvSpPr>
              <a:spLocks noChangeArrowheads="1"/>
            </p:cNvSpPr>
            <p:nvPr/>
          </p:nvSpPr>
          <p:spPr bwMode="auto">
            <a:xfrm>
              <a:off x="664" y="1296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55" name="AutoShape 8"/>
            <p:cNvSpPr>
              <a:spLocks noChangeArrowheads="1"/>
            </p:cNvSpPr>
            <p:nvPr/>
          </p:nvSpPr>
          <p:spPr bwMode="auto">
            <a:xfrm>
              <a:off x="750" y="1152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56" name="Rectangle 9"/>
            <p:cNvSpPr>
              <a:spLocks noChangeArrowheads="1"/>
            </p:cNvSpPr>
            <p:nvPr/>
          </p:nvSpPr>
          <p:spPr bwMode="auto">
            <a:xfrm>
              <a:off x="1633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57" name="Rectangle 10"/>
            <p:cNvSpPr>
              <a:spLocks noChangeArrowheads="1"/>
            </p:cNvSpPr>
            <p:nvPr/>
          </p:nvSpPr>
          <p:spPr bwMode="auto">
            <a:xfrm>
              <a:off x="2352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58" name="Text Box 11"/>
            <p:cNvSpPr txBox="1">
              <a:spLocks noChangeArrowheads="1"/>
            </p:cNvSpPr>
            <p:nvPr/>
          </p:nvSpPr>
          <p:spPr bwMode="auto">
            <a:xfrm>
              <a:off x="802" y="1766"/>
              <a:ext cx="17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Original Configuration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994275" y="1447800"/>
            <a:ext cx="3446463" cy="1752600"/>
            <a:chOff x="3408" y="912"/>
            <a:chExt cx="2352" cy="1104"/>
          </a:xfrm>
        </p:grpSpPr>
        <p:sp>
          <p:nvSpPr>
            <p:cNvPr id="56343" name="Rectangle 13"/>
            <p:cNvSpPr>
              <a:spLocks noChangeArrowheads="1"/>
            </p:cNvSpPr>
            <p:nvPr/>
          </p:nvSpPr>
          <p:spPr bwMode="auto">
            <a:xfrm>
              <a:off x="3408" y="158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44" name="Rectangle 14"/>
            <p:cNvSpPr>
              <a:spLocks noChangeArrowheads="1"/>
            </p:cNvSpPr>
            <p:nvPr/>
          </p:nvSpPr>
          <p:spPr bwMode="auto">
            <a:xfrm>
              <a:off x="3810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45" name="AutoShape 15"/>
            <p:cNvSpPr>
              <a:spLocks noChangeArrowheads="1"/>
            </p:cNvSpPr>
            <p:nvPr/>
          </p:nvSpPr>
          <p:spPr bwMode="auto">
            <a:xfrm>
              <a:off x="3504" y="144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46" name="AutoShape 16"/>
            <p:cNvSpPr>
              <a:spLocks noChangeArrowheads="1"/>
            </p:cNvSpPr>
            <p:nvPr/>
          </p:nvSpPr>
          <p:spPr bwMode="auto">
            <a:xfrm>
              <a:off x="3592" y="1296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47" name="Rectangle 17"/>
            <p:cNvSpPr>
              <a:spLocks noChangeArrowheads="1"/>
            </p:cNvSpPr>
            <p:nvPr/>
          </p:nvSpPr>
          <p:spPr bwMode="auto">
            <a:xfrm>
              <a:off x="4561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48" name="Rectangle 18"/>
            <p:cNvSpPr>
              <a:spLocks noChangeArrowheads="1"/>
            </p:cNvSpPr>
            <p:nvPr/>
          </p:nvSpPr>
          <p:spPr bwMode="auto">
            <a:xfrm>
              <a:off x="5280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49" name="Text Box 19"/>
            <p:cNvSpPr txBox="1">
              <a:spLocks noChangeArrowheads="1"/>
            </p:cNvSpPr>
            <p:nvPr/>
          </p:nvSpPr>
          <p:spPr bwMode="auto">
            <a:xfrm>
              <a:off x="4255" y="1766"/>
              <a:ext cx="6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Move 1</a:t>
              </a:r>
            </a:p>
          </p:txBody>
        </p:sp>
        <p:sp>
          <p:nvSpPr>
            <p:cNvPr id="56350" name="AutoShape 20"/>
            <p:cNvSpPr>
              <a:spLocks noChangeArrowheads="1"/>
            </p:cNvSpPr>
            <p:nvPr/>
          </p:nvSpPr>
          <p:spPr bwMode="auto">
            <a:xfrm>
              <a:off x="5157" y="1419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994275" y="4114800"/>
            <a:ext cx="3446463" cy="1752600"/>
            <a:chOff x="3408" y="2592"/>
            <a:chExt cx="2352" cy="1104"/>
          </a:xfrm>
        </p:grpSpPr>
        <p:sp>
          <p:nvSpPr>
            <p:cNvPr id="56335" name="Rectangle 22"/>
            <p:cNvSpPr>
              <a:spLocks noChangeArrowheads="1"/>
            </p:cNvSpPr>
            <p:nvPr/>
          </p:nvSpPr>
          <p:spPr bwMode="auto">
            <a:xfrm>
              <a:off x="4561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36" name="Rectangle 23"/>
            <p:cNvSpPr>
              <a:spLocks noChangeArrowheads="1"/>
            </p:cNvSpPr>
            <p:nvPr/>
          </p:nvSpPr>
          <p:spPr bwMode="auto">
            <a:xfrm>
              <a:off x="3408" y="326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37" name="Rectangle 24"/>
            <p:cNvSpPr>
              <a:spLocks noChangeArrowheads="1"/>
            </p:cNvSpPr>
            <p:nvPr/>
          </p:nvSpPr>
          <p:spPr bwMode="auto">
            <a:xfrm>
              <a:off x="381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38" name="AutoShape 25"/>
            <p:cNvSpPr>
              <a:spLocks noChangeArrowheads="1"/>
            </p:cNvSpPr>
            <p:nvPr/>
          </p:nvSpPr>
          <p:spPr bwMode="auto">
            <a:xfrm>
              <a:off x="3504" y="312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39" name="AutoShape 26"/>
            <p:cNvSpPr>
              <a:spLocks noChangeArrowheads="1"/>
            </p:cNvSpPr>
            <p:nvPr/>
          </p:nvSpPr>
          <p:spPr bwMode="auto">
            <a:xfrm>
              <a:off x="4359" y="3120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40" name="Rectangle 27"/>
            <p:cNvSpPr>
              <a:spLocks noChangeArrowheads="1"/>
            </p:cNvSpPr>
            <p:nvPr/>
          </p:nvSpPr>
          <p:spPr bwMode="auto">
            <a:xfrm>
              <a:off x="528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41" name="Text Box 28"/>
            <p:cNvSpPr txBox="1">
              <a:spLocks noChangeArrowheads="1"/>
            </p:cNvSpPr>
            <p:nvPr/>
          </p:nvSpPr>
          <p:spPr bwMode="auto">
            <a:xfrm>
              <a:off x="4255" y="3446"/>
              <a:ext cx="6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Move 3</a:t>
              </a:r>
            </a:p>
          </p:txBody>
        </p:sp>
        <p:sp>
          <p:nvSpPr>
            <p:cNvPr id="56342" name="AutoShape 29"/>
            <p:cNvSpPr>
              <a:spLocks noChangeArrowheads="1"/>
            </p:cNvSpPr>
            <p:nvPr/>
          </p:nvSpPr>
          <p:spPr bwMode="auto">
            <a:xfrm>
              <a:off x="4446" y="2976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066800" y="4114800"/>
            <a:ext cx="3446463" cy="1752600"/>
            <a:chOff x="480" y="2592"/>
            <a:chExt cx="2352" cy="1104"/>
          </a:xfrm>
        </p:grpSpPr>
        <p:sp>
          <p:nvSpPr>
            <p:cNvPr id="56327" name="Rectangle 31"/>
            <p:cNvSpPr>
              <a:spLocks noChangeArrowheads="1"/>
            </p:cNvSpPr>
            <p:nvPr/>
          </p:nvSpPr>
          <p:spPr bwMode="auto">
            <a:xfrm>
              <a:off x="480" y="326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28" name="Rectangle 32"/>
            <p:cNvSpPr>
              <a:spLocks noChangeArrowheads="1"/>
            </p:cNvSpPr>
            <p:nvPr/>
          </p:nvSpPr>
          <p:spPr bwMode="auto">
            <a:xfrm>
              <a:off x="882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29" name="AutoShape 33"/>
            <p:cNvSpPr>
              <a:spLocks noChangeArrowheads="1"/>
            </p:cNvSpPr>
            <p:nvPr/>
          </p:nvSpPr>
          <p:spPr bwMode="auto">
            <a:xfrm>
              <a:off x="576" y="312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6330" name="Rectangle 34"/>
            <p:cNvSpPr>
              <a:spLocks noChangeArrowheads="1"/>
            </p:cNvSpPr>
            <p:nvPr/>
          </p:nvSpPr>
          <p:spPr bwMode="auto">
            <a:xfrm>
              <a:off x="1633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31" name="Rectangle 35"/>
            <p:cNvSpPr>
              <a:spLocks noChangeArrowheads="1"/>
            </p:cNvSpPr>
            <p:nvPr/>
          </p:nvSpPr>
          <p:spPr bwMode="auto">
            <a:xfrm>
              <a:off x="2352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32" name="Text Box 36"/>
            <p:cNvSpPr txBox="1">
              <a:spLocks noChangeArrowheads="1"/>
            </p:cNvSpPr>
            <p:nvPr/>
          </p:nvSpPr>
          <p:spPr bwMode="auto">
            <a:xfrm>
              <a:off x="1327" y="3446"/>
              <a:ext cx="6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Move 2</a:t>
              </a:r>
            </a:p>
          </p:txBody>
        </p:sp>
        <p:sp>
          <p:nvSpPr>
            <p:cNvPr id="56333" name="AutoShape 37"/>
            <p:cNvSpPr>
              <a:spLocks noChangeArrowheads="1"/>
            </p:cNvSpPr>
            <p:nvPr/>
          </p:nvSpPr>
          <p:spPr bwMode="auto">
            <a:xfrm>
              <a:off x="2238" y="3120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6334" name="AutoShape 38"/>
            <p:cNvSpPr>
              <a:spLocks noChangeArrowheads="1"/>
            </p:cNvSpPr>
            <p:nvPr/>
          </p:nvSpPr>
          <p:spPr bwMode="auto">
            <a:xfrm>
              <a:off x="1428" y="3120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x-none"/>
              <a:t>Towers of Hanoi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125538" y="1447800"/>
            <a:ext cx="3446462" cy="1752600"/>
            <a:chOff x="443" y="912"/>
            <a:chExt cx="2171" cy="1104"/>
          </a:xfrm>
        </p:grpSpPr>
        <p:sp>
          <p:nvSpPr>
            <p:cNvPr id="57375" name="Rectangle 2"/>
            <p:cNvSpPr>
              <a:spLocks noChangeArrowheads="1"/>
            </p:cNvSpPr>
            <p:nvPr/>
          </p:nvSpPr>
          <p:spPr bwMode="auto">
            <a:xfrm>
              <a:off x="2171" y="912"/>
              <a:ext cx="43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76" name="Rectangle 4"/>
            <p:cNvSpPr>
              <a:spLocks noChangeArrowheads="1"/>
            </p:cNvSpPr>
            <p:nvPr/>
          </p:nvSpPr>
          <p:spPr bwMode="auto">
            <a:xfrm>
              <a:off x="1507" y="912"/>
              <a:ext cx="44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77" name="Rectangle 5"/>
            <p:cNvSpPr>
              <a:spLocks noChangeArrowheads="1"/>
            </p:cNvSpPr>
            <p:nvPr/>
          </p:nvSpPr>
          <p:spPr bwMode="auto">
            <a:xfrm>
              <a:off x="443" y="1584"/>
              <a:ext cx="2171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78" name="Rectangle 6"/>
            <p:cNvSpPr>
              <a:spLocks noChangeArrowheads="1"/>
            </p:cNvSpPr>
            <p:nvPr/>
          </p:nvSpPr>
          <p:spPr bwMode="auto">
            <a:xfrm>
              <a:off x="814" y="912"/>
              <a:ext cx="44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79" name="AutoShape 7"/>
            <p:cNvSpPr>
              <a:spLocks noChangeArrowheads="1"/>
            </p:cNvSpPr>
            <p:nvPr/>
          </p:nvSpPr>
          <p:spPr bwMode="auto">
            <a:xfrm>
              <a:off x="1905" y="1440"/>
              <a:ext cx="5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80" name="AutoShape 8"/>
            <p:cNvSpPr>
              <a:spLocks noChangeArrowheads="1"/>
            </p:cNvSpPr>
            <p:nvPr/>
          </p:nvSpPr>
          <p:spPr bwMode="auto">
            <a:xfrm>
              <a:off x="1314" y="1440"/>
              <a:ext cx="41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81" name="AutoShape 9"/>
            <p:cNvSpPr>
              <a:spLocks noChangeArrowheads="1"/>
            </p:cNvSpPr>
            <p:nvPr/>
          </p:nvSpPr>
          <p:spPr bwMode="auto">
            <a:xfrm>
              <a:off x="1393" y="1296"/>
              <a:ext cx="255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82" name="Text Box 10"/>
            <p:cNvSpPr txBox="1">
              <a:spLocks noChangeArrowheads="1"/>
            </p:cNvSpPr>
            <p:nvPr/>
          </p:nvSpPr>
          <p:spPr bwMode="auto">
            <a:xfrm>
              <a:off x="1225" y="1766"/>
              <a:ext cx="6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Move 4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994275" y="1447800"/>
            <a:ext cx="3446463" cy="1752600"/>
            <a:chOff x="3408" y="912"/>
            <a:chExt cx="2352" cy="1104"/>
          </a:xfrm>
        </p:grpSpPr>
        <p:sp>
          <p:nvSpPr>
            <p:cNvPr id="57367" name="Rectangle 12"/>
            <p:cNvSpPr>
              <a:spLocks noChangeArrowheads="1"/>
            </p:cNvSpPr>
            <p:nvPr/>
          </p:nvSpPr>
          <p:spPr bwMode="auto">
            <a:xfrm>
              <a:off x="3408" y="158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68" name="Rectangle 13"/>
            <p:cNvSpPr>
              <a:spLocks noChangeArrowheads="1"/>
            </p:cNvSpPr>
            <p:nvPr/>
          </p:nvSpPr>
          <p:spPr bwMode="auto">
            <a:xfrm>
              <a:off x="3810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69" name="Rectangle 14"/>
            <p:cNvSpPr>
              <a:spLocks noChangeArrowheads="1"/>
            </p:cNvSpPr>
            <p:nvPr/>
          </p:nvSpPr>
          <p:spPr bwMode="auto">
            <a:xfrm>
              <a:off x="4561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70" name="Rectangle 15"/>
            <p:cNvSpPr>
              <a:spLocks noChangeArrowheads="1"/>
            </p:cNvSpPr>
            <p:nvPr/>
          </p:nvSpPr>
          <p:spPr bwMode="auto">
            <a:xfrm>
              <a:off x="5280" y="91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71" name="Text Box 16"/>
            <p:cNvSpPr txBox="1">
              <a:spLocks noChangeArrowheads="1"/>
            </p:cNvSpPr>
            <p:nvPr/>
          </p:nvSpPr>
          <p:spPr bwMode="auto">
            <a:xfrm>
              <a:off x="4255" y="1766"/>
              <a:ext cx="6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Move 5</a:t>
              </a:r>
            </a:p>
          </p:txBody>
        </p:sp>
        <p:sp>
          <p:nvSpPr>
            <p:cNvPr id="57372" name="AutoShape 17"/>
            <p:cNvSpPr>
              <a:spLocks noChangeArrowheads="1"/>
            </p:cNvSpPr>
            <p:nvPr/>
          </p:nvSpPr>
          <p:spPr bwMode="auto">
            <a:xfrm>
              <a:off x="3687" y="1440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73" name="AutoShape 18"/>
            <p:cNvSpPr>
              <a:spLocks noChangeArrowheads="1"/>
            </p:cNvSpPr>
            <p:nvPr/>
          </p:nvSpPr>
          <p:spPr bwMode="auto">
            <a:xfrm>
              <a:off x="4983" y="144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74" name="AutoShape 19"/>
            <p:cNvSpPr>
              <a:spLocks noChangeArrowheads="1"/>
            </p:cNvSpPr>
            <p:nvPr/>
          </p:nvSpPr>
          <p:spPr bwMode="auto">
            <a:xfrm>
              <a:off x="4359" y="1440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125538" y="4114800"/>
            <a:ext cx="3446462" cy="1752600"/>
            <a:chOff x="480" y="2592"/>
            <a:chExt cx="2352" cy="1104"/>
          </a:xfrm>
        </p:grpSpPr>
        <p:sp>
          <p:nvSpPr>
            <p:cNvPr id="57359" name="Rectangle 21"/>
            <p:cNvSpPr>
              <a:spLocks noChangeArrowheads="1"/>
            </p:cNvSpPr>
            <p:nvPr/>
          </p:nvSpPr>
          <p:spPr bwMode="auto">
            <a:xfrm>
              <a:off x="480" y="326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60" name="Rectangle 22"/>
            <p:cNvSpPr>
              <a:spLocks noChangeArrowheads="1"/>
            </p:cNvSpPr>
            <p:nvPr/>
          </p:nvSpPr>
          <p:spPr bwMode="auto">
            <a:xfrm>
              <a:off x="882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61" name="Rectangle 23"/>
            <p:cNvSpPr>
              <a:spLocks noChangeArrowheads="1"/>
            </p:cNvSpPr>
            <p:nvPr/>
          </p:nvSpPr>
          <p:spPr bwMode="auto">
            <a:xfrm>
              <a:off x="1633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62" name="Rectangle 24"/>
            <p:cNvSpPr>
              <a:spLocks noChangeArrowheads="1"/>
            </p:cNvSpPr>
            <p:nvPr/>
          </p:nvSpPr>
          <p:spPr bwMode="auto">
            <a:xfrm>
              <a:off x="2352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63" name="Text Box 25"/>
            <p:cNvSpPr txBox="1">
              <a:spLocks noChangeArrowheads="1"/>
            </p:cNvSpPr>
            <p:nvPr/>
          </p:nvSpPr>
          <p:spPr bwMode="auto">
            <a:xfrm>
              <a:off x="1327" y="3446"/>
              <a:ext cx="6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Move 6</a:t>
              </a:r>
            </a:p>
          </p:txBody>
        </p:sp>
        <p:sp>
          <p:nvSpPr>
            <p:cNvPr id="57364" name="AutoShape 26"/>
            <p:cNvSpPr>
              <a:spLocks noChangeArrowheads="1"/>
            </p:cNvSpPr>
            <p:nvPr/>
          </p:nvSpPr>
          <p:spPr bwMode="auto">
            <a:xfrm>
              <a:off x="768" y="3120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65" name="AutoShape 27"/>
            <p:cNvSpPr>
              <a:spLocks noChangeArrowheads="1"/>
            </p:cNvSpPr>
            <p:nvPr/>
          </p:nvSpPr>
          <p:spPr bwMode="auto">
            <a:xfrm>
              <a:off x="2143" y="2976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66" name="AutoShape 28"/>
            <p:cNvSpPr>
              <a:spLocks noChangeArrowheads="1"/>
            </p:cNvSpPr>
            <p:nvPr/>
          </p:nvSpPr>
          <p:spPr bwMode="auto">
            <a:xfrm>
              <a:off x="2061" y="312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994275" y="4114800"/>
            <a:ext cx="3446463" cy="1752600"/>
            <a:chOff x="3408" y="2592"/>
            <a:chExt cx="2352" cy="1104"/>
          </a:xfrm>
        </p:grpSpPr>
        <p:sp>
          <p:nvSpPr>
            <p:cNvPr id="57351" name="Rectangle 30"/>
            <p:cNvSpPr>
              <a:spLocks noChangeArrowheads="1"/>
            </p:cNvSpPr>
            <p:nvPr/>
          </p:nvSpPr>
          <p:spPr bwMode="auto">
            <a:xfrm>
              <a:off x="4561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52" name="Rectangle 31"/>
            <p:cNvSpPr>
              <a:spLocks noChangeArrowheads="1"/>
            </p:cNvSpPr>
            <p:nvPr/>
          </p:nvSpPr>
          <p:spPr bwMode="auto">
            <a:xfrm>
              <a:off x="3408" y="3264"/>
              <a:ext cx="2352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53" name="Rectangle 32"/>
            <p:cNvSpPr>
              <a:spLocks noChangeArrowheads="1"/>
            </p:cNvSpPr>
            <p:nvPr/>
          </p:nvSpPr>
          <p:spPr bwMode="auto">
            <a:xfrm>
              <a:off x="381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54" name="Rectangle 33"/>
            <p:cNvSpPr>
              <a:spLocks noChangeArrowheads="1"/>
            </p:cNvSpPr>
            <p:nvPr/>
          </p:nvSpPr>
          <p:spPr bwMode="auto">
            <a:xfrm>
              <a:off x="5280" y="2592"/>
              <a:ext cx="47" cy="7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  <p:sp>
          <p:nvSpPr>
            <p:cNvPr id="57355" name="Text Box 34"/>
            <p:cNvSpPr txBox="1">
              <a:spLocks noChangeArrowheads="1"/>
            </p:cNvSpPr>
            <p:nvPr/>
          </p:nvSpPr>
          <p:spPr bwMode="auto">
            <a:xfrm>
              <a:off x="4008" y="3446"/>
              <a:ext cx="1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Times New Roman" charset="0"/>
                </a:rPr>
                <a:t>Move 7</a:t>
              </a:r>
              <a:r>
                <a:rPr lang="en-US" altLang="x-none" sz="2000">
                  <a:latin typeface="Times New Roman" charset="0"/>
                  <a:ea typeface="Times New Roman" charset="0"/>
                  <a:cs typeface="Times New Roman" charset="0"/>
                </a:rPr>
                <a:t> (done)</a:t>
              </a:r>
            </a:p>
          </p:txBody>
        </p:sp>
        <p:sp>
          <p:nvSpPr>
            <p:cNvPr id="57356" name="AutoShape 35"/>
            <p:cNvSpPr>
              <a:spLocks noChangeArrowheads="1"/>
            </p:cNvSpPr>
            <p:nvPr/>
          </p:nvSpPr>
          <p:spPr bwMode="auto">
            <a:xfrm>
              <a:off x="4983" y="3120"/>
              <a:ext cx="624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57" name="AutoShape 36"/>
            <p:cNvSpPr>
              <a:spLocks noChangeArrowheads="1"/>
            </p:cNvSpPr>
            <p:nvPr/>
          </p:nvSpPr>
          <p:spPr bwMode="auto">
            <a:xfrm>
              <a:off x="5071" y="2976"/>
              <a:ext cx="449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57358" name="AutoShape 37"/>
            <p:cNvSpPr>
              <a:spLocks noChangeArrowheads="1"/>
            </p:cNvSpPr>
            <p:nvPr/>
          </p:nvSpPr>
          <p:spPr bwMode="auto">
            <a:xfrm>
              <a:off x="5158" y="2832"/>
              <a:ext cx="276" cy="96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Times New Roman" charset="0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Towers of Hanoi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iterative solution to the Towers of Hanoi is quite complex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recursive solution is much shorter and more elegant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SolveTowers.java 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TowersOfHanoi.java </a:t>
            </a: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9395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SolveTowers.java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recursion.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SolveTowers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TowersOfHanoi puzzle and solves it.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TowersOfHanoi towers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TowersOfHanoi(4);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towers.solve();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0419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SolveTowers.java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recursion.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SolveTowers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TowersOfHanoi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puzzle and solves it.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TowersOfHanoi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towers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TowersOfHanoi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(4);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towers.solve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43200" y="838200"/>
            <a:ext cx="3460750" cy="4494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1 to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1 to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2 to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1 to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3 to 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3 to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1 to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1 to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2 to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2 to 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3 to 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2 to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1 to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1 to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Move one disk from 2 to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1443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TowersOfHanoi.java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the classic Towers of Hanoi puzzle.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TowersOfHanoi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totalDisks;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the puzzle with the specified number of disks.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TowersOfHanoi(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disks)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totalDisks = disks;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Performs the initial call to moveTower to solve the puzzle.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Moves the disks from tower 1 to tower 3 using tower 2.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solve()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moveTower(totalDisks, 1, 3, 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Moves the specified number of disks from one tower to another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by moving a subtower of n-1 disks out of the way, moving one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disk, then moving the subtower back. Base case of 1 disk.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moveTower(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numDisks,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start,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end,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temp)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(numDisks == 1)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moveOneDisk(start, end);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moveTower(numDisks-1, start, temp, end);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moveOneDisk(start, end);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moveTower(numDisks-1, temp, end, start);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instructions to move one disk from the specified start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tower to the specified end tower.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moveOneDisk(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start,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end)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System.out.println("Move one disk from " + start + " to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end);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r>
              <a:rPr lang="en-US" altLang="x-none" dirty="0"/>
              <a:t>Chapter 12 has focused on:</a:t>
            </a:r>
          </a:p>
          <a:p>
            <a:pPr lvl="1">
              <a:spcBef>
                <a:spcPct val="70000"/>
              </a:spcBef>
            </a:pPr>
            <a:r>
              <a:rPr lang="en-US" altLang="x-none" dirty="0"/>
              <a:t>thinking in a recursive manner</a:t>
            </a:r>
          </a:p>
          <a:p>
            <a:pPr lvl="1"/>
            <a:r>
              <a:rPr lang="en-US" altLang="x-none" dirty="0"/>
              <a:t>programming in a recursive manner</a:t>
            </a:r>
          </a:p>
          <a:p>
            <a:pPr lvl="1"/>
            <a:r>
              <a:rPr lang="en-US" altLang="x-none" dirty="0"/>
              <a:t>the correct use of recursion</a:t>
            </a:r>
          </a:p>
          <a:p>
            <a:pPr lvl="1"/>
            <a:r>
              <a:rPr lang="en-US" altLang="x-none" dirty="0"/>
              <a:t>recursion examples</a:t>
            </a:r>
          </a:p>
          <a:p>
            <a:endParaRPr lang="en-US" altLang="x-none" dirty="0"/>
          </a:p>
        </p:txBody>
      </p:sp>
      <p:sp>
        <p:nvSpPr>
          <p:cNvPr id="8090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Recursive Thinking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648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altLang="x-none"/>
              <a:t>A </a:t>
            </a:r>
            <a:r>
              <a:rPr lang="en-US" altLang="x-none" i="1"/>
              <a:t>recursive definition</a:t>
            </a:r>
            <a:r>
              <a:rPr lang="en-US" altLang="x-none"/>
              <a:t> is one which uses the word or concept being defined in the definition itself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altLang="x-none"/>
              <a:t>When defining an English word, a recursive definition is often not helpful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altLang="x-none"/>
              <a:t>But in other situations, a recursive definition can be an appropriate way to express a concept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altLang="x-none"/>
              <a:t>Before applying recursion to programming, it is best to practice thinking recursively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Recursive Definitions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Consider the following list of numbers: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24, 88, 40, 37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Such a list can be defined as follows: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A </a:t>
            </a:r>
            <a:r>
              <a:rPr lang="en-US" altLang="x-none" i="1">
                <a:latin typeface="Courier New" charset="0"/>
              </a:rPr>
              <a:t>List </a:t>
            </a:r>
            <a:r>
              <a:rPr lang="en-US" altLang="x-none">
                <a:latin typeface="Courier New" charset="0"/>
              </a:rPr>
              <a:t>is a:  number</a:t>
            </a:r>
          </a:p>
          <a:p>
            <a:pPr>
              <a:lnSpc>
                <a:spcPct val="90000"/>
              </a:lnSpc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       or a:  number  comma  </a:t>
            </a:r>
            <a:r>
              <a:rPr lang="en-US" altLang="x-none" i="1">
                <a:latin typeface="Courier New" charset="0"/>
              </a:rPr>
              <a:t>List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That is, a </a:t>
            </a:r>
            <a:r>
              <a:rPr lang="en-US" altLang="x-none" i="1"/>
              <a:t>List </a:t>
            </a:r>
            <a:r>
              <a:rPr lang="en-US" altLang="x-none"/>
              <a:t>is defined to be a single number, or a number followed by a comma followed by a </a:t>
            </a:r>
            <a:r>
              <a:rPr lang="en-US" altLang="x-none" i="1"/>
              <a:t>List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x-none"/>
              <a:t>The concept of a </a:t>
            </a:r>
            <a:r>
              <a:rPr lang="en-US" altLang="x-none" i="1"/>
              <a:t>List </a:t>
            </a:r>
            <a:r>
              <a:rPr lang="en-US" altLang="x-none"/>
              <a:t>is used to define itself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Recursive Definitions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137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/>
              <a:t>The recursive part of the LIST definition is used several times, terminating with the non-recursive part: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2000" y="2590800"/>
            <a:ext cx="7772400" cy="3684588"/>
            <a:chOff x="609601" y="2514600"/>
            <a:chExt cx="7772400" cy="3684587"/>
          </a:xfrm>
        </p:grpSpPr>
        <p:sp>
          <p:nvSpPr>
            <p:cNvPr id="33798" name="TextBox 5"/>
            <p:cNvSpPr txBox="1">
              <a:spLocks noChangeArrowheads="1"/>
            </p:cNvSpPr>
            <p:nvPr/>
          </p:nvSpPr>
          <p:spPr bwMode="auto">
            <a:xfrm>
              <a:off x="609601" y="2514600"/>
              <a:ext cx="7772400" cy="36845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33799" name="Picture 6" descr="fig12_01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743200"/>
              <a:ext cx="6859588" cy="3139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Infinite Recursion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All recursive definitions have to have a non-recursive part called the </a:t>
            </a:r>
            <a:r>
              <a:rPr lang="en-US" altLang="x-none" i="1"/>
              <a:t>base case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they didn't, there would be no way to terminate the recursive path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Such a definition would cause </a:t>
            </a:r>
            <a:r>
              <a:rPr lang="en-US" altLang="x-none" i="1"/>
              <a:t>infinite recursion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problem is similar to an infinite loop, but the non-terminating "loop" is part of the definition itself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Recursive Factorial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N!, for any positive integer N, is defined to be the product of all integers between 1 and N inclusive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definition can be expressed recursively as: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1!  =  1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N!  =  N * (N-1)!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factorial is defined in terms of another factorial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Eventually, the base case of 1! is reached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Recursive Factorial</a:t>
            </a:r>
          </a:p>
        </p:txBody>
      </p:sp>
      <p:sp>
        <p:nvSpPr>
          <p:cNvPr id="7475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143000"/>
            <a:ext cx="83058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>
              <a:latin typeface="Courier New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  5!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 sz="800">
              <a:latin typeface="Courier New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5 * 4!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 sz="800">
              <a:latin typeface="Courier New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    4 * 3!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 sz="800">
              <a:latin typeface="Courier New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        3 * 2!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 sz="800">
              <a:latin typeface="Courier New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            2 * 1!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 sz="800">
              <a:latin typeface="Courier New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altLang="x-none">
                <a:latin typeface="Courier New" charset="0"/>
              </a:rPr>
              <a:t>                     1</a:t>
            </a:r>
          </a:p>
        </p:txBody>
      </p:sp>
      <p:grpSp>
        <p:nvGrpSpPr>
          <p:cNvPr id="2" name="Group 13"/>
          <p:cNvGrpSpPr>
            <a:grpSpLocks noChangeAspect="1"/>
          </p:cNvGrpSpPr>
          <p:nvPr/>
        </p:nvGrpSpPr>
        <p:grpSpPr bwMode="auto">
          <a:xfrm>
            <a:off x="3505200" y="1958975"/>
            <a:ext cx="3471863" cy="2336800"/>
            <a:chOff x="2064" y="1552"/>
            <a:chExt cx="2187" cy="1472"/>
          </a:xfrm>
        </p:grpSpPr>
        <p:sp>
          <p:nvSpPr>
            <p:cNvPr id="36870" name="Arc 5"/>
            <p:cNvSpPr>
              <a:spLocks/>
            </p:cNvSpPr>
            <p:nvPr/>
          </p:nvSpPr>
          <p:spPr bwMode="auto">
            <a:xfrm>
              <a:off x="3438" y="2688"/>
              <a:ext cx="506" cy="336"/>
            </a:xfrm>
            <a:custGeom>
              <a:avLst/>
              <a:gdLst>
                <a:gd name="T0" fmla="*/ 0 w 22889"/>
                <a:gd name="T1" fmla="*/ 0 h 43200"/>
                <a:gd name="T2" fmla="*/ 1 w 22889"/>
                <a:gd name="T3" fmla="*/ 3 h 43200"/>
                <a:gd name="T4" fmla="*/ 1 w 22889"/>
                <a:gd name="T5" fmla="*/ 1 h 43200"/>
                <a:gd name="T6" fmla="*/ 0 60000 65536"/>
                <a:gd name="T7" fmla="*/ 0 60000 65536"/>
                <a:gd name="T8" fmla="*/ 0 60000 65536"/>
                <a:gd name="T9" fmla="*/ 0 w 22889"/>
                <a:gd name="T10" fmla="*/ 0 h 43200"/>
                <a:gd name="T11" fmla="*/ 22889 w 2288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89" h="43200" fill="none" extrusionOk="0">
                  <a:moveTo>
                    <a:pt x="0" y="38"/>
                  </a:moveTo>
                  <a:cubicBezTo>
                    <a:pt x="429" y="12"/>
                    <a:pt x="859" y="-1"/>
                    <a:pt x="1289" y="-1"/>
                  </a:cubicBezTo>
                  <a:cubicBezTo>
                    <a:pt x="13218" y="0"/>
                    <a:pt x="22889" y="9670"/>
                    <a:pt x="22889" y="21600"/>
                  </a:cubicBezTo>
                  <a:cubicBezTo>
                    <a:pt x="22889" y="33529"/>
                    <a:pt x="13218" y="43200"/>
                    <a:pt x="1288" y="43200"/>
                  </a:cubicBezTo>
                </a:path>
                <a:path w="22889" h="43200" stroke="0" extrusionOk="0">
                  <a:moveTo>
                    <a:pt x="0" y="38"/>
                  </a:moveTo>
                  <a:cubicBezTo>
                    <a:pt x="429" y="12"/>
                    <a:pt x="859" y="-1"/>
                    <a:pt x="1289" y="-1"/>
                  </a:cubicBezTo>
                  <a:cubicBezTo>
                    <a:pt x="13218" y="0"/>
                    <a:pt x="22889" y="9670"/>
                    <a:pt x="22889" y="21600"/>
                  </a:cubicBezTo>
                  <a:cubicBezTo>
                    <a:pt x="22889" y="33529"/>
                    <a:pt x="13218" y="43200"/>
                    <a:pt x="1288" y="43200"/>
                  </a:cubicBezTo>
                  <a:lnTo>
                    <a:pt x="1289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6871" name="Arc 6"/>
            <p:cNvSpPr>
              <a:spLocks/>
            </p:cNvSpPr>
            <p:nvPr/>
          </p:nvSpPr>
          <p:spPr bwMode="auto">
            <a:xfrm>
              <a:off x="2997" y="2256"/>
              <a:ext cx="485" cy="336"/>
            </a:xfrm>
            <a:custGeom>
              <a:avLst/>
              <a:gdLst>
                <a:gd name="T0" fmla="*/ 0 w 21917"/>
                <a:gd name="T1" fmla="*/ 0 h 43200"/>
                <a:gd name="T2" fmla="*/ 0 w 21917"/>
                <a:gd name="T3" fmla="*/ 3 h 43200"/>
                <a:gd name="T4" fmla="*/ 0 w 21917"/>
                <a:gd name="T5" fmla="*/ 1 h 43200"/>
                <a:gd name="T6" fmla="*/ 0 60000 65536"/>
                <a:gd name="T7" fmla="*/ 0 60000 65536"/>
                <a:gd name="T8" fmla="*/ 0 60000 65536"/>
                <a:gd name="T9" fmla="*/ 0 w 21917"/>
                <a:gd name="T10" fmla="*/ 0 h 43200"/>
                <a:gd name="T11" fmla="*/ 21917 w 2191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17" h="43200" fill="none" extrusionOk="0">
                  <a:moveTo>
                    <a:pt x="0" y="2"/>
                  </a:moveTo>
                  <a:cubicBezTo>
                    <a:pt x="105" y="0"/>
                    <a:pt x="211" y="-1"/>
                    <a:pt x="317" y="-1"/>
                  </a:cubicBezTo>
                  <a:cubicBezTo>
                    <a:pt x="12246" y="0"/>
                    <a:pt x="21917" y="9670"/>
                    <a:pt x="21917" y="21600"/>
                  </a:cubicBezTo>
                  <a:cubicBezTo>
                    <a:pt x="21917" y="33529"/>
                    <a:pt x="12246" y="43199"/>
                    <a:pt x="317" y="43199"/>
                  </a:cubicBezTo>
                </a:path>
                <a:path w="21917" h="43200" stroke="0" extrusionOk="0">
                  <a:moveTo>
                    <a:pt x="0" y="2"/>
                  </a:moveTo>
                  <a:cubicBezTo>
                    <a:pt x="105" y="0"/>
                    <a:pt x="211" y="-1"/>
                    <a:pt x="317" y="-1"/>
                  </a:cubicBezTo>
                  <a:cubicBezTo>
                    <a:pt x="12246" y="0"/>
                    <a:pt x="21917" y="9670"/>
                    <a:pt x="21917" y="21600"/>
                  </a:cubicBezTo>
                  <a:cubicBezTo>
                    <a:pt x="21917" y="33529"/>
                    <a:pt x="12246" y="43199"/>
                    <a:pt x="317" y="43199"/>
                  </a:cubicBezTo>
                  <a:lnTo>
                    <a:pt x="317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6872" name="Arc 7"/>
            <p:cNvSpPr>
              <a:spLocks/>
            </p:cNvSpPr>
            <p:nvPr/>
          </p:nvSpPr>
          <p:spPr bwMode="auto">
            <a:xfrm>
              <a:off x="2529" y="1920"/>
              <a:ext cx="484" cy="320"/>
            </a:xfrm>
            <a:custGeom>
              <a:avLst/>
              <a:gdLst>
                <a:gd name="T0" fmla="*/ 0 w 21917"/>
                <a:gd name="T1" fmla="*/ 0 h 43200"/>
                <a:gd name="T2" fmla="*/ 0 w 21917"/>
                <a:gd name="T3" fmla="*/ 2 h 43200"/>
                <a:gd name="T4" fmla="*/ 0 w 21917"/>
                <a:gd name="T5" fmla="*/ 1 h 43200"/>
                <a:gd name="T6" fmla="*/ 0 60000 65536"/>
                <a:gd name="T7" fmla="*/ 0 60000 65536"/>
                <a:gd name="T8" fmla="*/ 0 60000 65536"/>
                <a:gd name="T9" fmla="*/ 0 w 21917"/>
                <a:gd name="T10" fmla="*/ 0 h 43200"/>
                <a:gd name="T11" fmla="*/ 21917 w 2191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17" h="43200" fill="none" extrusionOk="0">
                  <a:moveTo>
                    <a:pt x="0" y="2"/>
                  </a:moveTo>
                  <a:cubicBezTo>
                    <a:pt x="105" y="0"/>
                    <a:pt x="211" y="-1"/>
                    <a:pt x="317" y="-1"/>
                  </a:cubicBezTo>
                  <a:cubicBezTo>
                    <a:pt x="12246" y="0"/>
                    <a:pt x="21917" y="9670"/>
                    <a:pt x="21917" y="21600"/>
                  </a:cubicBezTo>
                  <a:cubicBezTo>
                    <a:pt x="21917" y="33529"/>
                    <a:pt x="12246" y="43199"/>
                    <a:pt x="317" y="43199"/>
                  </a:cubicBezTo>
                </a:path>
                <a:path w="21917" h="43200" stroke="0" extrusionOk="0">
                  <a:moveTo>
                    <a:pt x="0" y="2"/>
                  </a:moveTo>
                  <a:cubicBezTo>
                    <a:pt x="105" y="0"/>
                    <a:pt x="211" y="-1"/>
                    <a:pt x="317" y="-1"/>
                  </a:cubicBezTo>
                  <a:cubicBezTo>
                    <a:pt x="12246" y="0"/>
                    <a:pt x="21917" y="9670"/>
                    <a:pt x="21917" y="21600"/>
                  </a:cubicBezTo>
                  <a:cubicBezTo>
                    <a:pt x="21917" y="33529"/>
                    <a:pt x="12246" y="43199"/>
                    <a:pt x="317" y="43199"/>
                  </a:cubicBezTo>
                  <a:lnTo>
                    <a:pt x="317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6873" name="Arc 8"/>
            <p:cNvSpPr>
              <a:spLocks/>
            </p:cNvSpPr>
            <p:nvPr/>
          </p:nvSpPr>
          <p:spPr bwMode="auto">
            <a:xfrm>
              <a:off x="2064" y="1552"/>
              <a:ext cx="484" cy="368"/>
            </a:xfrm>
            <a:custGeom>
              <a:avLst/>
              <a:gdLst>
                <a:gd name="T0" fmla="*/ 0 w 21917"/>
                <a:gd name="T1" fmla="*/ 0 h 43200"/>
                <a:gd name="T2" fmla="*/ 0 w 21917"/>
                <a:gd name="T3" fmla="*/ 3 h 43200"/>
                <a:gd name="T4" fmla="*/ 0 w 21917"/>
                <a:gd name="T5" fmla="*/ 2 h 43200"/>
                <a:gd name="T6" fmla="*/ 0 60000 65536"/>
                <a:gd name="T7" fmla="*/ 0 60000 65536"/>
                <a:gd name="T8" fmla="*/ 0 60000 65536"/>
                <a:gd name="T9" fmla="*/ 0 w 21917"/>
                <a:gd name="T10" fmla="*/ 0 h 43200"/>
                <a:gd name="T11" fmla="*/ 21917 w 2191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17" h="43200" fill="none" extrusionOk="0">
                  <a:moveTo>
                    <a:pt x="0" y="2"/>
                  </a:moveTo>
                  <a:cubicBezTo>
                    <a:pt x="105" y="0"/>
                    <a:pt x="211" y="-1"/>
                    <a:pt x="317" y="-1"/>
                  </a:cubicBezTo>
                  <a:cubicBezTo>
                    <a:pt x="12246" y="0"/>
                    <a:pt x="21917" y="9670"/>
                    <a:pt x="21917" y="21600"/>
                  </a:cubicBezTo>
                  <a:cubicBezTo>
                    <a:pt x="21917" y="33529"/>
                    <a:pt x="12246" y="43199"/>
                    <a:pt x="317" y="43199"/>
                  </a:cubicBezTo>
                </a:path>
                <a:path w="21917" h="43200" stroke="0" extrusionOk="0">
                  <a:moveTo>
                    <a:pt x="0" y="2"/>
                  </a:moveTo>
                  <a:cubicBezTo>
                    <a:pt x="105" y="0"/>
                    <a:pt x="211" y="-1"/>
                    <a:pt x="317" y="-1"/>
                  </a:cubicBezTo>
                  <a:cubicBezTo>
                    <a:pt x="12246" y="0"/>
                    <a:pt x="21917" y="9670"/>
                    <a:pt x="21917" y="21600"/>
                  </a:cubicBezTo>
                  <a:cubicBezTo>
                    <a:pt x="21917" y="33529"/>
                    <a:pt x="12246" y="43199"/>
                    <a:pt x="317" y="43199"/>
                  </a:cubicBezTo>
                  <a:lnTo>
                    <a:pt x="317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6874" name="Rectangle 9"/>
            <p:cNvSpPr>
              <a:spLocks noChangeArrowheads="1"/>
            </p:cNvSpPr>
            <p:nvPr/>
          </p:nvSpPr>
          <p:spPr bwMode="auto">
            <a:xfrm>
              <a:off x="4043" y="2707"/>
              <a:ext cx="20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>
                  <a:latin typeface="Courier New" charset="0"/>
                </a:rPr>
                <a:t>2</a:t>
              </a:r>
            </a:p>
          </p:txBody>
        </p:sp>
        <p:sp>
          <p:nvSpPr>
            <p:cNvPr id="36875" name="Rectangle 10"/>
            <p:cNvSpPr>
              <a:spLocks noChangeArrowheads="1"/>
            </p:cNvSpPr>
            <p:nvPr/>
          </p:nvSpPr>
          <p:spPr bwMode="auto">
            <a:xfrm>
              <a:off x="3615" y="2307"/>
              <a:ext cx="20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>
                  <a:latin typeface="Courier New" charset="0"/>
                </a:rPr>
                <a:t>6</a:t>
              </a:r>
            </a:p>
          </p:txBody>
        </p:sp>
        <p:sp>
          <p:nvSpPr>
            <p:cNvPr id="36876" name="Rectangle 11"/>
            <p:cNvSpPr>
              <a:spLocks noChangeArrowheads="1"/>
            </p:cNvSpPr>
            <p:nvPr/>
          </p:nvSpPr>
          <p:spPr bwMode="auto">
            <a:xfrm>
              <a:off x="3127" y="1923"/>
              <a:ext cx="29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>
                  <a:latin typeface="Courier New" charset="0"/>
                </a:rPr>
                <a:t>24</a:t>
              </a:r>
            </a:p>
          </p:txBody>
        </p:sp>
        <p:sp>
          <p:nvSpPr>
            <p:cNvPr id="36877" name="Rectangle 12"/>
            <p:cNvSpPr>
              <a:spLocks noChangeArrowheads="1"/>
            </p:cNvSpPr>
            <p:nvPr/>
          </p:nvSpPr>
          <p:spPr bwMode="auto">
            <a:xfrm>
              <a:off x="2643" y="1584"/>
              <a:ext cx="38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>
                  <a:latin typeface="Courier New" charset="0"/>
                </a:rPr>
                <a:t>120</a:t>
              </a:r>
            </a:p>
          </p:txBody>
        </p:sp>
      </p:grpSp>
      <p:sp>
        <p:nvSpPr>
          <p:cNvPr id="36869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2806</Words>
  <Application>Microsoft Office PowerPoint</Application>
  <PresentationFormat>On-screen Show (4:3)</PresentationFormat>
  <Paragraphs>467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Times</vt:lpstr>
      <vt:lpstr>Times New Roman</vt:lpstr>
      <vt:lpstr>Default Design</vt:lpstr>
      <vt:lpstr>Custom Design</vt:lpstr>
      <vt:lpstr>Chapter 12 Recursion</vt:lpstr>
      <vt:lpstr>Recursion</vt:lpstr>
      <vt:lpstr>Outline</vt:lpstr>
      <vt:lpstr>Recursive Thinking</vt:lpstr>
      <vt:lpstr>Recursive Definitions</vt:lpstr>
      <vt:lpstr>Recursive Definitions</vt:lpstr>
      <vt:lpstr>Infinite Recursion</vt:lpstr>
      <vt:lpstr>Recursive Factorial</vt:lpstr>
      <vt:lpstr>Recursive Factorial</vt:lpstr>
      <vt:lpstr>Quick Check</vt:lpstr>
      <vt:lpstr>Quick Check</vt:lpstr>
      <vt:lpstr>Outline</vt:lpstr>
      <vt:lpstr>Recursive Programming</vt:lpstr>
      <vt:lpstr>Sum of 1 to N</vt:lpstr>
      <vt:lpstr>Sum of 1 to N</vt:lpstr>
      <vt:lpstr>Sum of 1 to N</vt:lpstr>
      <vt:lpstr>Recursive Programming</vt:lpstr>
      <vt:lpstr>Indirect Recursion</vt:lpstr>
      <vt:lpstr>Indirect Recursion</vt:lpstr>
      <vt:lpstr>Outline</vt:lpstr>
      <vt:lpstr>Maze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Towers of Hanoi</vt:lpstr>
      <vt:lpstr>Towers of Hanoi</vt:lpstr>
      <vt:lpstr>Towers of Hanoi</vt:lpstr>
      <vt:lpstr>Towers of Hanoi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Junilda Spirollari</cp:lastModifiedBy>
  <cp:revision>41</cp:revision>
  <dcterms:created xsi:type="dcterms:W3CDTF">2011-03-04T16:12:51Z</dcterms:created>
  <dcterms:modified xsi:type="dcterms:W3CDTF">2021-03-31T17:54:28Z</dcterms:modified>
</cp:coreProperties>
</file>