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63" r:id="rId3"/>
    <p:sldId id="257" r:id="rId4"/>
    <p:sldId id="258" r:id="rId5"/>
    <p:sldId id="264" r:id="rId6"/>
    <p:sldId id="265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0"/>
    <p:restoredTop sz="94717"/>
  </p:normalViewPr>
  <p:slideViewPr>
    <p:cSldViewPr snapToGrid="0" snapToObjects="1">
      <p:cViewPr>
        <p:scale>
          <a:sx n="124" d="100"/>
          <a:sy n="124" d="100"/>
        </p:scale>
        <p:origin x="56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8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8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8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4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5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5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7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7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9/26/22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9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sMercad0/decodificador-LoRaWAN.git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2856439-F4E3-D54F-9416-42ABDCE1D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nnected wire-frame lines and dots">
            <a:extLst>
              <a:ext uri="{FF2B5EF4-FFF2-40B4-BE49-F238E27FC236}">
                <a16:creationId xmlns:a16="http://schemas.microsoft.com/office/drawing/2014/main" id="{6BA304DA-25DC-44E9-AACD-12F0CBCEB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46" b="418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364144C-8BB1-450F-812B-D7D09A795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485"/>
            <a:ext cx="12192000" cy="4604516"/>
          </a:xfrm>
          <a:prstGeom prst="rect">
            <a:avLst/>
          </a:prstGeom>
          <a:gradFill>
            <a:gsLst>
              <a:gs pos="7000">
                <a:srgbClr val="000000">
                  <a:alpha val="0"/>
                </a:srgbClr>
              </a:gs>
              <a:gs pos="56000">
                <a:srgbClr val="000000">
                  <a:alpha val="56000"/>
                </a:srgbClr>
              </a:gs>
              <a:gs pos="100000">
                <a:srgbClr val="000000">
                  <a:alpha val="6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64E045-20AA-9C41-B36E-F8DA8BB33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1755" y="2253484"/>
            <a:ext cx="7983941" cy="2571001"/>
          </a:xfrm>
        </p:spPr>
        <p:txBody>
          <a:bodyPr>
            <a:normAutofit/>
          </a:bodyPr>
          <a:lstStyle/>
          <a:p>
            <a:pPr algn="ctr"/>
            <a:r>
              <a:rPr lang="es-MX" dirty="0">
                <a:solidFill>
                  <a:srgbClr val="FFFFFF"/>
                </a:solidFill>
              </a:rPr>
              <a:t>Decodificación y descifrado de mensajes LoRaWAN</a:t>
            </a:r>
          </a:p>
        </p:txBody>
      </p:sp>
    </p:spTree>
    <p:extLst>
      <p:ext uri="{BB962C8B-B14F-4D97-AF65-F5344CB8AC3E}">
        <p14:creationId xmlns:p14="http://schemas.microsoft.com/office/powerpoint/2010/main" val="262910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02856439-F4E3-D54F-9416-42ABDCE1D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8A9F37-6513-328A-2804-460EBDBB92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0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059" name="Rectangle 1058">
            <a:extLst>
              <a:ext uri="{FF2B5EF4-FFF2-40B4-BE49-F238E27FC236}">
                <a16:creationId xmlns:a16="http://schemas.microsoft.com/office/drawing/2014/main" id="{C364144C-8BB1-450F-812B-D7D09A795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485"/>
            <a:ext cx="12192000" cy="4604516"/>
          </a:xfrm>
          <a:prstGeom prst="rect">
            <a:avLst/>
          </a:prstGeom>
          <a:gradFill>
            <a:gsLst>
              <a:gs pos="7000">
                <a:srgbClr val="000000">
                  <a:alpha val="0"/>
                </a:srgbClr>
              </a:gs>
              <a:gs pos="56000">
                <a:srgbClr val="000000">
                  <a:alpha val="56000"/>
                </a:srgbClr>
              </a:gs>
              <a:gs pos="100000">
                <a:srgbClr val="000000">
                  <a:alpha val="6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19D351-3244-576C-D128-E3807936B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755" y="2253484"/>
            <a:ext cx="7983941" cy="25710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 err="1">
                <a:solidFill>
                  <a:srgbClr val="FFFFFF"/>
                </a:solidFill>
              </a:rPr>
              <a:t>Configuración</a:t>
            </a:r>
            <a:r>
              <a:rPr lang="en-US" sz="4400" dirty="0">
                <a:solidFill>
                  <a:srgbClr val="FFFFFF"/>
                </a:solidFill>
              </a:rPr>
              <a:t> del gateway </a:t>
            </a:r>
            <a:r>
              <a:rPr lang="en-US" sz="4400" dirty="0" err="1">
                <a:solidFill>
                  <a:srgbClr val="FFFFFF"/>
                </a:solidFill>
              </a:rPr>
              <a:t>Sentrius</a:t>
            </a:r>
            <a:r>
              <a:rPr lang="en-US" sz="4400" dirty="0">
                <a:solidFill>
                  <a:srgbClr val="FFFFFF"/>
                </a:solidFill>
              </a:rPr>
              <a:t> RG1xx</a:t>
            </a:r>
          </a:p>
        </p:txBody>
      </p:sp>
    </p:spTree>
    <p:extLst>
      <p:ext uri="{BB962C8B-B14F-4D97-AF65-F5344CB8AC3E}">
        <p14:creationId xmlns:p14="http://schemas.microsoft.com/office/powerpoint/2010/main" val="129330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D5774389-ECF7-7987-E1D1-07FC8A2A4D11}"/>
              </a:ext>
            </a:extLst>
          </p:cNvPr>
          <p:cNvSpPr txBox="1">
            <a:spLocks/>
          </p:cNvSpPr>
          <p:nvPr/>
        </p:nvSpPr>
        <p:spPr>
          <a:xfrm>
            <a:off x="1473389" y="2356662"/>
            <a:ext cx="3149221" cy="2142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700" dirty="0"/>
              <a:t>FORMATO DE MENSAJES RECIBIDOS POR UDP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2" name="Imagen 71">
            <a:extLst>
              <a:ext uri="{FF2B5EF4-FFF2-40B4-BE49-F238E27FC236}">
                <a16:creationId xmlns:a16="http://schemas.microsoft.com/office/drawing/2014/main" id="{B57872DE-F5CE-85DD-63FC-8C62DB03F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04393"/>
            <a:ext cx="5602631" cy="4341219"/>
          </a:xfrm>
          <a:prstGeom prst="rect">
            <a:avLst/>
          </a:prstGeom>
        </p:spPr>
      </p:pic>
      <p:pic>
        <p:nvPicPr>
          <p:cNvPr id="74" name="Imagen 73">
            <a:extLst>
              <a:ext uri="{FF2B5EF4-FFF2-40B4-BE49-F238E27FC236}">
                <a16:creationId xmlns:a16="http://schemas.microsoft.com/office/drawing/2014/main" id="{B30584D5-1B3E-68B0-A289-F3310C1A3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5715"/>
            <a:ext cx="5602631" cy="200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D71E5-4D8E-E84C-AAC9-54E2849B4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99560"/>
            <a:ext cx="8214179" cy="1086802"/>
          </a:xfrm>
        </p:spPr>
        <p:txBody>
          <a:bodyPr>
            <a:normAutofit fontScale="90000"/>
          </a:bodyPr>
          <a:lstStyle/>
          <a:p>
            <a:r>
              <a:rPr lang="es-MX" dirty="0"/>
              <a:t>Script que extrae y descifra mensajes LoRaWAN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7F8F10-A9DE-7642-9063-B17071522C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Escrito en JavaScript y ejecutado en NodeJS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DCB374C-6715-6B46-8153-18A3EAE50CCE}"/>
              </a:ext>
            </a:extLst>
          </p:cNvPr>
          <p:cNvSpPr txBox="1"/>
          <p:nvPr/>
        </p:nvSpPr>
        <p:spPr>
          <a:xfrm>
            <a:off x="831850" y="2411623"/>
            <a:ext cx="10674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accent3">
                    <a:lumMod val="75000"/>
                  </a:schemeClr>
                </a:solidFill>
                <a:hlinkClick r:id="rId2"/>
              </a:rPr>
              <a:t>https://github.com/AndresMercad0/decodificador-LoRaWAN.git</a:t>
            </a:r>
            <a:endParaRPr lang="es-MX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34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75ABFE-7BED-13BB-2A15-A10F0597D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/>
              <a:t>Función para recibir mensajes por UDP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2D06803-71DB-3FAA-D0E8-14CE9E50A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968" y="1473399"/>
            <a:ext cx="6385636" cy="391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63AEF0-8EE1-F514-356E-47ACD45D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Descifrado de datos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CAE9D0-E178-6DE6-85E1-D9129DD26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353" y="407117"/>
            <a:ext cx="6848463" cy="6043766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34FC64C-AE56-2CF5-7669-7A2B2308239E}"/>
              </a:ext>
            </a:extLst>
          </p:cNvPr>
          <p:cNvSpPr/>
          <p:nvPr/>
        </p:nvSpPr>
        <p:spPr>
          <a:xfrm>
            <a:off x="5784784" y="943345"/>
            <a:ext cx="4424975" cy="41381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91204A4-4BE7-7351-C4E1-1AA00F375FD4}"/>
              </a:ext>
            </a:extLst>
          </p:cNvPr>
          <p:cNvSpPr/>
          <p:nvPr/>
        </p:nvSpPr>
        <p:spPr>
          <a:xfrm>
            <a:off x="5784784" y="1413149"/>
            <a:ext cx="4583685" cy="5985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344FFE6-F5A0-0FA4-A298-BF75AE9CF9EF}"/>
              </a:ext>
            </a:extLst>
          </p:cNvPr>
          <p:cNvSpPr/>
          <p:nvPr/>
        </p:nvSpPr>
        <p:spPr>
          <a:xfrm>
            <a:off x="6235195" y="3834870"/>
            <a:ext cx="5478750" cy="111660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066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D71E5-4D8E-E84C-AAC9-54E2849B4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651101"/>
            <a:ext cx="9790430" cy="1086802"/>
          </a:xfrm>
        </p:spPr>
        <p:txBody>
          <a:bodyPr>
            <a:normAutofit/>
          </a:bodyPr>
          <a:lstStyle/>
          <a:p>
            <a:r>
              <a:rPr lang="es-MX" dirty="0"/>
              <a:t>Formato de los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7F8F10-A9DE-7642-9063-B17071522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847441"/>
            <a:ext cx="8214179" cy="793750"/>
          </a:xfrm>
        </p:spPr>
        <p:txBody>
          <a:bodyPr/>
          <a:lstStyle/>
          <a:p>
            <a:r>
              <a:rPr lang="es-MX" dirty="0"/>
              <a:t>Extracción de datos de acuerdo al formato </a:t>
            </a:r>
            <a:r>
              <a:rPr lang="es-MX" dirty="0">
                <a:solidFill>
                  <a:srgbClr val="C00000"/>
                </a:solidFill>
              </a:rPr>
              <a:t>programado</a:t>
            </a:r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F2780BC9-1557-8448-955B-5B3BE7B4BECA}"/>
              </a:ext>
            </a:extLst>
          </p:cNvPr>
          <p:cNvSpPr/>
          <p:nvPr/>
        </p:nvSpPr>
        <p:spPr>
          <a:xfrm rot="5400000">
            <a:off x="5366161" y="524862"/>
            <a:ext cx="314617" cy="980303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27E46B2-DFB9-0543-9F43-DADDD183231F}"/>
              </a:ext>
            </a:extLst>
          </p:cNvPr>
          <p:cNvSpPr txBox="1"/>
          <p:nvPr/>
        </p:nvSpPr>
        <p:spPr>
          <a:xfrm>
            <a:off x="3855377" y="375469"/>
            <a:ext cx="58837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200" b="1" dirty="0">
                <a:solidFill>
                  <a:srgbClr val="00B050"/>
                </a:solidFill>
              </a:rPr>
              <a:t>04 65 </a:t>
            </a:r>
            <a:r>
              <a:rPr lang="es-MX" sz="3200" b="1" dirty="0">
                <a:solidFill>
                  <a:schemeClr val="accent4"/>
                </a:solidFill>
              </a:rPr>
              <a:t>07 04</a:t>
            </a:r>
            <a:r>
              <a:rPr lang="es-MX" sz="3200" b="1" dirty="0">
                <a:solidFill>
                  <a:srgbClr val="00B050"/>
                </a:solidFill>
              </a:rPr>
              <a:t> 05 00 </a:t>
            </a:r>
            <a:r>
              <a:rPr lang="es-MX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64</a:t>
            </a:r>
            <a:r>
              <a:rPr lang="es-MX" sz="3200" b="1" dirty="0">
                <a:solidFill>
                  <a:srgbClr val="00B050"/>
                </a:solidFill>
              </a:rPr>
              <a:t> 06 67 </a:t>
            </a:r>
            <a:r>
              <a:rPr lang="es-MX" sz="3200" b="1" dirty="0">
                <a:solidFill>
                  <a:srgbClr val="C00000"/>
                </a:solidFill>
              </a:rPr>
              <a:t>00 E6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BA64904-1D57-734A-8912-752679731241}"/>
              </a:ext>
            </a:extLst>
          </p:cNvPr>
          <p:cNvSpPr txBox="1"/>
          <p:nvPr/>
        </p:nvSpPr>
        <p:spPr>
          <a:xfrm>
            <a:off x="1924754" y="404625"/>
            <a:ext cx="25195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dirty="0"/>
              <a:t>Texto claro: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389A0F5-F6F4-6748-B08C-F423C07C9B0F}"/>
              </a:ext>
            </a:extLst>
          </p:cNvPr>
          <p:cNvSpPr txBox="1"/>
          <p:nvPr/>
        </p:nvSpPr>
        <p:spPr>
          <a:xfrm>
            <a:off x="5033317" y="1126279"/>
            <a:ext cx="9803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200" b="1" dirty="0">
                <a:solidFill>
                  <a:schemeClr val="accent3">
                    <a:lumMod val="75000"/>
                  </a:schemeClr>
                </a:solidFill>
              </a:rPr>
              <a:t>1796</a:t>
            </a:r>
          </a:p>
        </p:txBody>
      </p:sp>
      <p:sp>
        <p:nvSpPr>
          <p:cNvPr id="20" name="Cerrar llave 19">
            <a:extLst>
              <a:ext uri="{FF2B5EF4-FFF2-40B4-BE49-F238E27FC236}">
                <a16:creationId xmlns:a16="http://schemas.microsoft.com/office/drawing/2014/main" id="{39ECCF65-2ECC-124C-8FA4-CF62CE1B15D1}"/>
              </a:ext>
            </a:extLst>
          </p:cNvPr>
          <p:cNvSpPr/>
          <p:nvPr/>
        </p:nvSpPr>
        <p:spPr>
          <a:xfrm rot="5400000">
            <a:off x="6697533" y="1212978"/>
            <a:ext cx="1191464" cy="480919"/>
          </a:xfrm>
          <a:prstGeom prst="rightBrace">
            <a:avLst>
              <a:gd name="adj1" fmla="val 1481"/>
              <a:gd name="adj2" fmla="val 4657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8816523-86F8-6548-BFB9-72C4C5633191}"/>
              </a:ext>
            </a:extLst>
          </p:cNvPr>
          <p:cNvSpPr txBox="1"/>
          <p:nvPr/>
        </p:nvSpPr>
        <p:spPr>
          <a:xfrm>
            <a:off x="6897849" y="2011046"/>
            <a:ext cx="7908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200" b="1" dirty="0">
                <a:solidFill>
                  <a:schemeClr val="accent3">
                    <a:lumMod val="75000"/>
                  </a:schemeClr>
                </a:solidFill>
              </a:rPr>
              <a:t>100</a:t>
            </a:r>
          </a:p>
        </p:txBody>
      </p:sp>
      <p:sp>
        <p:nvSpPr>
          <p:cNvPr id="22" name="Cerrar llave 21">
            <a:extLst>
              <a:ext uri="{FF2B5EF4-FFF2-40B4-BE49-F238E27FC236}">
                <a16:creationId xmlns:a16="http://schemas.microsoft.com/office/drawing/2014/main" id="{82422A4A-C114-9344-8452-3380F84D3D55}"/>
              </a:ext>
            </a:extLst>
          </p:cNvPr>
          <p:cNvSpPr/>
          <p:nvPr/>
        </p:nvSpPr>
        <p:spPr>
          <a:xfrm rot="5400000">
            <a:off x="8089753" y="1318829"/>
            <a:ext cx="1973010" cy="1050764"/>
          </a:xfrm>
          <a:prstGeom prst="rightBrace">
            <a:avLst>
              <a:gd name="adj1" fmla="val 0"/>
              <a:gd name="adj2" fmla="val 4657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0419119-B207-514D-8324-C0AF0DE0B6D8}"/>
              </a:ext>
            </a:extLst>
          </p:cNvPr>
          <p:cNvSpPr txBox="1"/>
          <p:nvPr/>
        </p:nvSpPr>
        <p:spPr>
          <a:xfrm>
            <a:off x="7990703" y="2803656"/>
            <a:ext cx="23230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200" b="1" dirty="0">
                <a:solidFill>
                  <a:schemeClr val="accent3">
                    <a:lumMod val="75000"/>
                  </a:schemeClr>
                </a:solidFill>
              </a:rPr>
              <a:t>230/10 = 23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83469E4-8E41-B843-8E40-2BF2BDC0A602}"/>
              </a:ext>
            </a:extLst>
          </p:cNvPr>
          <p:cNvSpPr txBox="1"/>
          <p:nvPr/>
        </p:nvSpPr>
        <p:spPr>
          <a:xfrm>
            <a:off x="354004" y="1157056"/>
            <a:ext cx="39165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2800" dirty="0"/>
              <a:t>Litros de agua consumida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741B680C-7527-DD46-B1D3-C55ECD50BA03}"/>
              </a:ext>
            </a:extLst>
          </p:cNvPr>
          <p:cNvCxnSpPr>
            <a:cxnSpLocks/>
            <a:stCxn id="18" idx="1"/>
            <a:endCxn id="24" idx="3"/>
          </p:cNvCxnSpPr>
          <p:nvPr/>
        </p:nvCxnSpPr>
        <p:spPr>
          <a:xfrm flipH="1" flipV="1">
            <a:off x="4270573" y="1418666"/>
            <a:ext cx="76274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F55AFC2-557A-9E44-91F9-2E3BA2DA5FFF}"/>
              </a:ext>
            </a:extLst>
          </p:cNvPr>
          <p:cNvSpPr txBox="1"/>
          <p:nvPr/>
        </p:nvSpPr>
        <p:spPr>
          <a:xfrm>
            <a:off x="354003" y="2025646"/>
            <a:ext cx="39165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2800" dirty="0"/>
              <a:t>Porcentaje de batería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911E146-8EF4-0A4D-BC3D-823C6ABA9605}"/>
              </a:ext>
            </a:extLst>
          </p:cNvPr>
          <p:cNvCxnSpPr>
            <a:cxnSpLocks/>
            <a:stCxn id="21" idx="1"/>
            <a:endCxn id="28" idx="3"/>
          </p:cNvCxnSpPr>
          <p:nvPr/>
        </p:nvCxnSpPr>
        <p:spPr>
          <a:xfrm flipH="1" flipV="1">
            <a:off x="4270572" y="2287256"/>
            <a:ext cx="2627277" cy="16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E4D1F07-2E0F-7F4C-843A-BCE59FD70D7D}"/>
              </a:ext>
            </a:extLst>
          </p:cNvPr>
          <p:cNvSpPr txBox="1"/>
          <p:nvPr/>
        </p:nvSpPr>
        <p:spPr>
          <a:xfrm>
            <a:off x="354003" y="2829893"/>
            <a:ext cx="39165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2800" dirty="0"/>
              <a:t>Temperatura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C3DF245C-E479-0A40-898F-5BDC623747D3}"/>
              </a:ext>
            </a:extLst>
          </p:cNvPr>
          <p:cNvCxnSpPr>
            <a:cxnSpLocks/>
            <a:stCxn id="23" idx="1"/>
            <a:endCxn id="33" idx="3"/>
          </p:cNvCxnSpPr>
          <p:nvPr/>
        </p:nvCxnSpPr>
        <p:spPr>
          <a:xfrm flipH="1" flipV="1">
            <a:off x="4270572" y="3091503"/>
            <a:ext cx="3720131" cy="45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753518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DarkSeedLeftStep">
      <a:dk1>
        <a:srgbClr val="000000"/>
      </a:dk1>
      <a:lt1>
        <a:srgbClr val="FFFFFF"/>
      </a:lt1>
      <a:dk2>
        <a:srgbClr val="242C41"/>
      </a:dk2>
      <a:lt2>
        <a:srgbClr val="E2E8E2"/>
      </a:lt2>
      <a:accent1>
        <a:srgbClr val="C24DC3"/>
      </a:accent1>
      <a:accent2>
        <a:srgbClr val="7E3BB1"/>
      </a:accent2>
      <a:accent3>
        <a:srgbClr val="5F4DC3"/>
      </a:accent3>
      <a:accent4>
        <a:srgbClr val="3B5AB1"/>
      </a:accent4>
      <a:accent5>
        <a:srgbClr val="4D9DC3"/>
      </a:accent5>
      <a:accent6>
        <a:srgbClr val="3BB1A6"/>
      </a:accent6>
      <a:hlink>
        <a:srgbClr val="3F81BF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90</Words>
  <Application>Microsoft Macintosh PowerPoint</Application>
  <PresentationFormat>Panorámica</PresentationFormat>
  <Paragraphs>18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Goudy Old Style</vt:lpstr>
      <vt:lpstr>MarrakeshVTI</vt:lpstr>
      <vt:lpstr>Decodificación y descifrado de mensajes LoRaWAN</vt:lpstr>
      <vt:lpstr>Configuración del gateway Sentrius RG1xx</vt:lpstr>
      <vt:lpstr>Presentación de PowerPoint</vt:lpstr>
      <vt:lpstr>Script que extrae y descifra mensajes LoRaWAN</vt:lpstr>
      <vt:lpstr>Función para recibir mensajes por UDP</vt:lpstr>
      <vt:lpstr>Descifrado de datos</vt:lpstr>
      <vt:lpstr>Formato de los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Decodificación y descifrado de mensajes LoRaWAN</dc:title>
  <dc:creator>Andres Aharhel Mercado Velazquez</dc:creator>
  <cp:lastModifiedBy>Andres Aharhel Mercado Velazquez</cp:lastModifiedBy>
  <cp:revision>4</cp:revision>
  <dcterms:created xsi:type="dcterms:W3CDTF">2021-11-16T16:56:32Z</dcterms:created>
  <dcterms:modified xsi:type="dcterms:W3CDTF">2022-09-26T20:24:11Z</dcterms:modified>
</cp:coreProperties>
</file>