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67" r:id="rId6"/>
    <p:sldId id="268" r:id="rId7"/>
    <p:sldId id="259" r:id="rId8"/>
    <p:sldId id="265" r:id="rId9"/>
    <p:sldId id="260" r:id="rId10"/>
    <p:sldId id="264" r:id="rId11"/>
    <p:sldId id="261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82" autoAdjust="0"/>
  </p:normalViewPr>
  <p:slideViewPr>
    <p:cSldViewPr snapToGrid="0">
      <p:cViewPr varScale="1">
        <p:scale>
          <a:sx n="59" d="100"/>
          <a:sy n="59" d="100"/>
        </p:scale>
        <p:origin x="132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C311B-A213-4638-9D9B-3A2196EB9FC1}" type="datetimeFigureOut">
              <a:rPr lang="de-CH" smtClean="0"/>
              <a:t>04.10.2018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61CD3-467C-4266-B653-F03EC6413F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290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Bei Flüssig- und Feststoffen wird meistens der Wassergehalt angegeben. (Verhältnis der Differenz von der feuchten und trockenen Masse zur feuchten Masse)</a:t>
            </a:r>
          </a:p>
          <a:p>
            <a:pPr marL="171450" indent="-171450">
              <a:buFontTx/>
              <a:buChar char="-"/>
            </a:pPr>
            <a:r>
              <a:rPr lang="de-CH" dirty="0"/>
              <a:t>Gasfeuchtemessung (Hygrometrie)</a:t>
            </a:r>
          </a:p>
          <a:p>
            <a:pPr marL="171450" indent="-171450">
              <a:buFontTx/>
              <a:buChar char="-"/>
            </a:pPr>
            <a:r>
              <a:rPr lang="de-CH" dirty="0"/>
              <a:t>Die feuchte Luft ist eine Mischung aus trockener Luft und Wasserdampf mit abhängigem Sättigungspunkt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61CD3-467C-4266-B653-F03EC6413FE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915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Taupunkt, resp. Taupunkttemperatur ist, wenn die Luft mit Wasserdampf gesättigt ist.</a:t>
            </a:r>
          </a:p>
          <a:p>
            <a:pPr marL="171450" indent="-171450">
              <a:buFontTx/>
              <a:buChar char="-"/>
            </a:pPr>
            <a:r>
              <a:rPr lang="de-CH" dirty="0"/>
              <a:t>Sinkt die Temperatur, kondensiert das Wasser sofort!</a:t>
            </a:r>
          </a:p>
          <a:p>
            <a:pPr marL="171450" indent="-171450">
              <a:buFontTx/>
              <a:buChar char="-"/>
            </a:pPr>
            <a:r>
              <a:rPr lang="de-CH" dirty="0"/>
              <a:t>Beispiel Getränkeflasche (entweder fragen oder direkt selber beantworten)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61CD3-467C-4266-B653-F03EC6413FE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2851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Es geschieht grundsätzlich das gleiche beim Wetter. Luft erwärmt sich (kann mehr Wasserdampf speichern) -&gt; Tiefdruck und steigt auf. Luft kühlt sich wieder ab, woraufhin das Wasser kondensiert und sich Wolken bilden und es regnet -&gt; Hochdruck (Vergleichbar mit Gasflaschen)</a:t>
            </a:r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61CD3-467C-4266-B653-F03EC6413FE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58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Direkte Feuchtemessverfahren trennen das Wasser direkt vom Stoff (Beispiel: Kondensation)</a:t>
            </a:r>
          </a:p>
          <a:p>
            <a:pPr marL="628650" lvl="1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Indirekte Feuchtemessverfahren messen die Substanzeigenschaften, die durch den Wassergehalt verändert werden. Mit einer Kennlinie kann auf den Feuchtigkeitsgehalt zurückgeschlossen werden. (Beispiel: Feuchtemessung von Holz oder auch das Faserhygrometer)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61CD3-467C-4266-B653-F03EC6413FE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030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DBD5A-9280-42D2-9356-EED1B5955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Luftfeuchtigkeitssensoren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3A04FD-145C-4C5F-978E-C0BE08C73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FHNW | Mess- und Sensortechnik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B89C95-0A7B-4C2C-A5A2-272116BB48ED}"/>
              </a:ext>
            </a:extLst>
          </p:cNvPr>
          <p:cNvSpPr txBox="1"/>
          <p:nvPr/>
        </p:nvSpPr>
        <p:spPr>
          <a:xfrm>
            <a:off x="8647044" y="6251713"/>
            <a:ext cx="338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Mischa </a:t>
            </a:r>
            <a:r>
              <a:rPr lang="de-CH" dirty="0" err="1"/>
              <a:t>Knupfer</a:t>
            </a:r>
            <a:r>
              <a:rPr lang="de-CH" dirty="0"/>
              <a:t> &amp; Andres Minder</a:t>
            </a:r>
          </a:p>
        </p:txBody>
      </p:sp>
    </p:spTree>
    <p:extLst>
      <p:ext uri="{BB962C8B-B14F-4D97-AF65-F5344CB8AC3E}">
        <p14:creationId xmlns:p14="http://schemas.microsoft.com/office/powerpoint/2010/main" val="53024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CD324-FC32-460C-8108-E4662A62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Vor- &amp; Nachteile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A65A96E-8ACE-4C39-9B3B-FABDB7F7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33571"/>
              </p:ext>
            </p:extLst>
          </p:nvPr>
        </p:nvGraphicFramePr>
        <p:xfrm>
          <a:off x="1141413" y="2097088"/>
          <a:ext cx="9905998" cy="25704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4048079487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3180809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Prinzipiell im gesamten messtechnisch interessierenden Taupunktbereich einsetzbar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Messgenauigkeit hängt von Genauigkeit der Spiegeltemperaturmessung und der Güte der Regelung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6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Zählen zu den genauesten Hygrometern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Muss von Luftstrom durchflutet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5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Neben praktischen Messungen auch als Referenzmessmittel geeignet</a:t>
                      </a:r>
                    </a:p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Anfällig gegen mechanische Verschmutzung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9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04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4123B-776D-4E84-AFCD-26D0B76C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Thygan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14CB5B-2B14-4821-AF13-AEBB7556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2076450" cy="20764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18599A5-765B-40EC-96EF-218D9AA0F624}"/>
              </a:ext>
            </a:extLst>
          </p:cNvPr>
          <p:cNvSpPr txBox="1"/>
          <p:nvPr/>
        </p:nvSpPr>
        <p:spPr>
          <a:xfrm>
            <a:off x="3565119" y="2097088"/>
            <a:ext cx="7135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Messbereich Lufttemperatur:		-50° bis 50°C</a:t>
            </a:r>
          </a:p>
          <a:p>
            <a:r>
              <a:rPr lang="de-CH" dirty="0"/>
              <a:t>Messbereich Taupunkt:			-65° bis 50°C</a:t>
            </a:r>
          </a:p>
          <a:p>
            <a:r>
              <a:rPr lang="de-CH" dirty="0"/>
              <a:t>Auflösung Temperaturwerte:		0,1 K</a:t>
            </a:r>
          </a:p>
          <a:p>
            <a:r>
              <a:rPr lang="de-CH" dirty="0"/>
              <a:t>Auflösung der rel. Luftfeuchte:		0,1 %</a:t>
            </a:r>
          </a:p>
          <a:p>
            <a:r>
              <a:rPr lang="de-CH" dirty="0"/>
              <a:t>Messgenauigkeit:				±0,15 K von -20° bis 50°C</a:t>
            </a:r>
          </a:p>
          <a:p>
            <a:r>
              <a:rPr lang="de-CH" dirty="0"/>
              <a:t>							±0,25 K von -65° bis -20°C</a:t>
            </a:r>
          </a:p>
        </p:txBody>
      </p:sp>
    </p:spTree>
    <p:extLst>
      <p:ext uri="{BB962C8B-B14F-4D97-AF65-F5344CB8AC3E}">
        <p14:creationId xmlns:p14="http://schemas.microsoft.com/office/powerpoint/2010/main" val="319541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4C400-9123-487F-9987-685A86B1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151AC-CADB-425E-B531-07F7F28C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Offene Fragen?</a:t>
            </a:r>
          </a:p>
        </p:txBody>
      </p:sp>
    </p:spTree>
    <p:extLst>
      <p:ext uri="{BB962C8B-B14F-4D97-AF65-F5344CB8AC3E}">
        <p14:creationId xmlns:p14="http://schemas.microsoft.com/office/powerpoint/2010/main" val="391613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7093A-AB65-40B6-B419-9C70A3A9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A5F5C-3DF2-4F49-905B-BFB05A87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S. Hesse and G. Schnell, </a:t>
            </a:r>
            <a:r>
              <a:rPr lang="de-DE" sz="1800" i="1" dirty="0"/>
              <a:t>Sensoren für die Prozess- und Fabrikautomation - Funktion - Ausführung - Anwendung</a:t>
            </a:r>
            <a:r>
              <a:rPr lang="de-DE" sz="1800" dirty="0"/>
              <a:t>. Berlin Heidelberg New York: Springer-Verlag, 2014.</a:t>
            </a:r>
          </a:p>
          <a:p>
            <a:r>
              <a:rPr lang="de-DE" sz="1800" dirty="0"/>
              <a:t>G. Pfeffer, “Taupunkt,” Website, keine Angaben, online abgerufen unter http://www.gerd-pfeffer.de/atm_feuchte2.html; abgerufen </a:t>
            </a:r>
            <a:r>
              <a:rPr lang="de-CH" sz="1800" dirty="0"/>
              <a:t>am 03. Oktober 2018.</a:t>
            </a:r>
          </a:p>
          <a:p>
            <a:r>
              <a:rPr lang="de-DE" sz="1800" dirty="0" err="1"/>
              <a:t>Meteolabor</a:t>
            </a:r>
            <a:r>
              <a:rPr lang="de-DE" sz="1800" dirty="0"/>
              <a:t>, “Ventiliertes thermo-hygrometer </a:t>
            </a:r>
            <a:r>
              <a:rPr lang="de-DE" sz="1800" dirty="0" err="1"/>
              <a:t>thygan</a:t>
            </a:r>
            <a:r>
              <a:rPr lang="de-DE" sz="1800" dirty="0"/>
              <a:t> (vtp6, vtp37),” Website, keine Angaben, online abgerufen unter http://www.meteolabor.ch/meteo-messgeraete/wetterstationen/; abgerufen am 03. Oktober 2018.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49896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B77F6-AFE1-4AEA-84A6-9AD815A0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52E04-C66F-48D4-8B51-FAEAF95D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Nutzen</a:t>
            </a:r>
          </a:p>
          <a:p>
            <a:r>
              <a:rPr lang="de-CH" dirty="0"/>
              <a:t>Grundlagen</a:t>
            </a:r>
          </a:p>
          <a:p>
            <a:r>
              <a:rPr lang="de-CH" dirty="0"/>
              <a:t>Messverfahren</a:t>
            </a:r>
          </a:p>
          <a:p>
            <a:r>
              <a:rPr lang="de-CH" dirty="0"/>
              <a:t>Taupunktspiegelmessverfahren</a:t>
            </a:r>
          </a:p>
          <a:p>
            <a:r>
              <a:rPr lang="de-CH" dirty="0" err="1"/>
              <a:t>Thygan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360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8A4A3-8B65-4A48-B3FE-BFE22EE0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90E066-6A90-4C46-ABEC-33C5AF51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Wetterstationen</a:t>
            </a:r>
          </a:p>
          <a:p>
            <a:r>
              <a:rPr lang="de-CH" dirty="0"/>
              <a:t>Zuhause im Wohnzimmer</a:t>
            </a:r>
          </a:p>
          <a:p>
            <a:r>
              <a:rPr lang="de-CH" dirty="0"/>
              <a:t>Container mit Holzböden</a:t>
            </a:r>
          </a:p>
        </p:txBody>
      </p:sp>
    </p:spTree>
    <p:extLst>
      <p:ext uri="{BB962C8B-B14F-4D97-AF65-F5344CB8AC3E}">
        <p14:creationId xmlns:p14="http://schemas.microsoft.com/office/powerpoint/2010/main" val="39345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69AC-5C54-47B6-AF70-372951ED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6082DCB-73E2-4BD2-A7AB-315ACFB1E2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/>
                  <a:t>Feuchtemessung bei Gas-, Flüssig- und Feststoffen</a:t>
                </a:r>
              </a:p>
              <a:p>
                <a:r>
                  <a:rPr lang="de-CH" dirty="0"/>
                  <a:t>Für Flüssig- und Feststoffe gilt:</a:t>
                </a:r>
              </a:p>
              <a:p>
                <a:endParaRPr lang="de-CH" sz="3200" b="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C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de-CH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sz="32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6082DCB-73E2-4BD2-A7AB-315ACFB1E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7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Picture 2" descr="Ein Bild, das Elektronik enthält.&#10;&#10;Mit hoher Zuverlässigkeit generierte Beschreibung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 descr="Ein Bild, das Elektronik enthält.&#10;&#10;Mit hoher Zuverlässigkeit generierte Beschreibung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1790CF-2894-4110-9E5B-15AC5B97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618518"/>
            <a:ext cx="3164950" cy="1478570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Grundlagen</a:t>
            </a:r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283BD5A6-895C-4EBA-958F-1F1440DAD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47" y="2249487"/>
            <a:ext cx="3177190" cy="39573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Was </a:t>
            </a:r>
            <a:r>
              <a:rPr lang="en-US" dirty="0" err="1">
                <a:solidFill>
                  <a:srgbClr val="FFFFFF"/>
                </a:solidFill>
              </a:rPr>
              <a:t>ist</a:t>
            </a:r>
            <a:r>
              <a:rPr lang="en-US" dirty="0">
                <a:solidFill>
                  <a:srgbClr val="FFFFFF"/>
                </a:solidFill>
              </a:rPr>
              <a:t> der </a:t>
            </a:r>
            <a:r>
              <a:rPr lang="en-US" dirty="0" err="1">
                <a:solidFill>
                  <a:srgbClr val="FFFFFF"/>
                </a:solidFill>
              </a:rPr>
              <a:t>Taupunkt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8" name="Inhaltsplatzhalter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A05C79ED-B471-49E2-8821-3EC5DB199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839" y="791033"/>
            <a:ext cx="7356314" cy="55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38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isch, Flasche, sitzend, Boden enthält.&#10;&#10;Mit sehr hoher Zuverlässigkeit generierte Beschreibung">
            <a:extLst>
              <a:ext uri="{FF2B5EF4-FFF2-40B4-BE49-F238E27FC236}">
                <a16:creationId xmlns:a16="http://schemas.microsoft.com/office/drawing/2014/main" id="{5DAC4D90-5508-49DC-AE0B-8B894408A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39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041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DF7F1B-9AC3-46F4-B7F0-631A16B5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618518"/>
            <a:ext cx="3098274" cy="1478570"/>
          </a:xfrm>
        </p:spPr>
        <p:txBody>
          <a:bodyPr>
            <a:normAutofit/>
          </a:bodyPr>
          <a:lstStyle/>
          <a:p>
            <a:r>
              <a:rPr lang="de-CH" sz="3200" dirty="0">
                <a:solidFill>
                  <a:srgbClr val="FFFFFF"/>
                </a:solidFill>
              </a:rPr>
              <a:t>Messverfahren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FEE3CF-FB0A-4C79-B29B-843828B5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14" y="2249487"/>
            <a:ext cx="3110256" cy="395730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Unterschiede</a:t>
            </a:r>
            <a:r>
              <a:rPr lang="en-US" sz="2800" dirty="0">
                <a:solidFill>
                  <a:srgbClr val="FFFFFF"/>
                </a:solidFill>
              </a:rPr>
              <a:t> von </a:t>
            </a:r>
            <a:r>
              <a:rPr lang="en-US" sz="2800" dirty="0" err="1">
                <a:solidFill>
                  <a:srgbClr val="FFFFFF"/>
                </a:solidFill>
              </a:rPr>
              <a:t>direkten</a:t>
            </a:r>
            <a:r>
              <a:rPr lang="en-US" sz="2800" dirty="0">
                <a:solidFill>
                  <a:srgbClr val="FFFFFF"/>
                </a:solidFill>
              </a:rPr>
              <a:t> und </a:t>
            </a:r>
            <a:r>
              <a:rPr lang="en-US" sz="2800" dirty="0" err="1">
                <a:solidFill>
                  <a:srgbClr val="FFFFFF"/>
                </a:solidFill>
              </a:rPr>
              <a:t>indirekten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F169042-864A-4D18-B461-3CEF59115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30" y="643467"/>
            <a:ext cx="6666541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06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2BCE4-DEBD-43E7-B15F-61325617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Taupunktspiegelmessverfahren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CA223-3D6E-45D0-912F-6379CFCF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Funktionsweise</a:t>
            </a:r>
          </a:p>
          <a:p>
            <a:r>
              <a:rPr lang="de-CH" dirty="0"/>
              <a:t>Vor- &amp; Nachteile</a:t>
            </a:r>
          </a:p>
        </p:txBody>
      </p:sp>
    </p:spTree>
    <p:extLst>
      <p:ext uri="{BB962C8B-B14F-4D97-AF65-F5344CB8AC3E}">
        <p14:creationId xmlns:p14="http://schemas.microsoft.com/office/powerpoint/2010/main" val="86653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20A75-5A75-458A-AAD5-56E18423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Funktionsweise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6F16C3-A3E9-406C-8166-17FCE03B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11" y="1595535"/>
            <a:ext cx="2889185" cy="482684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65E0171-D408-4394-AB5A-3EF86EB97779}"/>
              </a:ext>
            </a:extLst>
          </p:cNvPr>
          <p:cNvSpPr txBox="1"/>
          <p:nvPr/>
        </p:nvSpPr>
        <p:spPr>
          <a:xfrm>
            <a:off x="4226994" y="1700632"/>
            <a:ext cx="5040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CH" dirty="0"/>
              <a:t>LED-Regelung</a:t>
            </a:r>
          </a:p>
          <a:p>
            <a:pPr marL="342900" indent="-342900">
              <a:buAutoNum type="arabicParenR"/>
            </a:pPr>
            <a:r>
              <a:rPr lang="de-CH" dirty="0"/>
              <a:t>Optische Balanceregelung des Referenzstrahles</a:t>
            </a:r>
          </a:p>
          <a:p>
            <a:pPr marL="342900" indent="-342900">
              <a:buAutoNum type="arabicParenR"/>
            </a:pPr>
            <a:r>
              <a:rPr lang="de-CH" dirty="0"/>
              <a:t>Taupunktspiegel</a:t>
            </a:r>
          </a:p>
          <a:p>
            <a:pPr marL="342900" indent="-342900">
              <a:buAutoNum type="arabicParenR"/>
            </a:pPr>
            <a:r>
              <a:rPr lang="de-CH" dirty="0"/>
              <a:t>Temperaturfühler</a:t>
            </a:r>
          </a:p>
          <a:p>
            <a:pPr marL="342900" indent="-342900">
              <a:buAutoNum type="arabicParenR"/>
            </a:pPr>
            <a:r>
              <a:rPr lang="de-CH" dirty="0"/>
              <a:t>Kühlelement (</a:t>
            </a:r>
            <a:r>
              <a:rPr lang="de-CH" dirty="0" err="1"/>
              <a:t>Peltierelemente</a:t>
            </a:r>
            <a:r>
              <a:rPr lang="de-CH" dirty="0"/>
              <a:t>)</a:t>
            </a:r>
          </a:p>
          <a:p>
            <a:pPr marL="342900" indent="-342900">
              <a:buAutoNum type="arabicParenR"/>
            </a:pPr>
            <a:r>
              <a:rPr lang="de-CH" dirty="0"/>
              <a:t>Luft- oder Gasgemisch</a:t>
            </a:r>
          </a:p>
          <a:p>
            <a:pPr marL="342900" indent="-342900">
              <a:buAutoNum type="arabicParenR"/>
            </a:pPr>
            <a:r>
              <a:rPr lang="de-CH" dirty="0"/>
              <a:t>Versorgung</a:t>
            </a:r>
          </a:p>
          <a:p>
            <a:pPr marL="342900" indent="-342900">
              <a:buAutoNum type="arabicParenR"/>
            </a:pPr>
            <a:r>
              <a:rPr lang="de-CH" dirty="0"/>
              <a:t>Wärmefluss</a:t>
            </a:r>
          </a:p>
        </p:txBody>
      </p:sp>
    </p:spTree>
    <p:extLst>
      <p:ext uri="{BB962C8B-B14F-4D97-AF65-F5344CB8AC3E}">
        <p14:creationId xmlns:p14="http://schemas.microsoft.com/office/powerpoint/2010/main" val="849164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412</Words>
  <Application>Microsoft Office PowerPoint</Application>
  <PresentationFormat>Breitbild</PresentationFormat>
  <Paragraphs>71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Tw Cen MT</vt:lpstr>
      <vt:lpstr>Schaltkreis</vt:lpstr>
      <vt:lpstr>Luftfeuchtigkeitssensoren</vt:lpstr>
      <vt:lpstr>Inhalt</vt:lpstr>
      <vt:lpstr>Nutzen</vt:lpstr>
      <vt:lpstr>Grundlagen</vt:lpstr>
      <vt:lpstr>Grundlagen</vt:lpstr>
      <vt:lpstr>PowerPoint-Präsentation</vt:lpstr>
      <vt:lpstr>Messverfahren</vt:lpstr>
      <vt:lpstr>Taupunktspiegelmessverfahren</vt:lpstr>
      <vt:lpstr>Funktionsweise</vt:lpstr>
      <vt:lpstr>Vor- &amp; Nachteile</vt:lpstr>
      <vt:lpstr>Thygan</vt:lpstr>
      <vt:lpstr>Vielen Dank für Ihre Aufmerksamkeit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Luftfeuchtigkeit</dc:title>
  <dc:creator>Knupfer Mischa (s)</dc:creator>
  <cp:lastModifiedBy>Knupfer Mischa (s)</cp:lastModifiedBy>
  <cp:revision>21</cp:revision>
  <dcterms:created xsi:type="dcterms:W3CDTF">2018-10-03T10:55:37Z</dcterms:created>
  <dcterms:modified xsi:type="dcterms:W3CDTF">2018-10-04T06:21:14Z</dcterms:modified>
</cp:coreProperties>
</file>