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9" r:id="rId9"/>
    <p:sldId id="262" r:id="rId10"/>
    <p:sldId id="263" r:id="rId11"/>
    <p:sldId id="264" r:id="rId12"/>
    <p:sldId id="265" r:id="rId13"/>
    <p:sldId id="266" r:id="rId14"/>
    <p:sldId id="270" r:id="rId15"/>
    <p:sldId id="267" r:id="rId16"/>
    <p:sldId id="281" r:id="rId17"/>
    <p:sldId id="282" r:id="rId18"/>
    <p:sldId id="283" r:id="rId19"/>
    <p:sldId id="284" r:id="rId20"/>
    <p:sldId id="286" r:id="rId21"/>
    <p:sldId id="285" r:id="rId22"/>
    <p:sldId id="287" r:id="rId23"/>
    <p:sldId id="280" r:id="rId24"/>
    <p:sldId id="279" r:id="rId25"/>
    <p:sldId id="271" r:id="rId26"/>
    <p:sldId id="272" r:id="rId27"/>
    <p:sldId id="273" r:id="rId28"/>
    <p:sldId id="274" r:id="rId29"/>
    <p:sldId id="275" r:id="rId30"/>
    <p:sldId id="288" r:id="rId31"/>
    <p:sldId id="276" r:id="rId32"/>
    <p:sldId id="277" r:id="rId33"/>
    <p:sldId id="289" r:id="rId34"/>
    <p:sldId id="278" r:id="rId35"/>
    <p:sldId id="290" r:id="rId36"/>
    <p:sldId id="291"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10"/>
  </p:normalViewPr>
  <p:slideViewPr>
    <p:cSldViewPr snapToGrid="0" snapToObjects="1">
      <p:cViewPr varScale="1">
        <p:scale>
          <a:sx n="121" d="100"/>
          <a:sy n="121"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2/6/20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2/6/20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67C5-A706-9E4A-B5C2-19DA82F4FF99}"/>
              </a:ext>
            </a:extLst>
          </p:cNvPr>
          <p:cNvSpPr>
            <a:spLocks noGrp="1"/>
          </p:cNvSpPr>
          <p:nvPr>
            <p:ph type="ctrTitle"/>
          </p:nvPr>
        </p:nvSpPr>
        <p:spPr/>
        <p:txBody>
          <a:bodyPr/>
          <a:lstStyle/>
          <a:p>
            <a:r>
              <a:rPr lang="en-CR"/>
              <a:t>Big Data</a:t>
            </a:r>
          </a:p>
        </p:txBody>
      </p:sp>
      <p:sp>
        <p:nvSpPr>
          <p:cNvPr id="3" name="Subtitle 2">
            <a:extLst>
              <a:ext uri="{FF2B5EF4-FFF2-40B4-BE49-F238E27FC236}">
                <a16:creationId xmlns:a16="http://schemas.microsoft.com/office/drawing/2014/main" id="{8D820A9D-F992-0345-848F-F4D7A65D93C2}"/>
              </a:ext>
            </a:extLst>
          </p:cNvPr>
          <p:cNvSpPr>
            <a:spLocks noGrp="1"/>
          </p:cNvSpPr>
          <p:nvPr>
            <p:ph type="subTitle" idx="1"/>
          </p:nvPr>
        </p:nvSpPr>
        <p:spPr/>
        <p:txBody>
          <a:bodyPr/>
          <a:lstStyle/>
          <a:p>
            <a:r>
              <a:rPr lang="en-CR"/>
              <a:t>fefefeffdefefeffefeefeefSSndrAndrés </a:t>
            </a:r>
          </a:p>
        </p:txBody>
      </p:sp>
      <p:sp>
        <p:nvSpPr>
          <p:cNvPr id="4" name="TextBox 3">
            <a:extLst>
              <a:ext uri="{FF2B5EF4-FFF2-40B4-BE49-F238E27FC236}">
                <a16:creationId xmlns:a16="http://schemas.microsoft.com/office/drawing/2014/main" id="{D0362058-B506-2840-85E5-22EF945F996E}"/>
              </a:ext>
            </a:extLst>
          </p:cNvPr>
          <p:cNvSpPr txBox="1"/>
          <p:nvPr/>
        </p:nvSpPr>
        <p:spPr>
          <a:xfrm>
            <a:off x="1154955" y="5023424"/>
            <a:ext cx="2944079" cy="369332"/>
          </a:xfrm>
          <a:prstGeom prst="rect">
            <a:avLst/>
          </a:prstGeom>
          <a:noFill/>
        </p:spPr>
        <p:txBody>
          <a:bodyPr wrap="square" rtlCol="0">
            <a:spAutoFit/>
          </a:bodyPr>
          <a:lstStyle/>
          <a:p>
            <a:r>
              <a:rPr lang="en-CR"/>
              <a:t>Andrés Montenegro</a:t>
            </a:r>
          </a:p>
        </p:txBody>
      </p:sp>
    </p:spTree>
    <p:extLst>
      <p:ext uri="{BB962C8B-B14F-4D97-AF65-F5344CB8AC3E}">
        <p14:creationId xmlns:p14="http://schemas.microsoft.com/office/powerpoint/2010/main" val="220209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0C76-D7AF-774E-B7C7-1FD2BF387579}"/>
              </a:ext>
            </a:extLst>
          </p:cNvPr>
          <p:cNvSpPr>
            <a:spLocks noGrp="1"/>
          </p:cNvSpPr>
          <p:nvPr>
            <p:ph type="title"/>
          </p:nvPr>
        </p:nvSpPr>
        <p:spPr/>
        <p:txBody>
          <a:bodyPr/>
          <a:lstStyle/>
          <a:p>
            <a:r>
              <a:rPr lang="en-CR"/>
              <a:t>Historia</a:t>
            </a:r>
          </a:p>
        </p:txBody>
      </p:sp>
      <p:sp>
        <p:nvSpPr>
          <p:cNvPr id="3" name="Content Placeholder 2">
            <a:extLst>
              <a:ext uri="{FF2B5EF4-FFF2-40B4-BE49-F238E27FC236}">
                <a16:creationId xmlns:a16="http://schemas.microsoft.com/office/drawing/2014/main" id="{FB35B299-8530-A646-B288-0C59F3B2ED4F}"/>
              </a:ext>
            </a:extLst>
          </p:cNvPr>
          <p:cNvSpPr>
            <a:spLocks noGrp="1"/>
          </p:cNvSpPr>
          <p:nvPr>
            <p:ph idx="1"/>
          </p:nvPr>
        </p:nvSpPr>
        <p:spPr/>
        <p:txBody>
          <a:bodyPr/>
          <a:lstStyle/>
          <a:p>
            <a:r>
              <a:rPr lang="en-US"/>
              <a:t>El desarrollo de marcos de código abierto, como Hadoop (y más recientemente, Spark) fue esencial para el crecimiento de Big Data porque hacen que Big Data sea más fácil de trabajar y más barato de almacenar. En los años posteriores, el volumen de big data se ha disparado. Los usuarios siguen generando grandes cantidades de datos, pero no solo los humanos lo están haciendo.</a:t>
            </a:r>
          </a:p>
          <a:p>
            <a:endParaRPr lang="en-US"/>
          </a:p>
          <a:p>
            <a:r>
              <a:rPr lang="en-US"/>
              <a:t>Con el advenimiento de Internet de las cosas (IoT), se conectan más objetos y dispositivos a Internet, recopilando datos sobre los patrones de uso del cliente y el rendimiento del producto. La aparición del aprendizaje automático ha producido aún más datos.</a:t>
            </a:r>
            <a:endParaRPr lang="en-CR"/>
          </a:p>
        </p:txBody>
      </p:sp>
    </p:spTree>
    <p:extLst>
      <p:ext uri="{BB962C8B-B14F-4D97-AF65-F5344CB8AC3E}">
        <p14:creationId xmlns:p14="http://schemas.microsoft.com/office/powerpoint/2010/main" val="256458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281E-87E1-5A42-955A-51F7DAEFAB87}"/>
              </a:ext>
            </a:extLst>
          </p:cNvPr>
          <p:cNvSpPr>
            <a:spLocks noGrp="1"/>
          </p:cNvSpPr>
          <p:nvPr>
            <p:ph type="title"/>
          </p:nvPr>
        </p:nvSpPr>
        <p:spPr/>
        <p:txBody>
          <a:bodyPr/>
          <a:lstStyle/>
          <a:p>
            <a:r>
              <a:rPr lang="en-CR"/>
              <a:t>Historia</a:t>
            </a:r>
          </a:p>
        </p:txBody>
      </p:sp>
      <p:sp>
        <p:nvSpPr>
          <p:cNvPr id="3" name="Content Placeholder 2">
            <a:extLst>
              <a:ext uri="{FF2B5EF4-FFF2-40B4-BE49-F238E27FC236}">
                <a16:creationId xmlns:a16="http://schemas.microsoft.com/office/drawing/2014/main" id="{DCE491A8-0E00-7842-A6A3-6990F9175C21}"/>
              </a:ext>
            </a:extLst>
          </p:cNvPr>
          <p:cNvSpPr>
            <a:spLocks noGrp="1"/>
          </p:cNvSpPr>
          <p:nvPr>
            <p:ph idx="1"/>
          </p:nvPr>
        </p:nvSpPr>
        <p:spPr/>
        <p:txBody>
          <a:bodyPr>
            <a:normAutofit/>
          </a:bodyPr>
          <a:lstStyle/>
          <a:p>
            <a:r>
              <a:rPr lang="en-US"/>
              <a:t>El límite superior de procesamiento ha ido creciendo a lo largo de los años. Se estima que el mundo almacenó unos 5 zettabytes en 2014. </a:t>
            </a:r>
          </a:p>
          <a:p>
            <a:r>
              <a:rPr lang="en-US"/>
              <a:t>Los científicos con cierta regularidad encuentran límites en el análisis debido a la gran cantidad de datos en ciertas áreas, tales como la meteorología, la genómica, la conectómica (una aproximación al estudio del cerebro), las complejas simulaciones de procesos físicos y las investigaciones relacionadas con los procesos biológicos y ambientales. </a:t>
            </a:r>
          </a:p>
          <a:p>
            <a:endParaRPr lang="en-US"/>
          </a:p>
        </p:txBody>
      </p:sp>
    </p:spTree>
    <p:extLst>
      <p:ext uri="{BB962C8B-B14F-4D97-AF65-F5344CB8AC3E}">
        <p14:creationId xmlns:p14="http://schemas.microsoft.com/office/powerpoint/2010/main" val="369133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1714-3038-C842-BBB7-AB15A6558743}"/>
              </a:ext>
            </a:extLst>
          </p:cNvPr>
          <p:cNvSpPr>
            <a:spLocks noGrp="1"/>
          </p:cNvSpPr>
          <p:nvPr>
            <p:ph type="title"/>
          </p:nvPr>
        </p:nvSpPr>
        <p:spPr/>
        <p:txBody>
          <a:bodyPr/>
          <a:lstStyle/>
          <a:p>
            <a:r>
              <a:rPr lang="en-CR"/>
              <a:t>Historia</a:t>
            </a:r>
          </a:p>
        </p:txBody>
      </p:sp>
      <p:sp>
        <p:nvSpPr>
          <p:cNvPr id="3" name="Content Placeholder 2">
            <a:extLst>
              <a:ext uri="{FF2B5EF4-FFF2-40B4-BE49-F238E27FC236}">
                <a16:creationId xmlns:a16="http://schemas.microsoft.com/office/drawing/2014/main" id="{A0A1F7EF-31F9-EE4E-83B6-E7735BCE13EB}"/>
              </a:ext>
            </a:extLst>
          </p:cNvPr>
          <p:cNvSpPr>
            <a:spLocks noGrp="1"/>
          </p:cNvSpPr>
          <p:nvPr>
            <p:ph idx="1"/>
          </p:nvPr>
        </p:nvSpPr>
        <p:spPr/>
        <p:txBody>
          <a:bodyPr/>
          <a:lstStyle/>
          <a:p>
            <a:r>
              <a:rPr lang="en-US"/>
              <a:t>Las limitaciones también afectan a los motores de búsqueda en internet, a los sistemas de finanzas y a la informática de negocios. </a:t>
            </a:r>
          </a:p>
          <a:p>
            <a:r>
              <a:rPr lang="en-US"/>
              <a:t>Los data sets crecen en volumen debido en parte a la recolección masiva de información procedente de los sensores inalámbricos y los dispositivos móviles (por ejemplo las VANET), el constante crecimiento de los históricos de aplicaciones (por ejemplo de los registros), las cámaras (sistemas de teledetección), los micrófonos, los lectores de identificación por radiofrecuencia. </a:t>
            </a:r>
          </a:p>
          <a:p>
            <a:endParaRPr lang="en-CR"/>
          </a:p>
        </p:txBody>
      </p:sp>
    </p:spTree>
    <p:extLst>
      <p:ext uri="{BB962C8B-B14F-4D97-AF65-F5344CB8AC3E}">
        <p14:creationId xmlns:p14="http://schemas.microsoft.com/office/powerpoint/2010/main" val="199925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CA44-FFBD-7A4B-AAE7-B8EA53D2ADB7}"/>
              </a:ext>
            </a:extLst>
          </p:cNvPr>
          <p:cNvSpPr>
            <a:spLocks noGrp="1"/>
          </p:cNvSpPr>
          <p:nvPr>
            <p:ph type="title"/>
          </p:nvPr>
        </p:nvSpPr>
        <p:spPr/>
        <p:txBody>
          <a:bodyPr/>
          <a:lstStyle/>
          <a:p>
            <a:r>
              <a:rPr lang="en-CR"/>
              <a:t>Historia</a:t>
            </a:r>
          </a:p>
        </p:txBody>
      </p:sp>
      <p:sp>
        <p:nvSpPr>
          <p:cNvPr id="3" name="Content Placeholder 2">
            <a:extLst>
              <a:ext uri="{FF2B5EF4-FFF2-40B4-BE49-F238E27FC236}">
                <a16:creationId xmlns:a16="http://schemas.microsoft.com/office/drawing/2014/main" id="{8C09A69C-7824-E541-A2EC-176666DD796C}"/>
              </a:ext>
            </a:extLst>
          </p:cNvPr>
          <p:cNvSpPr>
            <a:spLocks noGrp="1"/>
          </p:cNvSpPr>
          <p:nvPr>
            <p:ph idx="1"/>
          </p:nvPr>
        </p:nvSpPr>
        <p:spPr/>
        <p:txBody>
          <a:bodyPr/>
          <a:lstStyle/>
          <a:p>
            <a:r>
              <a:rPr lang="en-US"/>
              <a:t>La capacidad tecnológica per cápita del mundo para almacenar información se ha duplicado aproximadamente cada 40 meses desde la década de 1980; a partir de 2012, todos los días se generan 2.5 exabytes (2.5 × 260 bytes) de datos.</a:t>
            </a:r>
          </a:p>
          <a:p>
            <a:r>
              <a:rPr lang="en-US"/>
              <a:t>Según una predicción de informe de IDC, el volumen de datos global crecerá exponencialmente de 4.4 zettabytes a 44 zettabytes entre 2013 y 2020. Para 2025, IDC predice que habrá 163 zettabytes de datos. </a:t>
            </a:r>
          </a:p>
          <a:p>
            <a:r>
              <a:rPr lang="en-US"/>
              <a:t>Una pregunta para las grandes empresas es determinar quién debe poseer iniciativas de big data que afecten a toda la organización.</a:t>
            </a:r>
            <a:endParaRPr lang="en-CR"/>
          </a:p>
        </p:txBody>
      </p:sp>
    </p:spTree>
    <p:extLst>
      <p:ext uri="{BB962C8B-B14F-4D97-AF65-F5344CB8AC3E}">
        <p14:creationId xmlns:p14="http://schemas.microsoft.com/office/powerpoint/2010/main" val="283471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AE51-1DDC-6B45-B988-A7E49D70E2D3}"/>
              </a:ext>
            </a:extLst>
          </p:cNvPr>
          <p:cNvSpPr>
            <a:spLocks noGrp="1"/>
          </p:cNvSpPr>
          <p:nvPr>
            <p:ph type="title"/>
          </p:nvPr>
        </p:nvSpPr>
        <p:spPr/>
        <p:txBody>
          <a:bodyPr/>
          <a:lstStyle/>
          <a:p>
            <a:r>
              <a:rPr lang="en-CR"/>
              <a:t>Aplicaciones</a:t>
            </a:r>
          </a:p>
        </p:txBody>
      </p:sp>
      <p:sp>
        <p:nvSpPr>
          <p:cNvPr id="3" name="Text Placeholder 2">
            <a:extLst>
              <a:ext uri="{FF2B5EF4-FFF2-40B4-BE49-F238E27FC236}">
                <a16:creationId xmlns:a16="http://schemas.microsoft.com/office/drawing/2014/main" id="{413320BD-1152-664B-9DE3-B3F14458F7DB}"/>
              </a:ext>
            </a:extLst>
          </p:cNvPr>
          <p:cNvSpPr>
            <a:spLocks noGrp="1"/>
          </p:cNvSpPr>
          <p:nvPr>
            <p:ph type="body" idx="1"/>
          </p:nvPr>
        </p:nvSpPr>
        <p:spPr/>
        <p:txBody>
          <a:bodyPr/>
          <a:lstStyle/>
          <a:p>
            <a:endParaRPr lang="en-CR"/>
          </a:p>
        </p:txBody>
      </p:sp>
    </p:spTree>
    <p:extLst>
      <p:ext uri="{BB962C8B-B14F-4D97-AF65-F5344CB8AC3E}">
        <p14:creationId xmlns:p14="http://schemas.microsoft.com/office/powerpoint/2010/main" val="4480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C19-7FA0-6E48-9C42-D7A096B7B9F5}"/>
              </a:ext>
            </a:extLst>
          </p:cNvPr>
          <p:cNvSpPr>
            <a:spLocks noGrp="1"/>
          </p:cNvSpPr>
          <p:nvPr>
            <p:ph type="title"/>
          </p:nvPr>
        </p:nvSpPr>
        <p:spPr/>
        <p:txBody>
          <a:bodyPr/>
          <a:lstStyle/>
          <a:p>
            <a:r>
              <a:rPr lang="en-US"/>
              <a:t>Gobierno</a:t>
            </a:r>
            <a:endParaRPr lang="en-CR"/>
          </a:p>
        </p:txBody>
      </p:sp>
      <p:sp>
        <p:nvSpPr>
          <p:cNvPr id="3" name="Content Placeholder 2">
            <a:extLst>
              <a:ext uri="{FF2B5EF4-FFF2-40B4-BE49-F238E27FC236}">
                <a16:creationId xmlns:a16="http://schemas.microsoft.com/office/drawing/2014/main" id="{CE469428-2E43-064F-9681-75B706A6286C}"/>
              </a:ext>
            </a:extLst>
          </p:cNvPr>
          <p:cNvSpPr>
            <a:spLocks noGrp="1"/>
          </p:cNvSpPr>
          <p:nvPr>
            <p:ph idx="1"/>
          </p:nvPr>
        </p:nvSpPr>
        <p:spPr/>
        <p:txBody>
          <a:bodyPr/>
          <a:lstStyle/>
          <a:p>
            <a:r>
              <a:rPr lang="en-US"/>
              <a:t>El uso y la adopción de big data dentro de los procesos gubernamentales permite eficiencias en términos de costo, productividad e innovación, pero no viene sin sus defectos. El análisis de datos a menudo requiere que varias partes del gobierno (central y local) trabajen en colaboración y creen procesos nuevos para lograr el resultado deseado.</a:t>
            </a:r>
          </a:p>
        </p:txBody>
      </p:sp>
    </p:spTree>
    <p:extLst>
      <p:ext uri="{BB962C8B-B14F-4D97-AF65-F5344CB8AC3E}">
        <p14:creationId xmlns:p14="http://schemas.microsoft.com/office/powerpoint/2010/main" val="370950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4A12-72B5-B24F-8538-BE7F591909D8}"/>
              </a:ext>
            </a:extLst>
          </p:cNvPr>
          <p:cNvSpPr>
            <a:spLocks noGrp="1"/>
          </p:cNvSpPr>
          <p:nvPr>
            <p:ph type="title"/>
          </p:nvPr>
        </p:nvSpPr>
        <p:spPr/>
        <p:txBody>
          <a:bodyPr/>
          <a:lstStyle/>
          <a:p>
            <a:r>
              <a:rPr lang="en-CR"/>
              <a:t>Desarrollo Internacional	</a:t>
            </a:r>
          </a:p>
        </p:txBody>
      </p:sp>
      <p:sp>
        <p:nvSpPr>
          <p:cNvPr id="3" name="Content Placeholder 2">
            <a:extLst>
              <a:ext uri="{FF2B5EF4-FFF2-40B4-BE49-F238E27FC236}">
                <a16:creationId xmlns:a16="http://schemas.microsoft.com/office/drawing/2014/main" id="{D03E77C7-366F-F143-8A22-C5ECD74F0B9E}"/>
              </a:ext>
            </a:extLst>
          </p:cNvPr>
          <p:cNvSpPr>
            <a:spLocks noGrp="1"/>
          </p:cNvSpPr>
          <p:nvPr>
            <p:ph idx="1"/>
          </p:nvPr>
        </p:nvSpPr>
        <p:spPr/>
        <p:txBody>
          <a:bodyPr>
            <a:normAutofit/>
          </a:bodyPr>
          <a:lstStyle/>
          <a:p>
            <a:r>
              <a:rPr lang="en-US"/>
              <a:t>La investigación sobre el uso efectivo de las tecnologías de información y comunicación para el desarrollo (también conocido como ICT4D) sugiere que la tecnología de big data puede hacer contribuciones importantes pero también presentar desafíos únicos para el desarrollo internacional. </a:t>
            </a:r>
          </a:p>
          <a:p>
            <a:r>
              <a:rPr lang="en-US"/>
              <a:t>Los avances en el análisis de big data ofrecen oportunidades rentables para mejorar la toma de decisiones en áreas de desarrollo críticas como la atención médica, el empleo, la productividad económica, la delincuencia, la seguridad y el manejo de recursos y desastres naturales. </a:t>
            </a:r>
          </a:p>
        </p:txBody>
      </p:sp>
    </p:spTree>
    <p:extLst>
      <p:ext uri="{BB962C8B-B14F-4D97-AF65-F5344CB8AC3E}">
        <p14:creationId xmlns:p14="http://schemas.microsoft.com/office/powerpoint/2010/main" val="78298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5E4-A38C-0040-BE9E-725092B53527}"/>
              </a:ext>
            </a:extLst>
          </p:cNvPr>
          <p:cNvSpPr>
            <a:spLocks noGrp="1"/>
          </p:cNvSpPr>
          <p:nvPr>
            <p:ph type="title"/>
          </p:nvPr>
        </p:nvSpPr>
        <p:spPr/>
        <p:txBody>
          <a:bodyPr/>
          <a:lstStyle/>
          <a:p>
            <a:r>
              <a:rPr lang="en-CR"/>
              <a:t>Industria</a:t>
            </a:r>
          </a:p>
        </p:txBody>
      </p:sp>
      <p:sp>
        <p:nvSpPr>
          <p:cNvPr id="3" name="Content Placeholder 2">
            <a:extLst>
              <a:ext uri="{FF2B5EF4-FFF2-40B4-BE49-F238E27FC236}">
                <a16:creationId xmlns:a16="http://schemas.microsoft.com/office/drawing/2014/main" id="{3672D9A7-E933-5744-BAB0-DA02E1AC6531}"/>
              </a:ext>
            </a:extLst>
          </p:cNvPr>
          <p:cNvSpPr>
            <a:spLocks noGrp="1"/>
          </p:cNvSpPr>
          <p:nvPr>
            <p:ph idx="1"/>
          </p:nvPr>
        </p:nvSpPr>
        <p:spPr/>
        <p:txBody>
          <a:bodyPr>
            <a:normAutofit fontScale="92500" lnSpcReduction="20000"/>
          </a:bodyPr>
          <a:lstStyle/>
          <a:p>
            <a:r>
              <a:rPr lang="en-US"/>
              <a:t>El big data proporciona una infraestructura para la transparencia en la industria manufacturera, que es la capacidad de desentrañar incertidumbres como el rendimiento y la disponibilidad de componentes inconsistentes. La fabricación predictiva como un enfoque aplicable para el tiempo de inactividad y la transparencia cercanos a cero requiere una gran cantidad de datos y herramientas de predicción avanzadas para un proceso sistemático de datos en información útil.</a:t>
            </a:r>
            <a:r>
              <a:rPr lang="en-US" baseline="30000"/>
              <a:t> </a:t>
            </a:r>
            <a:r>
              <a:rPr lang="en-US"/>
              <a:t>Un marco conceptual de fabricación predictiva comienza con la adquisición de datos donde se encuentran disponibles diferentes tipos de datos sensoriales, tales como acústica, vibración, presión, corriente, voltaje y datos de controlador. </a:t>
            </a:r>
          </a:p>
          <a:p>
            <a:r>
              <a:rPr lang="en-US"/>
              <a:t>Una gran cantidad de datos sensoriales, además de los datos históricos, construyen los grandes datos en la fabricación. Los big data generados actúan como la entrada en herramientas predictivas y estrategias preventivas como Pronósticos y Gestión de Salud (PHM).</a:t>
            </a:r>
            <a:br>
              <a:rPr lang="en-US"/>
            </a:br>
            <a:endParaRPr lang="en-CR"/>
          </a:p>
        </p:txBody>
      </p:sp>
    </p:spTree>
    <p:extLst>
      <p:ext uri="{BB962C8B-B14F-4D97-AF65-F5344CB8AC3E}">
        <p14:creationId xmlns:p14="http://schemas.microsoft.com/office/powerpoint/2010/main" val="8873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1BA2-51CA-A64E-A854-6F9BA58243D9}"/>
              </a:ext>
            </a:extLst>
          </p:cNvPr>
          <p:cNvSpPr>
            <a:spLocks noGrp="1"/>
          </p:cNvSpPr>
          <p:nvPr>
            <p:ph type="title"/>
          </p:nvPr>
        </p:nvSpPr>
        <p:spPr/>
        <p:txBody>
          <a:bodyPr/>
          <a:lstStyle/>
          <a:p>
            <a:r>
              <a:rPr lang="en-CR"/>
              <a:t>Medios</a:t>
            </a:r>
          </a:p>
        </p:txBody>
      </p:sp>
      <p:sp>
        <p:nvSpPr>
          <p:cNvPr id="3" name="Content Placeholder 2">
            <a:extLst>
              <a:ext uri="{FF2B5EF4-FFF2-40B4-BE49-F238E27FC236}">
                <a16:creationId xmlns:a16="http://schemas.microsoft.com/office/drawing/2014/main" id="{FE16F257-12D1-AD46-83B5-BB63E4D8E54D}"/>
              </a:ext>
            </a:extLst>
          </p:cNvPr>
          <p:cNvSpPr>
            <a:spLocks noGrp="1"/>
          </p:cNvSpPr>
          <p:nvPr>
            <p:ph idx="1"/>
          </p:nvPr>
        </p:nvSpPr>
        <p:spPr/>
        <p:txBody>
          <a:bodyPr>
            <a:normAutofit fontScale="85000" lnSpcReduction="20000"/>
          </a:bodyPr>
          <a:lstStyle/>
          <a:p>
            <a:r>
              <a:rPr lang="en-US"/>
              <a:t>Los profesionales en medios y publicidad abordan los grandes datos como muchos puntos de información procesables sobre millones de personas. La industria parece alejarse del enfoque tradicional de utilizar entornos de medios específicos, como periódicos, revistas o programas de televisión, y en su lugar aprovecha a los consumidores con tecnologías que llegan a las personas objetivo en momentos óptimos en ubicaciones óptimas. </a:t>
            </a:r>
          </a:p>
          <a:p>
            <a:r>
              <a:rPr lang="en-US"/>
              <a:t>El objetivo final es servir o transmitir, un mensaje o contenido que (estadísticamente hablando) esté en línea con la mentalidad del consumidor. Por ejemplo, los entornos de publicación adaptan cada vez más los mensajes (anuncios publicitarios) y el contenido (artículos) para atraer a los consumidores que han sido recolectados exclusivamente a través de diversas actividades de extracción de datos.</a:t>
            </a:r>
          </a:p>
          <a:p>
            <a:pPr lvl="1"/>
            <a:r>
              <a:rPr lang="en-US"/>
              <a:t>Orientación de los consumidores (para publicidad de los vendedores)</a:t>
            </a:r>
          </a:p>
          <a:p>
            <a:pPr lvl="1"/>
            <a:r>
              <a:rPr lang="en-US"/>
              <a:t>Minería de datos</a:t>
            </a:r>
          </a:p>
          <a:p>
            <a:pPr lvl="1"/>
            <a:r>
              <a:rPr lang="en-US"/>
              <a:t>Periodismo de datos: los editores y los periodistas usan herramientas de Big Data para proporcionar información e infografías únicas e innovadoras.</a:t>
            </a:r>
          </a:p>
          <a:p>
            <a:endParaRPr lang="en-CR"/>
          </a:p>
        </p:txBody>
      </p:sp>
    </p:spTree>
    <p:extLst>
      <p:ext uri="{BB962C8B-B14F-4D97-AF65-F5344CB8AC3E}">
        <p14:creationId xmlns:p14="http://schemas.microsoft.com/office/powerpoint/2010/main" val="100654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1E70-9529-3A49-9273-EB2D61C79D33}"/>
              </a:ext>
            </a:extLst>
          </p:cNvPr>
          <p:cNvSpPr>
            <a:spLocks noGrp="1"/>
          </p:cNvSpPr>
          <p:nvPr>
            <p:ph type="title"/>
          </p:nvPr>
        </p:nvSpPr>
        <p:spPr/>
        <p:txBody>
          <a:bodyPr/>
          <a:lstStyle/>
          <a:p>
            <a:r>
              <a:rPr lang="en-CR"/>
              <a:t>Seguros</a:t>
            </a:r>
          </a:p>
        </p:txBody>
      </p:sp>
      <p:sp>
        <p:nvSpPr>
          <p:cNvPr id="3" name="Content Placeholder 2">
            <a:extLst>
              <a:ext uri="{FF2B5EF4-FFF2-40B4-BE49-F238E27FC236}">
                <a16:creationId xmlns:a16="http://schemas.microsoft.com/office/drawing/2014/main" id="{062775A5-61FE-AE48-959A-5F624A06B67F}"/>
              </a:ext>
            </a:extLst>
          </p:cNvPr>
          <p:cNvSpPr>
            <a:spLocks noGrp="1"/>
          </p:cNvSpPr>
          <p:nvPr>
            <p:ph idx="1"/>
          </p:nvPr>
        </p:nvSpPr>
        <p:spPr/>
        <p:txBody>
          <a:bodyPr/>
          <a:lstStyle/>
          <a:p>
            <a:r>
              <a:rPr lang="en-US"/>
              <a:t>Los proveedores de seguro médico recopilan datos sobre "determinantes sociales", como el consumo de alimentos y televisión, el estado civil, el tamaño de la vestimenta y los hábitos de compra, desde los cuales hacen predicciones sobre los costos de salud para detectar problemas de salud en sus clientes. Es controvertido si estas predicciones se están utilizando actualmente para fijar precios.</a:t>
            </a:r>
          </a:p>
        </p:txBody>
      </p:sp>
    </p:spTree>
    <p:extLst>
      <p:ext uri="{BB962C8B-B14F-4D97-AF65-F5344CB8AC3E}">
        <p14:creationId xmlns:p14="http://schemas.microsoft.com/office/powerpoint/2010/main" val="338345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FBC6-D7F9-094F-B657-BDD4FDEEBE37}"/>
              </a:ext>
            </a:extLst>
          </p:cNvPr>
          <p:cNvSpPr>
            <a:spLocks noGrp="1"/>
          </p:cNvSpPr>
          <p:nvPr>
            <p:ph type="title"/>
          </p:nvPr>
        </p:nvSpPr>
        <p:spPr/>
        <p:txBody>
          <a:bodyPr/>
          <a:lstStyle/>
          <a:p>
            <a:r>
              <a:rPr lang="en-CR"/>
              <a:t>¿Qué es Big Data?</a:t>
            </a:r>
          </a:p>
        </p:txBody>
      </p:sp>
      <p:sp>
        <p:nvSpPr>
          <p:cNvPr id="3" name="Content Placeholder 2">
            <a:extLst>
              <a:ext uri="{FF2B5EF4-FFF2-40B4-BE49-F238E27FC236}">
                <a16:creationId xmlns:a16="http://schemas.microsoft.com/office/drawing/2014/main" id="{329626B7-5477-5F46-9BD8-869F2E29FDC4}"/>
              </a:ext>
            </a:extLst>
          </p:cNvPr>
          <p:cNvSpPr>
            <a:spLocks noGrp="1"/>
          </p:cNvSpPr>
          <p:nvPr>
            <p:ph idx="1"/>
          </p:nvPr>
        </p:nvSpPr>
        <p:spPr/>
        <p:txBody>
          <a:bodyPr>
            <a:normAutofit/>
          </a:bodyPr>
          <a:lstStyle/>
          <a:p>
            <a:r>
              <a:rPr lang="en-US"/>
              <a:t>Big data es un término que hace referencia a conjuntos de datos que son tan grandes, rápidos o complejos que es difícil o imposible procesarlos utilizando métodos tradicionales. </a:t>
            </a:r>
          </a:p>
          <a:p>
            <a:r>
              <a:rPr lang="en-US"/>
              <a:t>El acto de acceder y almacenar grandes cantidades de información para análisis ha existido durante mucho tiempo. Pero el concepto de big data cobró impulso a principios de la década de 2000 cuando el analista de la industria Doug Laney articuló la definición actual de big data como las tres Vs.</a:t>
            </a:r>
            <a:endParaRPr lang="en-CR"/>
          </a:p>
        </p:txBody>
      </p:sp>
    </p:spTree>
    <p:extLst>
      <p:ext uri="{BB962C8B-B14F-4D97-AF65-F5344CB8AC3E}">
        <p14:creationId xmlns:p14="http://schemas.microsoft.com/office/powerpoint/2010/main" val="205778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058D-BC63-C24A-AE0A-C3D6C61A72D5}"/>
              </a:ext>
            </a:extLst>
          </p:cNvPr>
          <p:cNvSpPr>
            <a:spLocks noGrp="1"/>
          </p:cNvSpPr>
          <p:nvPr>
            <p:ph type="title"/>
          </p:nvPr>
        </p:nvSpPr>
        <p:spPr/>
        <p:txBody>
          <a:bodyPr/>
          <a:lstStyle/>
          <a:p>
            <a:r>
              <a:rPr lang="en-CR"/>
              <a:t>Deportes</a:t>
            </a:r>
          </a:p>
        </p:txBody>
      </p:sp>
      <p:sp>
        <p:nvSpPr>
          <p:cNvPr id="3" name="Content Placeholder 2">
            <a:extLst>
              <a:ext uri="{FF2B5EF4-FFF2-40B4-BE49-F238E27FC236}">
                <a16:creationId xmlns:a16="http://schemas.microsoft.com/office/drawing/2014/main" id="{075612B3-6936-AB44-A3B6-483E598F5DF2}"/>
              </a:ext>
            </a:extLst>
          </p:cNvPr>
          <p:cNvSpPr>
            <a:spLocks noGrp="1"/>
          </p:cNvSpPr>
          <p:nvPr>
            <p:ph idx="1"/>
          </p:nvPr>
        </p:nvSpPr>
        <p:spPr/>
        <p:txBody>
          <a:bodyPr/>
          <a:lstStyle/>
          <a:p>
            <a:r>
              <a:rPr lang="en-US"/>
              <a:t>En un ámbito donde se mueve tanto dinero, suelen utilizar las nuevas tecnologías antes que los usuarios de base. Nos encontramos por ejemplo que el análisis de los partidos constituye una parte fundamental en el entrenamiento de los profesionales, y la toma de decisiones de los entrenadores.</a:t>
            </a:r>
          </a:p>
        </p:txBody>
      </p:sp>
    </p:spTree>
    <p:extLst>
      <p:ext uri="{BB962C8B-B14F-4D97-AF65-F5344CB8AC3E}">
        <p14:creationId xmlns:p14="http://schemas.microsoft.com/office/powerpoint/2010/main" val="281713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AD5F-858D-8C45-A5EA-DE58FAECF7F2}"/>
              </a:ext>
            </a:extLst>
          </p:cNvPr>
          <p:cNvSpPr>
            <a:spLocks noGrp="1"/>
          </p:cNvSpPr>
          <p:nvPr>
            <p:ph type="title"/>
          </p:nvPr>
        </p:nvSpPr>
        <p:spPr/>
        <p:txBody>
          <a:bodyPr/>
          <a:lstStyle/>
          <a:p>
            <a:r>
              <a:rPr lang="en-CR"/>
              <a:t>Finanzas</a:t>
            </a:r>
          </a:p>
        </p:txBody>
      </p:sp>
      <p:sp>
        <p:nvSpPr>
          <p:cNvPr id="3" name="Content Placeholder 2">
            <a:extLst>
              <a:ext uri="{FF2B5EF4-FFF2-40B4-BE49-F238E27FC236}">
                <a16:creationId xmlns:a16="http://schemas.microsoft.com/office/drawing/2014/main" id="{3F75DE82-D425-3344-B297-E41419CC81EB}"/>
              </a:ext>
            </a:extLst>
          </p:cNvPr>
          <p:cNvSpPr>
            <a:spLocks noGrp="1"/>
          </p:cNvSpPr>
          <p:nvPr>
            <p:ph idx="1"/>
          </p:nvPr>
        </p:nvSpPr>
        <p:spPr/>
        <p:txBody>
          <a:bodyPr/>
          <a:lstStyle/>
          <a:p>
            <a:r>
              <a:rPr lang="en-US"/>
              <a:t>El crecimiento de datos en el mundo financiero obliga al uso del big data para el procesamiento rápido de datos, gestión de la omnicanalidad, segmentación avanzada de clientes, creación de estrategias de precios dinámicos, gestión de riesgos, prevención de fraudes, apoyo en la toma de decisiones, detectar tendencias de consumo, definir nuevas formas de hacer mejor las cosas, detectar alertas y otro tipo de eventos complejos, hacer un seguimiento avanzado de la competencia.</a:t>
            </a:r>
          </a:p>
        </p:txBody>
      </p:sp>
    </p:spTree>
    <p:extLst>
      <p:ext uri="{BB962C8B-B14F-4D97-AF65-F5344CB8AC3E}">
        <p14:creationId xmlns:p14="http://schemas.microsoft.com/office/powerpoint/2010/main" val="74059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7C3F-19BA-5E4F-99F8-25028DA7E2A7}"/>
              </a:ext>
            </a:extLst>
          </p:cNvPr>
          <p:cNvSpPr>
            <a:spLocks noGrp="1"/>
          </p:cNvSpPr>
          <p:nvPr>
            <p:ph type="title"/>
          </p:nvPr>
        </p:nvSpPr>
        <p:spPr/>
        <p:txBody>
          <a:bodyPr/>
          <a:lstStyle/>
          <a:p>
            <a:r>
              <a:rPr lang="en-CR"/>
              <a:t>Marketing Y Ventas</a:t>
            </a:r>
          </a:p>
        </p:txBody>
      </p:sp>
      <p:sp>
        <p:nvSpPr>
          <p:cNvPr id="3" name="Content Placeholder 2">
            <a:extLst>
              <a:ext uri="{FF2B5EF4-FFF2-40B4-BE49-F238E27FC236}">
                <a16:creationId xmlns:a16="http://schemas.microsoft.com/office/drawing/2014/main" id="{7665F830-468A-4B4F-887A-92CC8CD6D821}"/>
              </a:ext>
            </a:extLst>
          </p:cNvPr>
          <p:cNvSpPr>
            <a:spLocks noGrp="1"/>
          </p:cNvSpPr>
          <p:nvPr>
            <p:ph idx="1"/>
          </p:nvPr>
        </p:nvSpPr>
        <p:spPr/>
        <p:txBody>
          <a:bodyPr/>
          <a:lstStyle/>
          <a:p>
            <a:r>
              <a:rPr lang="en-US"/>
              <a:t>El big data cada vez se utiliza más para segmentación avanzada de los consumidores, automatizar la personalización de los productos, adaptar las comunicaciones al momento del ciclo de venta, captar nuevas oportunidades de venta, apoyo en la toma de decisiones a tiempo real, gestión de crisis.</a:t>
            </a:r>
          </a:p>
        </p:txBody>
      </p:sp>
    </p:spTree>
    <p:extLst>
      <p:ext uri="{BB962C8B-B14F-4D97-AF65-F5344CB8AC3E}">
        <p14:creationId xmlns:p14="http://schemas.microsoft.com/office/powerpoint/2010/main" val="410006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AE51-1DDC-6B45-B988-A7E49D70E2D3}"/>
              </a:ext>
            </a:extLst>
          </p:cNvPr>
          <p:cNvSpPr>
            <a:spLocks noGrp="1"/>
          </p:cNvSpPr>
          <p:nvPr>
            <p:ph type="title"/>
          </p:nvPr>
        </p:nvSpPr>
        <p:spPr/>
        <p:txBody>
          <a:bodyPr/>
          <a:lstStyle/>
          <a:p>
            <a:r>
              <a:rPr lang="en-CR"/>
              <a:t>En Los Negocios</a:t>
            </a:r>
          </a:p>
        </p:txBody>
      </p:sp>
      <p:sp>
        <p:nvSpPr>
          <p:cNvPr id="3" name="Text Placeholder 2">
            <a:extLst>
              <a:ext uri="{FF2B5EF4-FFF2-40B4-BE49-F238E27FC236}">
                <a16:creationId xmlns:a16="http://schemas.microsoft.com/office/drawing/2014/main" id="{413320BD-1152-664B-9DE3-B3F14458F7DB}"/>
              </a:ext>
            </a:extLst>
          </p:cNvPr>
          <p:cNvSpPr>
            <a:spLocks noGrp="1"/>
          </p:cNvSpPr>
          <p:nvPr>
            <p:ph type="body" idx="1"/>
          </p:nvPr>
        </p:nvSpPr>
        <p:spPr/>
        <p:txBody>
          <a:bodyPr/>
          <a:lstStyle/>
          <a:p>
            <a:endParaRPr lang="en-CR"/>
          </a:p>
        </p:txBody>
      </p:sp>
    </p:spTree>
    <p:extLst>
      <p:ext uri="{BB962C8B-B14F-4D97-AF65-F5344CB8AC3E}">
        <p14:creationId xmlns:p14="http://schemas.microsoft.com/office/powerpoint/2010/main" val="228628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C19-7FA0-6E48-9C42-D7A096B7B9F5}"/>
              </a:ext>
            </a:extLst>
          </p:cNvPr>
          <p:cNvSpPr>
            <a:spLocks noGrp="1"/>
          </p:cNvSpPr>
          <p:nvPr>
            <p:ph type="title"/>
          </p:nvPr>
        </p:nvSpPr>
        <p:spPr/>
        <p:txBody>
          <a:bodyPr/>
          <a:lstStyle/>
          <a:p>
            <a:r>
              <a:rPr lang="en-US"/>
              <a:t>Desarrollo de Productos</a:t>
            </a:r>
            <a:endParaRPr lang="en-CR"/>
          </a:p>
        </p:txBody>
      </p:sp>
      <p:sp>
        <p:nvSpPr>
          <p:cNvPr id="3" name="Content Placeholder 2">
            <a:extLst>
              <a:ext uri="{FF2B5EF4-FFF2-40B4-BE49-F238E27FC236}">
                <a16:creationId xmlns:a16="http://schemas.microsoft.com/office/drawing/2014/main" id="{CE469428-2E43-064F-9681-75B706A6286C}"/>
              </a:ext>
            </a:extLst>
          </p:cNvPr>
          <p:cNvSpPr>
            <a:spLocks noGrp="1"/>
          </p:cNvSpPr>
          <p:nvPr>
            <p:ph idx="1"/>
          </p:nvPr>
        </p:nvSpPr>
        <p:spPr/>
        <p:txBody>
          <a:bodyPr/>
          <a:lstStyle/>
          <a:p>
            <a:r>
              <a:rPr lang="en-US"/>
              <a:t>Empresas como Netflix y Procter &amp; Gamble utilizan big data para anticipar la demanda de los clientes. Construyen modelos predictivos para nuevos productos y servicios clasificando atributos clave de productos o servicios pasados ​​y actuales y modelando la relación entre esos atributos y el éxito comercial de las ofertas. Además, P&amp;G utiliza datos y análisis de grupos focales, redes sociales, mercados de prueba y despliegues iniciales de tiendas para planificar, producir y lanzar nuevos productos.</a:t>
            </a:r>
            <a:endParaRPr lang="en-CR"/>
          </a:p>
        </p:txBody>
      </p:sp>
    </p:spTree>
    <p:extLst>
      <p:ext uri="{BB962C8B-B14F-4D97-AF65-F5344CB8AC3E}">
        <p14:creationId xmlns:p14="http://schemas.microsoft.com/office/powerpoint/2010/main" val="2040927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6D50-0FD2-A14C-9F0F-9072EE533297}"/>
              </a:ext>
            </a:extLst>
          </p:cNvPr>
          <p:cNvSpPr>
            <a:spLocks noGrp="1"/>
          </p:cNvSpPr>
          <p:nvPr>
            <p:ph type="title"/>
          </p:nvPr>
        </p:nvSpPr>
        <p:spPr/>
        <p:txBody>
          <a:bodyPr/>
          <a:lstStyle/>
          <a:p>
            <a:r>
              <a:rPr lang="en-US"/>
              <a:t>Mantenimiento Predictivo</a:t>
            </a:r>
            <a:endParaRPr lang="en-CR"/>
          </a:p>
        </p:txBody>
      </p:sp>
      <p:sp>
        <p:nvSpPr>
          <p:cNvPr id="3" name="Content Placeholder 2">
            <a:extLst>
              <a:ext uri="{FF2B5EF4-FFF2-40B4-BE49-F238E27FC236}">
                <a16:creationId xmlns:a16="http://schemas.microsoft.com/office/drawing/2014/main" id="{6152E089-8569-604A-A38B-94FA1F038469}"/>
              </a:ext>
            </a:extLst>
          </p:cNvPr>
          <p:cNvSpPr>
            <a:spLocks noGrp="1"/>
          </p:cNvSpPr>
          <p:nvPr>
            <p:ph idx="1"/>
          </p:nvPr>
        </p:nvSpPr>
        <p:spPr/>
        <p:txBody>
          <a:bodyPr/>
          <a:lstStyle/>
          <a:p>
            <a:r>
              <a:rPr lang="en-US"/>
              <a:t>Los factores que pueden predecir fallas mecánicas pueden estar profundamente enterrados en datos estructurados, como el año, la marca y el modelo del equipo, así como en datos no estructurados que cubren millones de entradas de registro, datos de sensores, mensajes de error y temperatura del motor. Al analizar estas indicaciones de posibles problemas antes de que ocurran, las organizaciones pueden implementar el mantenimiento de manera más rentable y maximizar el tiempo de actividad de las piezas y los equipos.</a:t>
            </a:r>
            <a:endParaRPr lang="en-CR"/>
          </a:p>
        </p:txBody>
      </p:sp>
    </p:spTree>
    <p:extLst>
      <p:ext uri="{BB962C8B-B14F-4D97-AF65-F5344CB8AC3E}">
        <p14:creationId xmlns:p14="http://schemas.microsoft.com/office/powerpoint/2010/main" val="357186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A6C-9C6E-A743-B968-F66D85ACF23A}"/>
              </a:ext>
            </a:extLst>
          </p:cNvPr>
          <p:cNvSpPr>
            <a:spLocks noGrp="1"/>
          </p:cNvSpPr>
          <p:nvPr>
            <p:ph type="title"/>
          </p:nvPr>
        </p:nvSpPr>
        <p:spPr/>
        <p:txBody>
          <a:bodyPr/>
          <a:lstStyle/>
          <a:p>
            <a:r>
              <a:rPr lang="en-US"/>
              <a:t>Experiencia del Cliente</a:t>
            </a:r>
            <a:endParaRPr lang="en-CR"/>
          </a:p>
        </p:txBody>
      </p:sp>
      <p:sp>
        <p:nvSpPr>
          <p:cNvPr id="3" name="Content Placeholder 2">
            <a:extLst>
              <a:ext uri="{FF2B5EF4-FFF2-40B4-BE49-F238E27FC236}">
                <a16:creationId xmlns:a16="http://schemas.microsoft.com/office/drawing/2014/main" id="{097A109C-2803-9043-98E6-40E2B64B06E0}"/>
              </a:ext>
            </a:extLst>
          </p:cNvPr>
          <p:cNvSpPr>
            <a:spLocks noGrp="1"/>
          </p:cNvSpPr>
          <p:nvPr>
            <p:ph idx="1"/>
          </p:nvPr>
        </p:nvSpPr>
        <p:spPr/>
        <p:txBody>
          <a:bodyPr/>
          <a:lstStyle/>
          <a:p>
            <a:r>
              <a:rPr lang="en-US"/>
              <a:t>La carrera por los clientes está en marcha. Una visión más clara de la experiencia del cliente es más posible ahora que nunca. Big data le permite recopilar datos de redes sociales, visitas a la web, registros de llamadas y otras fuentes para mejorar la experiencia de interacción y maximizar el valor entregado. Comience a ofrecer ofertas personalizadas, reduzca la rotación de clientes y maneje los problemas de manera proactiva.</a:t>
            </a:r>
            <a:endParaRPr lang="en-CR"/>
          </a:p>
        </p:txBody>
      </p:sp>
    </p:spTree>
    <p:extLst>
      <p:ext uri="{BB962C8B-B14F-4D97-AF65-F5344CB8AC3E}">
        <p14:creationId xmlns:p14="http://schemas.microsoft.com/office/powerpoint/2010/main" val="182124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04E4-7476-0E4A-A289-8F8F0FD44360}"/>
              </a:ext>
            </a:extLst>
          </p:cNvPr>
          <p:cNvSpPr>
            <a:spLocks noGrp="1"/>
          </p:cNvSpPr>
          <p:nvPr>
            <p:ph type="title"/>
          </p:nvPr>
        </p:nvSpPr>
        <p:spPr/>
        <p:txBody>
          <a:bodyPr/>
          <a:lstStyle/>
          <a:p>
            <a:r>
              <a:rPr lang="en-US"/>
              <a:t>Fraude y Cumplimiento</a:t>
            </a:r>
            <a:endParaRPr lang="en-CR"/>
          </a:p>
        </p:txBody>
      </p:sp>
      <p:sp>
        <p:nvSpPr>
          <p:cNvPr id="3" name="Content Placeholder 2">
            <a:extLst>
              <a:ext uri="{FF2B5EF4-FFF2-40B4-BE49-F238E27FC236}">
                <a16:creationId xmlns:a16="http://schemas.microsoft.com/office/drawing/2014/main" id="{AE006DC7-B2C1-204A-8D76-7132FA51A233}"/>
              </a:ext>
            </a:extLst>
          </p:cNvPr>
          <p:cNvSpPr>
            <a:spLocks noGrp="1"/>
          </p:cNvSpPr>
          <p:nvPr>
            <p:ph idx="1"/>
          </p:nvPr>
        </p:nvSpPr>
        <p:spPr/>
        <p:txBody>
          <a:bodyPr/>
          <a:lstStyle/>
          <a:p>
            <a:r>
              <a:rPr lang="en-US"/>
              <a:t>Cuando se trata de seguridad, no se trata solo de unos pocos piratas informáticos, sino que te enfrentas a equipos enteros de expertos. Los paisajes de seguridad y los requisitos de cumplimiento evolucionan constantemente. Big data le ayuda a identificar patrones en los datos que indican fraude y agregar grandes volúmenes de información para que los informes reglamentarios sean mucho más rápidos.</a:t>
            </a:r>
            <a:endParaRPr lang="en-CR"/>
          </a:p>
        </p:txBody>
      </p:sp>
    </p:spTree>
    <p:extLst>
      <p:ext uri="{BB962C8B-B14F-4D97-AF65-F5344CB8AC3E}">
        <p14:creationId xmlns:p14="http://schemas.microsoft.com/office/powerpoint/2010/main" val="3627401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F111-3FDB-4A45-9FE9-0D31AAF8D593}"/>
              </a:ext>
            </a:extLst>
          </p:cNvPr>
          <p:cNvSpPr>
            <a:spLocks noGrp="1"/>
          </p:cNvSpPr>
          <p:nvPr>
            <p:ph type="title"/>
          </p:nvPr>
        </p:nvSpPr>
        <p:spPr/>
        <p:txBody>
          <a:bodyPr/>
          <a:lstStyle/>
          <a:p>
            <a:r>
              <a:rPr lang="en-US"/>
              <a:t>Aprendizaje Automático (Machine Learning)</a:t>
            </a:r>
            <a:endParaRPr lang="en-CR"/>
          </a:p>
        </p:txBody>
      </p:sp>
      <p:sp>
        <p:nvSpPr>
          <p:cNvPr id="3" name="Content Placeholder 2">
            <a:extLst>
              <a:ext uri="{FF2B5EF4-FFF2-40B4-BE49-F238E27FC236}">
                <a16:creationId xmlns:a16="http://schemas.microsoft.com/office/drawing/2014/main" id="{94832516-9965-9745-907B-C63DBFB09E0E}"/>
              </a:ext>
            </a:extLst>
          </p:cNvPr>
          <p:cNvSpPr>
            <a:spLocks noGrp="1"/>
          </p:cNvSpPr>
          <p:nvPr>
            <p:ph idx="1"/>
          </p:nvPr>
        </p:nvSpPr>
        <p:spPr/>
        <p:txBody>
          <a:bodyPr/>
          <a:lstStyle/>
          <a:p>
            <a:r>
              <a:rPr lang="en-US"/>
              <a:t>El aprendizaje automático es un tema candente en este momento. Y los datos, específicamente los grandes datos, son uno de los motivos. Ahora podemos enseñar máquinas en lugar de programarlas. La disponibilidad de big data para entrenar modelos de aprendizaje automático lo hace posible.</a:t>
            </a:r>
            <a:endParaRPr lang="en-CR"/>
          </a:p>
        </p:txBody>
      </p:sp>
    </p:spTree>
    <p:extLst>
      <p:ext uri="{BB962C8B-B14F-4D97-AF65-F5344CB8AC3E}">
        <p14:creationId xmlns:p14="http://schemas.microsoft.com/office/powerpoint/2010/main" val="3998270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60C7-CAA6-6B4A-8831-B322B203CE79}"/>
              </a:ext>
            </a:extLst>
          </p:cNvPr>
          <p:cNvSpPr>
            <a:spLocks noGrp="1"/>
          </p:cNvSpPr>
          <p:nvPr>
            <p:ph type="title"/>
          </p:nvPr>
        </p:nvSpPr>
        <p:spPr/>
        <p:txBody>
          <a:bodyPr/>
          <a:lstStyle/>
          <a:p>
            <a:r>
              <a:rPr lang="en-US"/>
              <a:t>Eficiencia Operacional</a:t>
            </a:r>
            <a:endParaRPr lang="en-CR"/>
          </a:p>
        </p:txBody>
      </p:sp>
      <p:sp>
        <p:nvSpPr>
          <p:cNvPr id="3" name="Content Placeholder 2">
            <a:extLst>
              <a:ext uri="{FF2B5EF4-FFF2-40B4-BE49-F238E27FC236}">
                <a16:creationId xmlns:a16="http://schemas.microsoft.com/office/drawing/2014/main" id="{C36CF73F-9983-8847-B237-DE33D63FB89E}"/>
              </a:ext>
            </a:extLst>
          </p:cNvPr>
          <p:cNvSpPr>
            <a:spLocks noGrp="1"/>
          </p:cNvSpPr>
          <p:nvPr>
            <p:ph idx="1"/>
          </p:nvPr>
        </p:nvSpPr>
        <p:spPr/>
        <p:txBody>
          <a:bodyPr/>
          <a:lstStyle/>
          <a:p>
            <a:r>
              <a:rPr lang="en-US"/>
              <a:t>La eficiencia operativa puede no siempre ser noticia, pero es un área en la que los grandes datos están teniendo el mayor impacto. Con Big Data, puede analizar y evaluar la producción, los comentarios y las devoluciones de los clientes y otros factores para reducir las interrupciones y anticipar futuras demandas. Big Data también se puede utilizar para mejorar la toma de decisiones en línea con la demanda actual del mercado.</a:t>
            </a:r>
            <a:endParaRPr lang="en-CR"/>
          </a:p>
        </p:txBody>
      </p:sp>
    </p:spTree>
    <p:extLst>
      <p:ext uri="{BB962C8B-B14F-4D97-AF65-F5344CB8AC3E}">
        <p14:creationId xmlns:p14="http://schemas.microsoft.com/office/powerpoint/2010/main" val="267999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FC99-7E80-F240-BCE0-3E22471231A9}"/>
              </a:ext>
            </a:extLst>
          </p:cNvPr>
          <p:cNvSpPr>
            <a:spLocks noGrp="1"/>
          </p:cNvSpPr>
          <p:nvPr>
            <p:ph type="title"/>
          </p:nvPr>
        </p:nvSpPr>
        <p:spPr/>
        <p:txBody>
          <a:bodyPr/>
          <a:lstStyle/>
          <a:p>
            <a:r>
              <a:rPr lang="en-CR"/>
              <a:t>Las 3 Vs</a:t>
            </a:r>
          </a:p>
        </p:txBody>
      </p:sp>
      <p:sp>
        <p:nvSpPr>
          <p:cNvPr id="3" name="Text Placeholder 2">
            <a:extLst>
              <a:ext uri="{FF2B5EF4-FFF2-40B4-BE49-F238E27FC236}">
                <a16:creationId xmlns:a16="http://schemas.microsoft.com/office/drawing/2014/main" id="{1E719812-307D-B841-85A6-16914934303F}"/>
              </a:ext>
            </a:extLst>
          </p:cNvPr>
          <p:cNvSpPr>
            <a:spLocks noGrp="1"/>
          </p:cNvSpPr>
          <p:nvPr>
            <p:ph type="body" idx="1"/>
          </p:nvPr>
        </p:nvSpPr>
        <p:spPr/>
        <p:txBody>
          <a:bodyPr/>
          <a:lstStyle/>
          <a:p>
            <a:endParaRPr lang="en-CR"/>
          </a:p>
        </p:txBody>
      </p:sp>
    </p:spTree>
    <p:extLst>
      <p:ext uri="{BB962C8B-B14F-4D97-AF65-F5344CB8AC3E}">
        <p14:creationId xmlns:p14="http://schemas.microsoft.com/office/powerpoint/2010/main" val="2785317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9E88-52F8-F947-90D5-9B713112FFAE}"/>
              </a:ext>
            </a:extLst>
          </p:cNvPr>
          <p:cNvSpPr>
            <a:spLocks noGrp="1"/>
          </p:cNvSpPr>
          <p:nvPr>
            <p:ph type="title"/>
          </p:nvPr>
        </p:nvSpPr>
        <p:spPr/>
        <p:txBody>
          <a:bodyPr/>
          <a:lstStyle/>
          <a:p>
            <a:r>
              <a:rPr lang="en-CR"/>
              <a:t>Retos</a:t>
            </a:r>
          </a:p>
        </p:txBody>
      </p:sp>
      <p:sp>
        <p:nvSpPr>
          <p:cNvPr id="3" name="Text Placeholder 2">
            <a:extLst>
              <a:ext uri="{FF2B5EF4-FFF2-40B4-BE49-F238E27FC236}">
                <a16:creationId xmlns:a16="http://schemas.microsoft.com/office/drawing/2014/main" id="{0637A713-C179-7B44-8475-96C231D23714}"/>
              </a:ext>
            </a:extLst>
          </p:cNvPr>
          <p:cNvSpPr>
            <a:spLocks noGrp="1"/>
          </p:cNvSpPr>
          <p:nvPr>
            <p:ph type="body" idx="1"/>
          </p:nvPr>
        </p:nvSpPr>
        <p:spPr/>
        <p:txBody>
          <a:bodyPr/>
          <a:lstStyle/>
          <a:p>
            <a:endParaRPr lang="en-CR"/>
          </a:p>
        </p:txBody>
      </p:sp>
    </p:spTree>
    <p:extLst>
      <p:ext uri="{BB962C8B-B14F-4D97-AF65-F5344CB8AC3E}">
        <p14:creationId xmlns:p14="http://schemas.microsoft.com/office/powerpoint/2010/main" val="836406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6D04-2C7B-BF42-B614-2B118FA8A7F9}"/>
              </a:ext>
            </a:extLst>
          </p:cNvPr>
          <p:cNvSpPr>
            <a:spLocks noGrp="1"/>
          </p:cNvSpPr>
          <p:nvPr>
            <p:ph type="title"/>
          </p:nvPr>
        </p:nvSpPr>
        <p:spPr/>
        <p:txBody>
          <a:bodyPr/>
          <a:lstStyle/>
          <a:p>
            <a:r>
              <a:rPr lang="en-CR"/>
              <a:t>Retos</a:t>
            </a:r>
          </a:p>
        </p:txBody>
      </p:sp>
      <p:sp>
        <p:nvSpPr>
          <p:cNvPr id="3" name="Content Placeholder 2">
            <a:extLst>
              <a:ext uri="{FF2B5EF4-FFF2-40B4-BE49-F238E27FC236}">
                <a16:creationId xmlns:a16="http://schemas.microsoft.com/office/drawing/2014/main" id="{67A3276C-899F-7A41-B3D7-65BDD3D8F10F}"/>
              </a:ext>
            </a:extLst>
          </p:cNvPr>
          <p:cNvSpPr>
            <a:spLocks noGrp="1"/>
          </p:cNvSpPr>
          <p:nvPr>
            <p:ph idx="1"/>
          </p:nvPr>
        </p:nvSpPr>
        <p:spPr/>
        <p:txBody>
          <a:bodyPr>
            <a:normAutofit/>
          </a:bodyPr>
          <a:lstStyle/>
          <a:p>
            <a:r>
              <a:rPr lang="en-US"/>
              <a:t>Si bien el big data es muy prometedor, no está exento de desafíos.</a:t>
            </a:r>
          </a:p>
          <a:p>
            <a:r>
              <a:rPr lang="en-US"/>
              <a:t>Primeramente, los grandes datos son ... grandes. </a:t>
            </a:r>
          </a:p>
          <a:p>
            <a:r>
              <a:rPr lang="en-US"/>
              <a:t>Aunque se han desarrollado nuevas tecnologías para el almacenamiento de datos, los volúmenes de datos se duplican cada dos años. </a:t>
            </a:r>
          </a:p>
          <a:p>
            <a:r>
              <a:rPr lang="en-US"/>
              <a:t>Las organizaciones aún luchan por mantener el ritmo de sus datos y encontrar formas de almacenarlos de manera efectiva.</a:t>
            </a:r>
          </a:p>
        </p:txBody>
      </p:sp>
    </p:spTree>
    <p:extLst>
      <p:ext uri="{BB962C8B-B14F-4D97-AF65-F5344CB8AC3E}">
        <p14:creationId xmlns:p14="http://schemas.microsoft.com/office/powerpoint/2010/main" val="3636208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B950-5199-8243-B33C-9BEE1AA49F4A}"/>
              </a:ext>
            </a:extLst>
          </p:cNvPr>
          <p:cNvSpPr>
            <a:spLocks noGrp="1"/>
          </p:cNvSpPr>
          <p:nvPr>
            <p:ph type="title"/>
          </p:nvPr>
        </p:nvSpPr>
        <p:spPr/>
        <p:txBody>
          <a:bodyPr/>
          <a:lstStyle/>
          <a:p>
            <a:r>
              <a:rPr lang="en-CR"/>
              <a:t>Retos</a:t>
            </a:r>
          </a:p>
        </p:txBody>
      </p:sp>
      <p:sp>
        <p:nvSpPr>
          <p:cNvPr id="3" name="Content Placeholder 2">
            <a:extLst>
              <a:ext uri="{FF2B5EF4-FFF2-40B4-BE49-F238E27FC236}">
                <a16:creationId xmlns:a16="http://schemas.microsoft.com/office/drawing/2014/main" id="{73F30625-5B1F-9144-852E-D4F206C16423}"/>
              </a:ext>
            </a:extLst>
          </p:cNvPr>
          <p:cNvSpPr>
            <a:spLocks noGrp="1"/>
          </p:cNvSpPr>
          <p:nvPr>
            <p:ph idx="1"/>
          </p:nvPr>
        </p:nvSpPr>
        <p:spPr/>
        <p:txBody>
          <a:bodyPr/>
          <a:lstStyle/>
          <a:p>
            <a:r>
              <a:rPr lang="en-US"/>
              <a:t>Pero no es suficiente simplemente almacenar los datos. Los datos deben usarse para ser valiosos y eso depende de la curación. Los datos limpios, o datos que son relevantes para el cliente y organizados de manera que permitan un análisis significativo, requieren mucho trabajo. Los científicos de datos dedican del 50 al 80 por ciento de su tiempo a curar y preparar datos antes de que realmente puedan usarse.</a:t>
            </a:r>
          </a:p>
          <a:p>
            <a:r>
              <a:rPr lang="en-US"/>
              <a:t>Finalmente, la tecnología de Big Data está cambiando a un ritmo rápido. Hace unos años, Apache Hadoop era la tecnología popular utilizada para manejar grandes datos. Luego Apache Spark se introdujo en 2014. Hoy, una combinación de los dos marcos parece ser el mejor enfoque. Mantenerse al día con la tecnología de big data es un desafío continuo.</a:t>
            </a:r>
            <a:endParaRPr lang="en-CR"/>
          </a:p>
          <a:p>
            <a:endParaRPr lang="en-CR"/>
          </a:p>
        </p:txBody>
      </p:sp>
    </p:spTree>
    <p:extLst>
      <p:ext uri="{BB962C8B-B14F-4D97-AF65-F5344CB8AC3E}">
        <p14:creationId xmlns:p14="http://schemas.microsoft.com/office/powerpoint/2010/main" val="961259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891C19-1F7E-EF4E-8EFC-F827351B36C0}"/>
              </a:ext>
            </a:extLst>
          </p:cNvPr>
          <p:cNvSpPr>
            <a:spLocks noGrp="1"/>
          </p:cNvSpPr>
          <p:nvPr>
            <p:ph type="title"/>
          </p:nvPr>
        </p:nvSpPr>
        <p:spPr/>
        <p:txBody>
          <a:bodyPr/>
          <a:lstStyle/>
          <a:p>
            <a:r>
              <a:rPr lang="en-CR"/>
              <a:t>¿</a:t>
            </a:r>
            <a:r>
              <a:rPr lang="en-US"/>
              <a:t>Cómo funciona el Big Data?</a:t>
            </a:r>
            <a:endParaRPr lang="en-CR"/>
          </a:p>
        </p:txBody>
      </p:sp>
      <p:sp>
        <p:nvSpPr>
          <p:cNvPr id="5" name="Text Placeholder 4">
            <a:extLst>
              <a:ext uri="{FF2B5EF4-FFF2-40B4-BE49-F238E27FC236}">
                <a16:creationId xmlns:a16="http://schemas.microsoft.com/office/drawing/2014/main" id="{1513B221-939C-7D48-8EBC-B2836C48659C}"/>
              </a:ext>
            </a:extLst>
          </p:cNvPr>
          <p:cNvSpPr>
            <a:spLocks noGrp="1"/>
          </p:cNvSpPr>
          <p:nvPr>
            <p:ph type="body" idx="1"/>
          </p:nvPr>
        </p:nvSpPr>
        <p:spPr/>
        <p:txBody>
          <a:bodyPr/>
          <a:lstStyle/>
          <a:p>
            <a:endParaRPr lang="en-CR"/>
          </a:p>
        </p:txBody>
      </p:sp>
    </p:spTree>
    <p:extLst>
      <p:ext uri="{BB962C8B-B14F-4D97-AF65-F5344CB8AC3E}">
        <p14:creationId xmlns:p14="http://schemas.microsoft.com/office/powerpoint/2010/main" val="2688269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16FE-8226-234F-9A86-905408942DB6}"/>
              </a:ext>
            </a:extLst>
          </p:cNvPr>
          <p:cNvSpPr>
            <a:spLocks noGrp="1"/>
          </p:cNvSpPr>
          <p:nvPr>
            <p:ph type="title"/>
          </p:nvPr>
        </p:nvSpPr>
        <p:spPr/>
        <p:txBody>
          <a:bodyPr/>
          <a:lstStyle/>
          <a:p>
            <a:r>
              <a:rPr lang="en-CR"/>
              <a:t>¿</a:t>
            </a:r>
            <a:r>
              <a:rPr lang="en-US"/>
              <a:t>Cómo funciona el Big Data</a:t>
            </a:r>
            <a:r>
              <a:rPr lang="en-CR"/>
              <a:t>?</a:t>
            </a:r>
          </a:p>
        </p:txBody>
      </p:sp>
      <p:sp>
        <p:nvSpPr>
          <p:cNvPr id="3" name="Content Placeholder 2">
            <a:extLst>
              <a:ext uri="{FF2B5EF4-FFF2-40B4-BE49-F238E27FC236}">
                <a16:creationId xmlns:a16="http://schemas.microsoft.com/office/drawing/2014/main" id="{0865C669-1274-6143-BB35-D5ED5EBAA11D}"/>
              </a:ext>
            </a:extLst>
          </p:cNvPr>
          <p:cNvSpPr>
            <a:spLocks noGrp="1"/>
          </p:cNvSpPr>
          <p:nvPr>
            <p:ph idx="1"/>
          </p:nvPr>
        </p:nvSpPr>
        <p:spPr/>
        <p:txBody>
          <a:bodyPr/>
          <a:lstStyle/>
          <a:p>
            <a:r>
              <a:rPr lang="en-US"/>
              <a:t>Big Data le brinda nuevos conocimientos que abren nuevas oportunidades y modelos de negocio. </a:t>
            </a:r>
          </a:p>
          <a:p>
            <a:r>
              <a:rPr lang="en-US"/>
              <a:t>Comenzar implica tres acciones clave:</a:t>
            </a:r>
          </a:p>
          <a:p>
            <a:pPr lvl="1"/>
            <a:r>
              <a:rPr lang="en-US"/>
              <a:t>Integrar</a:t>
            </a:r>
          </a:p>
          <a:p>
            <a:pPr lvl="1"/>
            <a:r>
              <a:rPr lang="en-US"/>
              <a:t>Gestionar</a:t>
            </a:r>
          </a:p>
          <a:p>
            <a:pPr lvl="1"/>
            <a:r>
              <a:rPr lang="en-US"/>
              <a:t>Analizar</a:t>
            </a:r>
          </a:p>
        </p:txBody>
      </p:sp>
    </p:spTree>
    <p:extLst>
      <p:ext uri="{BB962C8B-B14F-4D97-AF65-F5344CB8AC3E}">
        <p14:creationId xmlns:p14="http://schemas.microsoft.com/office/powerpoint/2010/main" val="236862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B890-4C56-8B40-B331-1BE0D3FFDE1A}"/>
              </a:ext>
            </a:extLst>
          </p:cNvPr>
          <p:cNvSpPr>
            <a:spLocks noGrp="1"/>
          </p:cNvSpPr>
          <p:nvPr>
            <p:ph type="title"/>
          </p:nvPr>
        </p:nvSpPr>
        <p:spPr/>
        <p:txBody>
          <a:bodyPr/>
          <a:lstStyle/>
          <a:p>
            <a:r>
              <a:rPr lang="en-CR"/>
              <a:t>Integrar</a:t>
            </a:r>
          </a:p>
        </p:txBody>
      </p:sp>
      <p:sp>
        <p:nvSpPr>
          <p:cNvPr id="3" name="Content Placeholder 2">
            <a:extLst>
              <a:ext uri="{FF2B5EF4-FFF2-40B4-BE49-F238E27FC236}">
                <a16:creationId xmlns:a16="http://schemas.microsoft.com/office/drawing/2014/main" id="{085EA640-7ABE-4A4F-8484-AF34C766776C}"/>
              </a:ext>
            </a:extLst>
          </p:cNvPr>
          <p:cNvSpPr>
            <a:spLocks noGrp="1"/>
          </p:cNvSpPr>
          <p:nvPr>
            <p:ph idx="1"/>
          </p:nvPr>
        </p:nvSpPr>
        <p:spPr/>
        <p:txBody>
          <a:bodyPr/>
          <a:lstStyle/>
          <a:p>
            <a:r>
              <a:rPr lang="en-US"/>
              <a:t>Big data reúne datos de muchas fuentes y aplicaciones dispares. Los mecanismos tradicionales de integración de datos, como ETL (extraer, transformar y cargar) generalmente no están a la altura de la tarea. Requiere nuevas estrategias y tecnologías para analizar grandes conjuntos de datos a escala terabyte, o incluso petabyte.</a:t>
            </a:r>
          </a:p>
          <a:p>
            <a:endParaRPr lang="en-US"/>
          </a:p>
          <a:p>
            <a:r>
              <a:rPr lang="en-US"/>
              <a:t>Durante la integración, debe incorporar los datos, procesarlos y asegurarse de que estén formateados y disponibles en una forma con la que sus analistas comerciales puedan comenzar.</a:t>
            </a:r>
            <a:endParaRPr lang="en-CR"/>
          </a:p>
        </p:txBody>
      </p:sp>
    </p:spTree>
    <p:extLst>
      <p:ext uri="{BB962C8B-B14F-4D97-AF65-F5344CB8AC3E}">
        <p14:creationId xmlns:p14="http://schemas.microsoft.com/office/powerpoint/2010/main" val="1712204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E8DB-17C7-F74A-BA7B-105562FE47D3}"/>
              </a:ext>
            </a:extLst>
          </p:cNvPr>
          <p:cNvSpPr>
            <a:spLocks noGrp="1"/>
          </p:cNvSpPr>
          <p:nvPr>
            <p:ph type="title"/>
          </p:nvPr>
        </p:nvSpPr>
        <p:spPr/>
        <p:txBody>
          <a:bodyPr/>
          <a:lstStyle/>
          <a:p>
            <a:r>
              <a:rPr lang="en-CR"/>
              <a:t>Gestionar</a:t>
            </a:r>
          </a:p>
        </p:txBody>
      </p:sp>
      <p:sp>
        <p:nvSpPr>
          <p:cNvPr id="3" name="Content Placeholder 2">
            <a:extLst>
              <a:ext uri="{FF2B5EF4-FFF2-40B4-BE49-F238E27FC236}">
                <a16:creationId xmlns:a16="http://schemas.microsoft.com/office/drawing/2014/main" id="{C74E659A-C8EC-6B45-B2F0-D086379B21DD}"/>
              </a:ext>
            </a:extLst>
          </p:cNvPr>
          <p:cNvSpPr>
            <a:spLocks noGrp="1"/>
          </p:cNvSpPr>
          <p:nvPr>
            <p:ph idx="1"/>
          </p:nvPr>
        </p:nvSpPr>
        <p:spPr/>
        <p:txBody>
          <a:bodyPr/>
          <a:lstStyle/>
          <a:p>
            <a:r>
              <a:rPr lang="en-US"/>
              <a:t>Big data requiere almacenamiento. Su solución de almacenamiento puede estar en la nube, en las instalaciones o en ambos. Puede almacenar sus datos en cualquier forma que desee y llevar los requisitos de procesamiento deseados y los motores de proceso necesarios a esos conjuntos de datos a pedido. Muchas personas eligen su solución de almacenamiento según el lugar donde residen actualmente sus datos. La nube está ganando popularidad gradualmente porque admite sus requisitos informáticos actuales y le permite aumentar los recursos según sea necesario.</a:t>
            </a:r>
            <a:endParaRPr lang="en-CR"/>
          </a:p>
        </p:txBody>
      </p:sp>
    </p:spTree>
    <p:extLst>
      <p:ext uri="{BB962C8B-B14F-4D97-AF65-F5344CB8AC3E}">
        <p14:creationId xmlns:p14="http://schemas.microsoft.com/office/powerpoint/2010/main" val="3318646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4873-8EC6-0C4D-A50E-3675AAA64B7E}"/>
              </a:ext>
            </a:extLst>
          </p:cNvPr>
          <p:cNvSpPr>
            <a:spLocks noGrp="1"/>
          </p:cNvSpPr>
          <p:nvPr>
            <p:ph type="title"/>
          </p:nvPr>
        </p:nvSpPr>
        <p:spPr/>
        <p:txBody>
          <a:bodyPr/>
          <a:lstStyle/>
          <a:p>
            <a:r>
              <a:rPr lang="en-CR"/>
              <a:t>Analizar</a:t>
            </a:r>
          </a:p>
        </p:txBody>
      </p:sp>
      <p:sp>
        <p:nvSpPr>
          <p:cNvPr id="3" name="Content Placeholder 2">
            <a:extLst>
              <a:ext uri="{FF2B5EF4-FFF2-40B4-BE49-F238E27FC236}">
                <a16:creationId xmlns:a16="http://schemas.microsoft.com/office/drawing/2014/main" id="{99BA7766-21A8-F04C-A868-51CCCC4A099B}"/>
              </a:ext>
            </a:extLst>
          </p:cNvPr>
          <p:cNvSpPr>
            <a:spLocks noGrp="1"/>
          </p:cNvSpPr>
          <p:nvPr>
            <p:ph idx="1"/>
          </p:nvPr>
        </p:nvSpPr>
        <p:spPr/>
        <p:txBody>
          <a:bodyPr/>
          <a:lstStyle/>
          <a:p>
            <a:r>
              <a:rPr lang="en-US"/>
              <a:t>Su inversión en big data vale la pena cuando analiza y actúa sobre sus datos. Obtenga nueva claridad con un análisis visual de sus variados conjuntos de datos. Explore más los datos para hacer nuevos descubrimientos. Comparte tus hallazgos con otros. Cree modelos de datos con aprendizaje automático e inteligencia artificial. Pon tus datos a trabajar.</a:t>
            </a:r>
            <a:endParaRPr lang="en-CR"/>
          </a:p>
        </p:txBody>
      </p:sp>
    </p:spTree>
    <p:extLst>
      <p:ext uri="{BB962C8B-B14F-4D97-AF65-F5344CB8AC3E}">
        <p14:creationId xmlns:p14="http://schemas.microsoft.com/office/powerpoint/2010/main" val="585729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98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EF48-C2A6-664D-902E-155BDC33DE36}"/>
              </a:ext>
            </a:extLst>
          </p:cNvPr>
          <p:cNvSpPr>
            <a:spLocks noGrp="1"/>
          </p:cNvSpPr>
          <p:nvPr>
            <p:ph type="title"/>
          </p:nvPr>
        </p:nvSpPr>
        <p:spPr/>
        <p:txBody>
          <a:bodyPr/>
          <a:lstStyle/>
          <a:p>
            <a:r>
              <a:rPr lang="en-CR"/>
              <a:t>Volumen</a:t>
            </a:r>
          </a:p>
        </p:txBody>
      </p:sp>
      <p:sp>
        <p:nvSpPr>
          <p:cNvPr id="3" name="Content Placeholder 2">
            <a:extLst>
              <a:ext uri="{FF2B5EF4-FFF2-40B4-BE49-F238E27FC236}">
                <a16:creationId xmlns:a16="http://schemas.microsoft.com/office/drawing/2014/main" id="{0C84AC1B-ED9F-EC43-984C-3AECFA992AA5}"/>
              </a:ext>
            </a:extLst>
          </p:cNvPr>
          <p:cNvSpPr>
            <a:spLocks noGrp="1"/>
          </p:cNvSpPr>
          <p:nvPr>
            <p:ph idx="1"/>
          </p:nvPr>
        </p:nvSpPr>
        <p:spPr/>
        <p:txBody>
          <a:bodyPr/>
          <a:lstStyle/>
          <a:p>
            <a:r>
              <a:rPr lang="en-US"/>
              <a:t>La cantidad de datos es importante. Con Big Data, tendrá que procesar grandes volúmenes de datos no estructurados de baja densidad. Estos pueden ser datos de valor desconocido, como feeds de datos de Twitter, clics en una página web o una aplicación móvil, o equipos habilitados para sensores. Para algunas organizaciones, esto podría ser decenas de terabytes de datos. Para otros, pueden ser cientos de petabytes.</a:t>
            </a:r>
          </a:p>
        </p:txBody>
      </p:sp>
    </p:spTree>
    <p:extLst>
      <p:ext uri="{BB962C8B-B14F-4D97-AF65-F5344CB8AC3E}">
        <p14:creationId xmlns:p14="http://schemas.microsoft.com/office/powerpoint/2010/main" val="386712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FAB3-84F9-8F4D-9190-AC41684BE41D}"/>
              </a:ext>
            </a:extLst>
          </p:cNvPr>
          <p:cNvSpPr>
            <a:spLocks noGrp="1"/>
          </p:cNvSpPr>
          <p:nvPr>
            <p:ph type="title"/>
          </p:nvPr>
        </p:nvSpPr>
        <p:spPr/>
        <p:txBody>
          <a:bodyPr/>
          <a:lstStyle/>
          <a:p>
            <a:r>
              <a:rPr lang="en-CR"/>
              <a:t>Velocidad</a:t>
            </a:r>
          </a:p>
        </p:txBody>
      </p:sp>
      <p:sp>
        <p:nvSpPr>
          <p:cNvPr id="3" name="Content Placeholder 2">
            <a:extLst>
              <a:ext uri="{FF2B5EF4-FFF2-40B4-BE49-F238E27FC236}">
                <a16:creationId xmlns:a16="http://schemas.microsoft.com/office/drawing/2014/main" id="{D801C904-7D48-4F4F-BE23-E4387C2644A3}"/>
              </a:ext>
            </a:extLst>
          </p:cNvPr>
          <p:cNvSpPr>
            <a:spLocks noGrp="1"/>
          </p:cNvSpPr>
          <p:nvPr>
            <p:ph idx="1"/>
          </p:nvPr>
        </p:nvSpPr>
        <p:spPr/>
        <p:txBody>
          <a:bodyPr/>
          <a:lstStyle/>
          <a:p>
            <a:r>
              <a:rPr lang="en-US"/>
              <a:t>La velocidad es la velocidad rápida a la que se reciben los datos y (tal vez) se actúa sobre ellos. Normalmente, la velocidad más alta de los flujos de datos directamente en la memoria en lugar de escribirse en el disco. Algunos productos inteligentes habilitados para Internet operan en tiempo real o casi en tiempo real y requerirán evaluación y acción en tiempo real.</a:t>
            </a:r>
            <a:endParaRPr lang="en-CR"/>
          </a:p>
        </p:txBody>
      </p:sp>
    </p:spTree>
    <p:extLst>
      <p:ext uri="{BB962C8B-B14F-4D97-AF65-F5344CB8AC3E}">
        <p14:creationId xmlns:p14="http://schemas.microsoft.com/office/powerpoint/2010/main" val="341815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1AE9-5021-364A-B4E6-F43A59DCA94D}"/>
              </a:ext>
            </a:extLst>
          </p:cNvPr>
          <p:cNvSpPr>
            <a:spLocks noGrp="1"/>
          </p:cNvSpPr>
          <p:nvPr>
            <p:ph type="title"/>
          </p:nvPr>
        </p:nvSpPr>
        <p:spPr/>
        <p:txBody>
          <a:bodyPr/>
          <a:lstStyle/>
          <a:p>
            <a:r>
              <a:rPr lang="en-CR"/>
              <a:t>Variedad</a:t>
            </a:r>
          </a:p>
        </p:txBody>
      </p:sp>
      <p:sp>
        <p:nvSpPr>
          <p:cNvPr id="3" name="Content Placeholder 2">
            <a:extLst>
              <a:ext uri="{FF2B5EF4-FFF2-40B4-BE49-F238E27FC236}">
                <a16:creationId xmlns:a16="http://schemas.microsoft.com/office/drawing/2014/main" id="{A8255FB1-2FA8-0A4F-9E4D-1C80758A0B3E}"/>
              </a:ext>
            </a:extLst>
          </p:cNvPr>
          <p:cNvSpPr>
            <a:spLocks noGrp="1"/>
          </p:cNvSpPr>
          <p:nvPr>
            <p:ph idx="1"/>
          </p:nvPr>
        </p:nvSpPr>
        <p:spPr/>
        <p:txBody>
          <a:bodyPr/>
          <a:lstStyle/>
          <a:p>
            <a:r>
              <a:rPr lang="en-US"/>
              <a:t>La variedad se refiere a los muchos tipos de datos disponibles. Los tipos de datos tradicionales se estructuraron y encajaron perfectamente en una base de datos relacional. Con el aumento de los grandes datos, los datos vienen en nuevos tipos de datos no estructurados. Los tipos de datos no estructurados y semiestructurados, como texto, audio y video, requieren un preprocesamiento adicional para derivar significado y soportar metadatos.</a:t>
            </a:r>
            <a:endParaRPr lang="en-CR"/>
          </a:p>
        </p:txBody>
      </p:sp>
    </p:spTree>
    <p:extLst>
      <p:ext uri="{BB962C8B-B14F-4D97-AF65-F5344CB8AC3E}">
        <p14:creationId xmlns:p14="http://schemas.microsoft.com/office/powerpoint/2010/main" val="121686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5195-A91E-C441-9327-D138A84422C7}"/>
              </a:ext>
            </a:extLst>
          </p:cNvPr>
          <p:cNvSpPr>
            <a:spLocks noGrp="1"/>
          </p:cNvSpPr>
          <p:nvPr>
            <p:ph type="title"/>
          </p:nvPr>
        </p:nvSpPr>
        <p:spPr/>
        <p:txBody>
          <a:bodyPr/>
          <a:lstStyle/>
          <a:p>
            <a:r>
              <a:rPr lang="en-US"/>
              <a:t>Valor vs. Veracidad</a:t>
            </a:r>
            <a:endParaRPr lang="en-CR"/>
          </a:p>
        </p:txBody>
      </p:sp>
      <p:sp>
        <p:nvSpPr>
          <p:cNvPr id="3" name="Content Placeholder 2">
            <a:extLst>
              <a:ext uri="{FF2B5EF4-FFF2-40B4-BE49-F238E27FC236}">
                <a16:creationId xmlns:a16="http://schemas.microsoft.com/office/drawing/2014/main" id="{CAFEB79B-8ABD-424B-9536-BFC9A577B5F5}"/>
              </a:ext>
            </a:extLst>
          </p:cNvPr>
          <p:cNvSpPr>
            <a:spLocks noGrp="1"/>
          </p:cNvSpPr>
          <p:nvPr>
            <p:ph idx="1"/>
          </p:nvPr>
        </p:nvSpPr>
        <p:spPr/>
        <p:txBody>
          <a:bodyPr>
            <a:noAutofit/>
          </a:bodyPr>
          <a:lstStyle/>
          <a:p>
            <a:r>
              <a:rPr lang="en-US"/>
              <a:t>Han surgido dos V más en los últimos años: valor y veracidad.</a:t>
            </a:r>
          </a:p>
          <a:p>
            <a:r>
              <a:rPr lang="en-US"/>
              <a:t>Los datos tienen un valor intrínseco. Pero no sirve de nada hasta que se descubre ese valor. Igualmente importante: ¿qué tan veraces son sus datos y cuánto puede confiar en ellos?</a:t>
            </a:r>
          </a:p>
          <a:p>
            <a:r>
              <a:rPr lang="en-US"/>
              <a:t>Hoy, el big data se ha convertido en capital. Piense en algunas de las compañías tecnológicas más grandes del mundo. Una gran parte del valor que ofrecen proviene de sus datos, que analizan constantemente para producir más eficiencia y desarrollar nuevos productos.</a:t>
            </a:r>
          </a:p>
        </p:txBody>
      </p:sp>
    </p:spTree>
    <p:extLst>
      <p:ext uri="{BB962C8B-B14F-4D97-AF65-F5344CB8AC3E}">
        <p14:creationId xmlns:p14="http://schemas.microsoft.com/office/powerpoint/2010/main" val="286961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405-1AA2-FC46-AC40-EC8840171D14}"/>
              </a:ext>
            </a:extLst>
          </p:cNvPr>
          <p:cNvSpPr>
            <a:spLocks noGrp="1"/>
          </p:cNvSpPr>
          <p:nvPr>
            <p:ph type="title"/>
          </p:nvPr>
        </p:nvSpPr>
        <p:spPr/>
        <p:txBody>
          <a:bodyPr/>
          <a:lstStyle/>
          <a:p>
            <a:r>
              <a:rPr lang="en-CR"/>
              <a:t>Historia</a:t>
            </a:r>
          </a:p>
        </p:txBody>
      </p:sp>
      <p:sp>
        <p:nvSpPr>
          <p:cNvPr id="3" name="Text Placeholder 2">
            <a:extLst>
              <a:ext uri="{FF2B5EF4-FFF2-40B4-BE49-F238E27FC236}">
                <a16:creationId xmlns:a16="http://schemas.microsoft.com/office/drawing/2014/main" id="{4BECE830-C012-8E42-B6F5-E2904BAE335E}"/>
              </a:ext>
            </a:extLst>
          </p:cNvPr>
          <p:cNvSpPr>
            <a:spLocks noGrp="1"/>
          </p:cNvSpPr>
          <p:nvPr>
            <p:ph type="body" idx="1"/>
          </p:nvPr>
        </p:nvSpPr>
        <p:spPr/>
        <p:txBody>
          <a:bodyPr/>
          <a:lstStyle/>
          <a:p>
            <a:endParaRPr lang="en-CR"/>
          </a:p>
        </p:txBody>
      </p:sp>
    </p:spTree>
    <p:extLst>
      <p:ext uri="{BB962C8B-B14F-4D97-AF65-F5344CB8AC3E}">
        <p14:creationId xmlns:p14="http://schemas.microsoft.com/office/powerpoint/2010/main" val="405864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51C4-E208-2E41-9257-F3970BF3802C}"/>
              </a:ext>
            </a:extLst>
          </p:cNvPr>
          <p:cNvSpPr>
            <a:spLocks noGrp="1"/>
          </p:cNvSpPr>
          <p:nvPr>
            <p:ph type="title"/>
          </p:nvPr>
        </p:nvSpPr>
        <p:spPr/>
        <p:txBody>
          <a:bodyPr/>
          <a:lstStyle/>
          <a:p>
            <a:r>
              <a:rPr lang="en-CR"/>
              <a:t>Historia</a:t>
            </a:r>
          </a:p>
        </p:txBody>
      </p:sp>
      <p:sp>
        <p:nvSpPr>
          <p:cNvPr id="3" name="Content Placeholder 2">
            <a:extLst>
              <a:ext uri="{FF2B5EF4-FFF2-40B4-BE49-F238E27FC236}">
                <a16:creationId xmlns:a16="http://schemas.microsoft.com/office/drawing/2014/main" id="{3863893A-518D-C642-AF8D-C3960F8D7C17}"/>
              </a:ext>
            </a:extLst>
          </p:cNvPr>
          <p:cNvSpPr>
            <a:spLocks noGrp="1"/>
          </p:cNvSpPr>
          <p:nvPr>
            <p:ph idx="1"/>
          </p:nvPr>
        </p:nvSpPr>
        <p:spPr/>
        <p:txBody>
          <a:bodyPr>
            <a:normAutofit lnSpcReduction="10000"/>
          </a:bodyPr>
          <a:lstStyle/>
          <a:p>
            <a:endParaRPr lang="en-US"/>
          </a:p>
          <a:p>
            <a:r>
              <a:rPr lang="en-US"/>
              <a:t>Aunque el concepto de big data en sí mismo es relativamente nuevo, los orígenes de grandes conjuntos de datos se remontan a los años sesenta y setenta, cuando el mundo de los datos recién comenzaba con los primeros centros de datos y el desarrollo de la base de datos relacional.</a:t>
            </a:r>
          </a:p>
          <a:p>
            <a:endParaRPr lang="en-US"/>
          </a:p>
          <a:p>
            <a:r>
              <a:rPr lang="en-US"/>
              <a:t>Alrededor de 2005, la gente comenzó a darse cuenta de la cantidad de datos que los usuarios generaban a través de Facebook, YouTube y otros servicios en línea. Hadoop (un marco de código abierto creado específicamente para almacenar y analizar grandes conjuntos de datos) se desarrolló ese mismo año. NoSQL también comenzó a ganar popularidad durante este tiempo.</a:t>
            </a:r>
            <a:endParaRPr lang="en-CR"/>
          </a:p>
        </p:txBody>
      </p:sp>
    </p:spTree>
    <p:extLst>
      <p:ext uri="{BB962C8B-B14F-4D97-AF65-F5344CB8AC3E}">
        <p14:creationId xmlns:p14="http://schemas.microsoft.com/office/powerpoint/2010/main" val="2508510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2639</Words>
  <Application>Microsoft Macintosh PowerPoint</Application>
  <PresentationFormat>Widescreen</PresentationFormat>
  <Paragraphs>97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Century Gothic</vt:lpstr>
      <vt:lpstr>Wingdings 3</vt:lpstr>
      <vt:lpstr>Ion</vt:lpstr>
      <vt:lpstr>Big Data</vt:lpstr>
      <vt:lpstr>¿Qué es Big Data?</vt:lpstr>
      <vt:lpstr>Las 3 Vs</vt:lpstr>
      <vt:lpstr>Volumen</vt:lpstr>
      <vt:lpstr>Velocidad</vt:lpstr>
      <vt:lpstr>Variedad</vt:lpstr>
      <vt:lpstr>Valor vs. Veracidad</vt:lpstr>
      <vt:lpstr>Historia</vt:lpstr>
      <vt:lpstr>Historia</vt:lpstr>
      <vt:lpstr>Historia</vt:lpstr>
      <vt:lpstr>Historia</vt:lpstr>
      <vt:lpstr>Historia</vt:lpstr>
      <vt:lpstr>Historia</vt:lpstr>
      <vt:lpstr>Aplicaciones</vt:lpstr>
      <vt:lpstr>Gobierno</vt:lpstr>
      <vt:lpstr>Desarrollo Internacional </vt:lpstr>
      <vt:lpstr>Industria</vt:lpstr>
      <vt:lpstr>Medios</vt:lpstr>
      <vt:lpstr>Seguros</vt:lpstr>
      <vt:lpstr>Deportes</vt:lpstr>
      <vt:lpstr>Finanzas</vt:lpstr>
      <vt:lpstr>Marketing Y Ventas</vt:lpstr>
      <vt:lpstr>En Los Negocios</vt:lpstr>
      <vt:lpstr>Desarrollo de Productos</vt:lpstr>
      <vt:lpstr>Mantenimiento Predictivo</vt:lpstr>
      <vt:lpstr>Experiencia del Cliente</vt:lpstr>
      <vt:lpstr>Fraude y Cumplimiento</vt:lpstr>
      <vt:lpstr>Aprendizaje Automático (Machine Learning)</vt:lpstr>
      <vt:lpstr>Eficiencia Operacional</vt:lpstr>
      <vt:lpstr>Retos</vt:lpstr>
      <vt:lpstr>Retos</vt:lpstr>
      <vt:lpstr>Retos</vt:lpstr>
      <vt:lpstr>¿Cómo funciona el Big Data?</vt:lpstr>
      <vt:lpstr>¿Cómo funciona el Big Data?</vt:lpstr>
      <vt:lpstr>Integrar</vt:lpstr>
      <vt:lpstr>Gestionar</vt:lpstr>
      <vt:lpstr>Analizar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 Software</dc:creator>
  <cp:lastModifiedBy>AM Software</cp:lastModifiedBy>
  <cp:revision>8</cp:revision>
  <dcterms:created xsi:type="dcterms:W3CDTF">2020-02-06T22:48:11Z</dcterms:created>
  <dcterms:modified xsi:type="dcterms:W3CDTF">2020-02-07T00:40:14Z</dcterms:modified>
</cp:coreProperties>
</file>