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74" r:id="rId9"/>
    <p:sldId id="305" r:id="rId10"/>
    <p:sldId id="273" r:id="rId11"/>
    <p:sldId id="283" r:id="rId12"/>
    <p:sldId id="269" r:id="rId13"/>
    <p:sldId id="307" r:id="rId14"/>
    <p:sldId id="271" r:id="rId15"/>
    <p:sldId id="267" r:id="rId16"/>
    <p:sldId id="265" r:id="rId17"/>
    <p:sldId id="275" r:id="rId18"/>
    <p:sldId id="270" r:id="rId19"/>
    <p:sldId id="306" r:id="rId20"/>
    <p:sldId id="276" r:id="rId21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23"/>
    </p:embeddedFont>
    <p:embeddedFont>
      <p:font typeface="Catamaran" panose="020B0604020202020204" charset="0"/>
      <p:regular r:id="rId24"/>
      <p:bold r:id="rId25"/>
    </p:embeddedFont>
    <p:embeddedFont>
      <p:font typeface="Fugaz One" panose="020B0604020202020204" charset="0"/>
      <p:regular r:id="rId26"/>
    </p:embeddedFont>
    <p:embeddedFont>
      <p:font typeface="Impact" panose="020B0806030902050204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12A071-07D6-4D88-8B53-EFC7DD08ACE5}">
  <a:tblStyle styleId="{B912A071-07D6-4D88-8B53-EFC7DD08AC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204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389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8cf4f0f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8cf4f0f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ce9dc6fa_1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ce9dc6fa_1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1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92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 idx="2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3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4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 idx="5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6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7" hasCustomPrompt="1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8" hasCustomPrompt="1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 idx="9" hasCustomPrompt="1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3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4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5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6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7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8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 idx="2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 idx="3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4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 idx="5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6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7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8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9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3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 idx="14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5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3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docs.google.com/spreadsheets/d/1MJ_FQp3Xl_zSLpg4nJBcr8T5fGkjYG_8M1r7IRq4I4I/copy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instagram.com/ariiaasss/" TargetMode="External"/><Relationship Id="rId7" Type="http://schemas.openxmlformats.org/officeDocument/2006/relationships/hyperlink" Target="https://github.com/8wa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hyperlink" Target="https://www.hostinger.es/tutoriales" TargetMode="External"/><Relationship Id="rId7" Type="http://schemas.openxmlformats.org/officeDocument/2006/relationships/hyperlink" Target="https://logos.fandom.com/es/wiki/Microsoft_SQL_Serv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microsoft.com/es-es/sql-server/sql-server-2019" TargetMode="External"/><Relationship Id="rId5" Type="http://schemas.openxmlformats.org/officeDocument/2006/relationships/hyperlink" Target="https://es.wikipedia.org/wiki/MongoDB" TargetMode="External"/><Relationship Id="rId4" Type="http://schemas.openxmlformats.org/officeDocument/2006/relationships/hyperlink" Target="https://www.learn.microsoft.com/es-es/sq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91425" y="2157975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31"/>
          <p:cNvGrpSpPr/>
          <p:nvPr/>
        </p:nvGrpSpPr>
        <p:grpSpPr>
          <a:xfrm>
            <a:off x="5271246" y="1737399"/>
            <a:ext cx="2528048" cy="436799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59938" y="2594775"/>
            <a:ext cx="1996265" cy="457424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941750" y="1772960"/>
            <a:ext cx="3170550" cy="1891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SISTEMAS GESTORES DE BASE DE DATOS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8"/>
          <p:cNvSpPr/>
          <p:nvPr/>
        </p:nvSpPr>
        <p:spPr>
          <a:xfrm>
            <a:off x="-346178" y="14222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 txBox="1">
            <a:spLocks noGrp="1"/>
          </p:cNvSpPr>
          <p:nvPr>
            <p:ph type="subTitle" idx="1"/>
          </p:nvPr>
        </p:nvSpPr>
        <p:spPr>
          <a:xfrm>
            <a:off x="402900" y="2972427"/>
            <a:ext cx="3235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 principales empresas SGBD competidoras son las siguientes</a:t>
            </a:r>
            <a:endParaRPr dirty="0"/>
          </a:p>
        </p:txBody>
      </p:sp>
      <p:grpSp>
        <p:nvGrpSpPr>
          <p:cNvPr id="725" name="Google Shape;725;p48"/>
          <p:cNvGrpSpPr/>
          <p:nvPr/>
        </p:nvGrpSpPr>
        <p:grpSpPr>
          <a:xfrm>
            <a:off x="7593848" y="821225"/>
            <a:ext cx="70500" cy="3501050"/>
            <a:chOff x="7593848" y="821225"/>
            <a:chExt cx="70500" cy="3501050"/>
          </a:xfrm>
        </p:grpSpPr>
        <p:sp>
          <p:nvSpPr>
            <p:cNvPr id="726" name="Google Shape;726;p48"/>
            <p:cNvSpPr/>
            <p:nvPr/>
          </p:nvSpPr>
          <p:spPr>
            <a:xfrm flipH="1">
              <a:off x="7593848" y="42523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7" name="Google Shape;727;p48"/>
            <p:cNvCxnSpPr>
              <a:stCxn id="726" idx="2"/>
              <a:endCxn id="728" idx="2"/>
            </p:cNvCxnSpPr>
            <p:nvPr/>
          </p:nvCxnSpPr>
          <p:spPr>
            <a:xfrm rot="10800000" flipH="1">
              <a:off x="7663748" y="856225"/>
              <a:ext cx="600" cy="3431100"/>
            </a:xfrm>
            <a:prstGeom prst="bentConnector3">
              <a:avLst>
                <a:gd name="adj1" fmla="val 10666286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8" name="Google Shape;728;p48"/>
            <p:cNvSpPr/>
            <p:nvPr/>
          </p:nvSpPr>
          <p:spPr>
            <a:xfrm flipH="1">
              <a:off x="7593848" y="821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9" name="Google Shape;729;p48"/>
          <p:cNvCxnSpPr>
            <a:cxnSpLocks/>
          </p:cNvCxnSpPr>
          <p:nvPr/>
        </p:nvCxnSpPr>
        <p:spPr>
          <a:xfrm rot="10800000" flipH="1">
            <a:off x="566938" y="2783073"/>
            <a:ext cx="600" cy="1231500"/>
          </a:xfrm>
          <a:prstGeom prst="bentConnector3">
            <a:avLst>
              <a:gd name="adj1" fmla="val -4984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764;p51">
            <a:extLst>
              <a:ext uri="{FF2B5EF4-FFF2-40B4-BE49-F238E27FC236}">
                <a16:creationId xmlns:a16="http://schemas.microsoft.com/office/drawing/2014/main" id="{158FD987-CFEB-4BD9-BA97-D9F6500AF250}"/>
              </a:ext>
            </a:extLst>
          </p:cNvPr>
          <p:cNvSpPr/>
          <p:nvPr/>
        </p:nvSpPr>
        <p:spPr>
          <a:xfrm>
            <a:off x="1436874" y="378958"/>
            <a:ext cx="1264920" cy="1024329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Fugaz One"/>
                <a:sym typeface="Fugaz One"/>
              </a:rPr>
              <a:t>02</a:t>
            </a:r>
            <a:endParaRPr sz="6000" dirty="0">
              <a:solidFill>
                <a:schemeClr val="dk1"/>
              </a:solidFill>
              <a:latin typeface="Fugaz One"/>
              <a:sym typeface="Fugaz One"/>
            </a:endParaRPr>
          </a:p>
        </p:txBody>
      </p:sp>
      <p:sp>
        <p:nvSpPr>
          <p:cNvPr id="730" name="Google Shape;730;p48"/>
          <p:cNvSpPr txBox="1">
            <a:spLocks noGrp="1"/>
          </p:cNvSpPr>
          <p:nvPr>
            <p:ph type="title"/>
          </p:nvPr>
        </p:nvSpPr>
        <p:spPr>
          <a:xfrm>
            <a:off x="421376" y="1562026"/>
            <a:ext cx="3283419" cy="1120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ES" sz="3200" dirty="0"/>
              <a:t>PRINCIPALES EMPRESAS</a:t>
            </a:r>
            <a:br>
              <a:rPr lang="es-ES" sz="3200" dirty="0"/>
            </a:br>
            <a:endParaRPr dirty="0"/>
          </a:p>
        </p:txBody>
      </p:sp>
      <p:cxnSp>
        <p:nvCxnSpPr>
          <p:cNvPr id="18" name="Google Shape;239;p35">
            <a:extLst>
              <a:ext uri="{FF2B5EF4-FFF2-40B4-BE49-F238E27FC236}">
                <a16:creationId xmlns:a16="http://schemas.microsoft.com/office/drawing/2014/main" id="{4821F321-3FB2-4FE9-97FF-C597D5195A13}"/>
              </a:ext>
            </a:extLst>
          </p:cNvPr>
          <p:cNvCxnSpPr>
            <a:cxnSpLocks/>
          </p:cNvCxnSpPr>
          <p:nvPr/>
        </p:nvCxnSpPr>
        <p:spPr>
          <a:xfrm rot="10800000">
            <a:off x="2704943" y="891124"/>
            <a:ext cx="1009200" cy="1120800"/>
          </a:xfrm>
          <a:prstGeom prst="bentConnector3">
            <a:avLst>
              <a:gd name="adj1" fmla="val -235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38;p35">
            <a:extLst>
              <a:ext uri="{FF2B5EF4-FFF2-40B4-BE49-F238E27FC236}">
                <a16:creationId xmlns:a16="http://schemas.microsoft.com/office/drawing/2014/main" id="{BB5E0BEF-BF7D-44C4-B097-B1222F1F0CB3}"/>
              </a:ext>
            </a:extLst>
          </p:cNvPr>
          <p:cNvCxnSpPr>
            <a:cxnSpLocks/>
          </p:cNvCxnSpPr>
          <p:nvPr/>
        </p:nvCxnSpPr>
        <p:spPr>
          <a:xfrm flipH="1">
            <a:off x="421376" y="852126"/>
            <a:ext cx="1009200" cy="1120800"/>
          </a:xfrm>
          <a:prstGeom prst="bentConnector3">
            <a:avLst>
              <a:gd name="adj1" fmla="val 12735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239D956-951B-4075-BE77-3A1D4AAE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47" y="926125"/>
            <a:ext cx="3239475" cy="3239475"/>
          </a:xfrm>
          <a:prstGeom prst="rect">
            <a:avLst/>
          </a:prstGeom>
        </p:spPr>
      </p:pic>
      <p:sp>
        <p:nvSpPr>
          <p:cNvPr id="19" name="Google Shape;722;p48">
            <a:extLst>
              <a:ext uri="{FF2B5EF4-FFF2-40B4-BE49-F238E27FC236}">
                <a16:creationId xmlns:a16="http://schemas.microsoft.com/office/drawing/2014/main" id="{B6C0071A-0382-49E1-BA08-56925F7C0005}"/>
              </a:ext>
            </a:extLst>
          </p:cNvPr>
          <p:cNvSpPr/>
          <p:nvPr/>
        </p:nvSpPr>
        <p:spPr>
          <a:xfrm>
            <a:off x="3541480" y="3173713"/>
            <a:ext cx="2976533" cy="2087323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013;p58">
            <a:extLst>
              <a:ext uri="{FF2B5EF4-FFF2-40B4-BE49-F238E27FC236}">
                <a16:creationId xmlns:a16="http://schemas.microsoft.com/office/drawing/2014/main" id="{FC79F19F-809B-4A81-8AFB-11746A34C367}"/>
              </a:ext>
            </a:extLst>
          </p:cNvPr>
          <p:cNvSpPr/>
          <p:nvPr/>
        </p:nvSpPr>
        <p:spPr>
          <a:xfrm>
            <a:off x="-811083" y="-610424"/>
            <a:ext cx="2894519" cy="2718226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" name="Google Shape;1013;p58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8"/>
          <p:cNvSpPr/>
          <p:nvPr/>
        </p:nvSpPr>
        <p:spPr>
          <a:xfrm>
            <a:off x="709375" y="739112"/>
            <a:ext cx="3442200" cy="794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8"/>
          <p:cNvSpPr txBox="1">
            <a:spLocks noGrp="1"/>
          </p:cNvSpPr>
          <p:nvPr>
            <p:ph type="subTitle" idx="1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S" sz="1400" dirty="0"/>
              <a:t>Es una de las mayores compañías, disponen de una herramienta cliente/servidor que se usa principalmente en grandes empresas.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s-ES" dirty="0"/>
          </a:p>
        </p:txBody>
      </p:sp>
      <p:sp>
        <p:nvSpPr>
          <p:cNvPr id="1016" name="Google Shape;1016;p58"/>
          <p:cNvSpPr txBox="1"/>
          <p:nvPr/>
        </p:nvSpPr>
        <p:spPr>
          <a:xfrm>
            <a:off x="930450" y="4126999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attribution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017" name="Google Shape;1017;p58"/>
          <p:cNvGrpSpPr/>
          <p:nvPr/>
        </p:nvGrpSpPr>
        <p:grpSpPr>
          <a:xfrm>
            <a:off x="2488040" y="3072301"/>
            <a:ext cx="314171" cy="314171"/>
            <a:chOff x="1379798" y="1723250"/>
            <a:chExt cx="397887" cy="397887"/>
          </a:xfrm>
        </p:grpSpPr>
        <p:sp>
          <p:nvSpPr>
            <p:cNvPr id="1018" name="Google Shape;1018;p5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58"/>
          <p:cNvGrpSpPr/>
          <p:nvPr/>
        </p:nvGrpSpPr>
        <p:grpSpPr>
          <a:xfrm>
            <a:off x="1627269" y="3072301"/>
            <a:ext cx="314188" cy="314171"/>
            <a:chOff x="266768" y="1721375"/>
            <a:chExt cx="397907" cy="397887"/>
          </a:xfrm>
        </p:grpSpPr>
        <p:sp>
          <p:nvSpPr>
            <p:cNvPr id="1023" name="Google Shape;1023;p5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>
            <a:off x="2057669" y="3072301"/>
            <a:ext cx="314155" cy="314171"/>
            <a:chOff x="864491" y="1723250"/>
            <a:chExt cx="397866" cy="397887"/>
          </a:xfrm>
        </p:grpSpPr>
        <p:sp>
          <p:nvSpPr>
            <p:cNvPr id="1026" name="Google Shape;1026;p5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58"/>
          <p:cNvSpPr/>
          <p:nvPr/>
        </p:nvSpPr>
        <p:spPr>
          <a:xfrm>
            <a:off x="2918511" y="3100926"/>
            <a:ext cx="315131" cy="257022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1" name="Google Shape;1031;p58"/>
          <p:cNvCxnSpPr>
            <a:stCxn id="1014" idx="1"/>
            <a:endCxn id="1015" idx="1"/>
          </p:cNvCxnSpPr>
          <p:nvPr/>
        </p:nvCxnSpPr>
        <p:spPr>
          <a:xfrm>
            <a:off x="709375" y="1136312"/>
            <a:ext cx="147900" cy="1139400"/>
          </a:xfrm>
          <a:prstGeom prst="bentConnector3">
            <a:avLst>
              <a:gd name="adj1" fmla="val -16100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58"/>
          <p:cNvCxnSpPr>
            <a:stCxn id="1014" idx="3"/>
            <a:endCxn id="1015" idx="3"/>
          </p:cNvCxnSpPr>
          <p:nvPr/>
        </p:nvCxnSpPr>
        <p:spPr>
          <a:xfrm flipH="1">
            <a:off x="4003375" y="1136312"/>
            <a:ext cx="148200" cy="1139400"/>
          </a:xfrm>
          <a:prstGeom prst="bentConnector3">
            <a:avLst>
              <a:gd name="adj1" fmla="val -1606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3" name="Google Shape;1033;p58"/>
          <p:cNvGrpSpPr/>
          <p:nvPr/>
        </p:nvGrpSpPr>
        <p:grpSpPr>
          <a:xfrm>
            <a:off x="401348" y="4309400"/>
            <a:ext cx="3988350" cy="70500"/>
            <a:chOff x="401348" y="4309400"/>
            <a:chExt cx="3988350" cy="70500"/>
          </a:xfrm>
        </p:grpSpPr>
        <p:sp>
          <p:nvSpPr>
            <p:cNvPr id="1034" name="Google Shape;1034;p58"/>
            <p:cNvSpPr/>
            <p:nvPr/>
          </p:nvSpPr>
          <p:spPr>
            <a:xfrm flipH="1">
              <a:off x="40134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5" name="Google Shape;1035;p58"/>
            <p:cNvCxnSpPr>
              <a:stCxn id="1034" idx="4"/>
              <a:endCxn id="1036" idx="4"/>
            </p:cNvCxnSpPr>
            <p:nvPr/>
          </p:nvCxnSpPr>
          <p:spPr>
            <a:xfrm rot="-5400000" flipH="1">
              <a:off x="2395298" y="2420300"/>
              <a:ext cx="600" cy="3918600"/>
            </a:xfrm>
            <a:prstGeom prst="bentConnector3">
              <a:avLst>
                <a:gd name="adj1" fmla="val 727075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58"/>
            <p:cNvSpPr/>
            <p:nvPr/>
          </p:nvSpPr>
          <p:spPr>
            <a:xfrm flipH="1">
              <a:off x="431979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>
                <a:solidFill>
                  <a:schemeClr val="dk1"/>
                </a:solidFill>
              </a:rPr>
              <a:t>.</a:t>
            </a:r>
            <a:endParaRPr sz="100" dirty="0">
              <a:solidFill>
                <a:schemeClr val="dk1"/>
              </a:solidFill>
            </a:endParaRPr>
          </a:p>
        </p:txBody>
      </p:sp>
      <p:pic>
        <p:nvPicPr>
          <p:cNvPr id="27" name="Imagen 10" descr="Icono&#10;&#10;Descripción generada automáticamente">
            <a:extLst>
              <a:ext uri="{FF2B5EF4-FFF2-40B4-BE49-F238E27FC236}">
                <a16:creationId xmlns:a16="http://schemas.microsoft.com/office/drawing/2014/main" id="{E27B95C5-7A28-4256-820A-6E548790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09" y="905414"/>
            <a:ext cx="3143192" cy="3143192"/>
          </a:xfrm>
          <a:prstGeom prst="rect">
            <a:avLst/>
          </a:prstGeom>
        </p:spPr>
      </p:pic>
      <p:pic>
        <p:nvPicPr>
          <p:cNvPr id="28" name="Picture 6" descr="Logo Oracle PNG transparente - StickPNG">
            <a:extLst>
              <a:ext uri="{FF2B5EF4-FFF2-40B4-BE49-F238E27FC236}">
                <a16:creationId xmlns:a16="http://schemas.microsoft.com/office/drawing/2014/main" id="{2B8098ED-5D3B-4F93-82B6-D2480CDF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50" y="-301798"/>
            <a:ext cx="2867527" cy="28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A855B17-40C2-41EF-AD92-6709B5FBD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57" y="2988987"/>
            <a:ext cx="1162212" cy="12193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F1D20F-0960-48CD-894D-A90DE4EC2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410" y="2790305"/>
            <a:ext cx="1162212" cy="1219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5FFC59-8773-43E0-BE12-92F2BF195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741" y="2804039"/>
            <a:ext cx="1162212" cy="12193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F87D08-1728-4014-847F-CD8C39FA5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31" y="3250144"/>
            <a:ext cx="1162212" cy="12193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111CD2D-F082-48CD-ACF6-45E5886C9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563" y="3194942"/>
            <a:ext cx="1162212" cy="121937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D78D6A0-9ACD-42A8-A8C9-41D70E4B1D6C}"/>
              </a:ext>
            </a:extLst>
          </p:cNvPr>
          <p:cNvSpPr txBox="1"/>
          <p:nvPr/>
        </p:nvSpPr>
        <p:spPr>
          <a:xfrm>
            <a:off x="835236" y="2640347"/>
            <a:ext cx="3073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100"/>
            </a:pPr>
            <a:r>
              <a:rPr lang="es-ES" dirty="0">
                <a:solidFill>
                  <a:schemeClr val="lt1"/>
                </a:solidFill>
                <a:latin typeface="Catamaran"/>
                <a:cs typeface="Catamaran"/>
                <a:sym typeface="Catamaran"/>
              </a:rPr>
              <a:t>Su herramienta se llama Oracle Database, que dispone de diferentes versiones según su año de lanzamiento.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293ABA-C247-44BE-9C30-F5F4EA1390F0}"/>
              </a:ext>
            </a:extLst>
          </p:cNvPr>
          <p:cNvSpPr txBox="1"/>
          <p:nvPr/>
        </p:nvSpPr>
        <p:spPr>
          <a:xfrm>
            <a:off x="827625" y="3580565"/>
            <a:ext cx="3442200" cy="138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Actualmente, la versión con mayor estabilidad es Oracle Database 19c, pero existe también una versión innovadora y con algunas características mejoradas, la actual versión 21c.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/>
          <p:nvPr/>
        </p:nvSpPr>
        <p:spPr>
          <a:xfrm>
            <a:off x="335825" y="993800"/>
            <a:ext cx="3728400" cy="3470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8" name="Google Shape;538;p4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538" y="1471050"/>
            <a:ext cx="2518950" cy="25155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4"/>
          <p:cNvSpPr txBox="1"/>
          <p:nvPr/>
        </p:nvSpPr>
        <p:spPr>
          <a:xfrm>
            <a:off x="5493187" y="1568900"/>
            <a:ext cx="2778515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Oracle Database</a:t>
            </a:r>
            <a:endParaRPr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5493353" y="1958900"/>
            <a:ext cx="2892982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Mejora la gestión de grandes bases de datos y también aumenta el nivel de seguridad, es de acceso privado</a:t>
            </a:r>
            <a:endParaRPr lang="en-US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1" name="Google Shape;541;p44"/>
          <p:cNvSpPr txBox="1"/>
          <p:nvPr/>
        </p:nvSpPr>
        <p:spPr>
          <a:xfrm>
            <a:off x="5493188" y="2926100"/>
            <a:ext cx="271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MySQL</a:t>
            </a:r>
            <a:endParaRPr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5493353" y="3316099"/>
            <a:ext cx="2710200" cy="73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Está considerada como la base de datos de código abierto más popular del mundo</a:t>
            </a:r>
            <a:endParaRPr lang="en-US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3" name="Google Shape;543;p44"/>
          <p:cNvSpPr/>
          <p:nvPr/>
        </p:nvSpPr>
        <p:spPr>
          <a:xfrm>
            <a:off x="4615563" y="1738450"/>
            <a:ext cx="673200" cy="67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4615563" y="3120250"/>
            <a:ext cx="673200" cy="67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4"/>
          <p:cNvSpPr txBox="1"/>
          <p:nvPr/>
        </p:nvSpPr>
        <p:spPr>
          <a:xfrm>
            <a:off x="3405062" y="1841950"/>
            <a:ext cx="1210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PRIVADO</a:t>
            </a:r>
            <a:endParaRPr sz="18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3405062" y="3223750"/>
            <a:ext cx="1210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PÚBLICO</a:t>
            </a:r>
            <a:endParaRPr sz="18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556" name="Google Shape;556;p44"/>
          <p:cNvCxnSpPr>
            <a:stCxn id="546" idx="0"/>
            <a:endCxn id="544" idx="0"/>
          </p:cNvCxnSpPr>
          <p:nvPr/>
        </p:nvCxnSpPr>
        <p:spPr>
          <a:xfrm rot="-5400000">
            <a:off x="4429562" y="2701000"/>
            <a:ext cx="103500" cy="942000"/>
          </a:xfrm>
          <a:prstGeom prst="bentConnector3">
            <a:avLst>
              <a:gd name="adj1" fmla="val 33007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44"/>
          <p:cNvCxnSpPr>
            <a:cxnSpLocks/>
            <a:stCxn id="546" idx="2"/>
            <a:endCxn id="544" idx="2"/>
          </p:cNvCxnSpPr>
          <p:nvPr/>
        </p:nvCxnSpPr>
        <p:spPr>
          <a:xfrm rot="16200000" flipH="1">
            <a:off x="4429487" y="3270774"/>
            <a:ext cx="103500" cy="941851"/>
          </a:xfrm>
          <a:prstGeom prst="bentConnector3">
            <a:avLst>
              <a:gd name="adj1" fmla="val 3208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44"/>
          <p:cNvCxnSpPr>
            <a:stCxn id="545" idx="0"/>
            <a:endCxn id="543" idx="0"/>
          </p:cNvCxnSpPr>
          <p:nvPr/>
        </p:nvCxnSpPr>
        <p:spPr>
          <a:xfrm rot="-5400000">
            <a:off x="4429562" y="1319200"/>
            <a:ext cx="103500" cy="942000"/>
          </a:xfrm>
          <a:prstGeom prst="bentConnector3">
            <a:avLst>
              <a:gd name="adj1" fmla="val 33007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44"/>
          <p:cNvCxnSpPr>
            <a:stCxn id="545" idx="2"/>
            <a:endCxn id="543" idx="2"/>
          </p:cNvCxnSpPr>
          <p:nvPr/>
        </p:nvCxnSpPr>
        <p:spPr>
          <a:xfrm rot="-5400000" flipH="1">
            <a:off x="4429562" y="1888900"/>
            <a:ext cx="103500" cy="942000"/>
          </a:xfrm>
          <a:prstGeom prst="bentConnector3">
            <a:avLst>
              <a:gd name="adj1" fmla="val 33007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0" name="Google Shape;560;p44"/>
          <p:cNvGrpSpPr/>
          <p:nvPr/>
        </p:nvGrpSpPr>
        <p:grpSpPr>
          <a:xfrm>
            <a:off x="405288" y="860200"/>
            <a:ext cx="171000" cy="1897050"/>
            <a:chOff x="5816800" y="2316100"/>
            <a:chExt cx="171000" cy="1897050"/>
          </a:xfrm>
        </p:grpSpPr>
        <p:sp>
          <p:nvSpPr>
            <p:cNvPr id="561" name="Google Shape;561;p44"/>
            <p:cNvSpPr/>
            <p:nvPr/>
          </p:nvSpPr>
          <p:spPr>
            <a:xfrm>
              <a:off x="5816800" y="41432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2" name="Google Shape;562;p44"/>
            <p:cNvCxnSpPr>
              <a:stCxn id="561" idx="2"/>
              <a:endCxn id="536" idx="1"/>
            </p:cNvCxnSpPr>
            <p:nvPr/>
          </p:nvCxnSpPr>
          <p:spPr>
            <a:xfrm rot="10800000" flipH="1">
              <a:off x="5816800" y="2316100"/>
              <a:ext cx="171000" cy="1862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3" name="Google Shape;563;p44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564" name="Google Shape;564;p44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5" name="Google Shape;565;p44"/>
            <p:cNvCxnSpPr>
              <a:stCxn id="564" idx="2"/>
              <a:endCxn id="536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6" name="Google Shape;566;p4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>
                <a:solidFill>
                  <a:schemeClr val="dk1"/>
                </a:solidFill>
              </a:rPr>
              <a:t>a</a:t>
            </a:r>
            <a:endParaRPr sz="100" dirty="0">
              <a:solidFill>
                <a:schemeClr val="dk1"/>
              </a:solidFill>
            </a:endParaRPr>
          </a:p>
        </p:txBody>
      </p:sp>
      <p:pic>
        <p:nvPicPr>
          <p:cNvPr id="34" name="Picture 6" descr="Logo Oracle PNG transparente - StickPNG">
            <a:extLst>
              <a:ext uri="{FF2B5EF4-FFF2-40B4-BE49-F238E27FC236}">
                <a16:creationId xmlns:a16="http://schemas.microsoft.com/office/drawing/2014/main" id="{2ACCAC5A-2A6D-44F6-A517-70CF46D3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66" y="-243371"/>
            <a:ext cx="2207092" cy="22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racle España (@oracle_es) / Twitter">
            <a:extLst>
              <a:ext uri="{FF2B5EF4-FFF2-40B4-BE49-F238E27FC236}">
                <a16:creationId xmlns:a16="http://schemas.microsoft.com/office/drawing/2014/main" id="{4059CE60-BAE4-4D7E-BA5B-C5277C5D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3" y="1606925"/>
            <a:ext cx="2264824" cy="22648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de MySQL: la historia y el significado del logotipo, la marca y el  símbolo. | png, vector">
            <a:extLst>
              <a:ext uri="{FF2B5EF4-FFF2-40B4-BE49-F238E27FC236}">
                <a16:creationId xmlns:a16="http://schemas.microsoft.com/office/drawing/2014/main" id="{6B482305-363E-4DB9-9439-0D0CA9AC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50" y="3236574"/>
            <a:ext cx="552543" cy="37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4133009-37E7-4BD0-8AA0-F3E4E970D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201" y="1750425"/>
            <a:ext cx="811924" cy="649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2"/>
          <p:cNvSpPr/>
          <p:nvPr/>
        </p:nvSpPr>
        <p:spPr>
          <a:xfrm>
            <a:off x="2538267" y="721966"/>
            <a:ext cx="3846500" cy="3152777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2"/>
          <p:cNvSpPr/>
          <p:nvPr/>
        </p:nvSpPr>
        <p:spPr>
          <a:xfrm>
            <a:off x="2249975" y="3584187"/>
            <a:ext cx="46440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52"/>
          <p:cNvSpPr txBox="1">
            <a:spLocks noGrp="1"/>
          </p:cNvSpPr>
          <p:nvPr>
            <p:ph type="subTitle" idx="1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 multinacional también tiene sus herramientas para gestionar bases de datos, SQL Server</a:t>
            </a:r>
            <a:endParaRPr dirty="0"/>
          </a:p>
        </p:txBody>
      </p:sp>
      <p:cxnSp>
        <p:nvCxnSpPr>
          <p:cNvPr id="796" name="Google Shape;796;p52"/>
          <p:cNvCxnSpPr>
            <a:stCxn id="793" idx="1"/>
            <a:endCxn id="794" idx="1"/>
          </p:cNvCxnSpPr>
          <p:nvPr/>
        </p:nvCxnSpPr>
        <p:spPr>
          <a:xfrm rot="10800000" flipH="1">
            <a:off x="2249975" y="2856687"/>
            <a:ext cx="122400" cy="969900"/>
          </a:xfrm>
          <a:prstGeom prst="bentConnector3">
            <a:avLst>
              <a:gd name="adj1" fmla="val -19454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52"/>
          <p:cNvCxnSpPr>
            <a:stCxn id="793" idx="3"/>
            <a:endCxn id="794" idx="3"/>
          </p:cNvCxnSpPr>
          <p:nvPr/>
        </p:nvCxnSpPr>
        <p:spPr>
          <a:xfrm rot="10800000">
            <a:off x="6771575" y="2856687"/>
            <a:ext cx="122400" cy="969900"/>
          </a:xfrm>
          <a:prstGeom prst="bentConnector3">
            <a:avLst>
              <a:gd name="adj1" fmla="val -19454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8" name="Google Shape;798;p52"/>
          <p:cNvSpPr txBox="1">
            <a:spLocks noGrp="1"/>
          </p:cNvSpPr>
          <p:nvPr>
            <p:ph type="title"/>
          </p:nvPr>
        </p:nvSpPr>
        <p:spPr>
          <a:xfrm>
            <a:off x="2415867" y="3590434"/>
            <a:ext cx="4312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>
                <a:latin typeface="Catamaran"/>
                <a:cs typeface="Catamaran"/>
                <a:sym typeface="Catamaran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F5DF06-C565-42FB-8A96-5ED4CA007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55" b="3737"/>
          <a:stretch/>
        </p:blipFill>
        <p:spPr>
          <a:xfrm>
            <a:off x="3787491" y="3383649"/>
            <a:ext cx="1568952" cy="738685"/>
          </a:xfrm>
          <a:prstGeom prst="rect">
            <a:avLst/>
          </a:prstGeom>
        </p:spPr>
      </p:pic>
      <p:pic>
        <p:nvPicPr>
          <p:cNvPr id="9" name="Picture 4" descr="Microsoft hackeado: LAPSUS$ le roba el código fuente - Una al Día">
            <a:extLst>
              <a:ext uri="{FF2B5EF4-FFF2-40B4-BE49-F238E27FC236}">
                <a16:creationId xmlns:a16="http://schemas.microsoft.com/office/drawing/2014/main" id="{EC5B5290-1483-4E77-8F2B-4B610981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366879"/>
            <a:ext cx="3919769" cy="220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6"/>
          <p:cNvSpPr/>
          <p:nvPr/>
        </p:nvSpPr>
        <p:spPr>
          <a:xfrm>
            <a:off x="5227600" y="1257650"/>
            <a:ext cx="2411400" cy="2244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6"/>
          <p:cNvSpPr/>
          <p:nvPr/>
        </p:nvSpPr>
        <p:spPr>
          <a:xfrm>
            <a:off x="1505000" y="1257650"/>
            <a:ext cx="2411400" cy="2244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6"/>
          <p:cNvSpPr/>
          <p:nvPr/>
        </p:nvSpPr>
        <p:spPr>
          <a:xfrm>
            <a:off x="6096675" y="20431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374075" y="20431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6"/>
          <p:cNvSpPr txBox="1">
            <a:spLocks noGrp="1"/>
          </p:cNvSpPr>
          <p:nvPr>
            <p:ph type="title" idx="2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</a:t>
            </a:r>
            <a:endParaRPr dirty="0"/>
          </a:p>
        </p:txBody>
      </p:sp>
      <p:sp>
        <p:nvSpPr>
          <p:cNvPr id="673" name="Google Shape;673;p46"/>
          <p:cNvSpPr txBox="1">
            <a:spLocks noGrp="1"/>
          </p:cNvSpPr>
          <p:nvPr>
            <p:ph type="title" idx="3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Server</a:t>
            </a:r>
            <a:endParaRPr dirty="0"/>
          </a:p>
        </p:txBody>
      </p:sp>
      <p:sp>
        <p:nvSpPr>
          <p:cNvPr id="674" name="Google Shape;674;p46"/>
          <p:cNvSpPr txBox="1">
            <a:spLocks noGrp="1"/>
          </p:cNvSpPr>
          <p:nvPr>
            <p:ph type="subTitle" idx="1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Utilizado para manipular y recuperar datos, crear tablas y definir relaciones entre ellas</a:t>
            </a:r>
            <a:endParaRPr dirty="0"/>
          </a:p>
        </p:txBody>
      </p:sp>
      <p:sp>
        <p:nvSpPr>
          <p:cNvPr id="675" name="Google Shape;675;p46"/>
          <p:cNvSpPr txBox="1">
            <a:spLocks noGrp="1"/>
          </p:cNvSpPr>
          <p:nvPr>
            <p:ph type="subTitle" idx="4"/>
          </p:nvPr>
        </p:nvSpPr>
        <p:spPr>
          <a:xfrm>
            <a:off x="1122829" y="3266571"/>
            <a:ext cx="3128870" cy="1097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Utiliza los conceptos de bases de datos relacionales y pueden manejarse por medio de consultas e informes,  incluido en el paquete de Microsoft Office</a:t>
            </a:r>
            <a:endParaRPr lang="en-US" dirty="0"/>
          </a:p>
        </p:txBody>
      </p:sp>
      <p:cxnSp>
        <p:nvCxnSpPr>
          <p:cNvPr id="695" name="Google Shape;695;p46"/>
          <p:cNvCxnSpPr>
            <a:stCxn id="670" idx="3"/>
            <a:endCxn id="672" idx="3"/>
          </p:cNvCxnSpPr>
          <p:nvPr/>
        </p:nvCxnSpPr>
        <p:spPr>
          <a:xfrm>
            <a:off x="3047275" y="2379725"/>
            <a:ext cx="753600" cy="653700"/>
          </a:xfrm>
          <a:prstGeom prst="bentConnector3">
            <a:avLst>
              <a:gd name="adj1" fmla="val 13159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46"/>
          <p:cNvCxnSpPr>
            <a:stCxn id="670" idx="1"/>
            <a:endCxn id="672" idx="1"/>
          </p:cNvCxnSpPr>
          <p:nvPr/>
        </p:nvCxnSpPr>
        <p:spPr>
          <a:xfrm flipH="1">
            <a:off x="1620775" y="2379725"/>
            <a:ext cx="753300" cy="653700"/>
          </a:xfrm>
          <a:prstGeom prst="bentConnector3">
            <a:avLst>
              <a:gd name="adj1" fmla="val 13161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46"/>
          <p:cNvCxnSpPr>
            <a:stCxn id="669" idx="1"/>
            <a:endCxn id="673" idx="1"/>
          </p:cNvCxnSpPr>
          <p:nvPr/>
        </p:nvCxnSpPr>
        <p:spPr>
          <a:xfrm flipH="1">
            <a:off x="5343375" y="2379725"/>
            <a:ext cx="753300" cy="653700"/>
          </a:xfrm>
          <a:prstGeom prst="bentConnector3">
            <a:avLst>
              <a:gd name="adj1" fmla="val 1316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46"/>
          <p:cNvCxnSpPr>
            <a:stCxn id="669" idx="3"/>
            <a:endCxn id="673" idx="3"/>
          </p:cNvCxnSpPr>
          <p:nvPr/>
        </p:nvCxnSpPr>
        <p:spPr>
          <a:xfrm>
            <a:off x="6769875" y="2379725"/>
            <a:ext cx="753600" cy="653700"/>
          </a:xfrm>
          <a:prstGeom prst="bentConnector3">
            <a:avLst>
              <a:gd name="adj1" fmla="val 1315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9" name="Google Shape;699;p4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700" name="Google Shape;700;p4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1" name="Google Shape;701;p46"/>
            <p:cNvCxnSpPr>
              <a:cxnSpLocks/>
              <a:stCxn id="700" idx="2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2" name="Google Shape;702;p4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703" name="Google Shape;703;p4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4" name="Google Shape;704;p46"/>
            <p:cNvCxnSpPr>
              <a:cxnSpLocks/>
              <a:stCxn id="703" idx="2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5" name="Google Shape;705;p4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1" name="Picture 4" descr="Microsoft hackeado: LAPSUS$ le roba el código fuente - Una al Día">
            <a:extLst>
              <a:ext uri="{FF2B5EF4-FFF2-40B4-BE49-F238E27FC236}">
                <a16:creationId xmlns:a16="http://schemas.microsoft.com/office/drawing/2014/main" id="{9DB62794-2292-4564-AA4C-38F4C2A5F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61" y="-526012"/>
            <a:ext cx="4805204" cy="27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pload.wikimedia.org/wikipedia/commons/thumb/f/...">
            <a:extLst>
              <a:ext uri="{FF2B5EF4-FFF2-40B4-BE49-F238E27FC236}">
                <a16:creationId xmlns:a16="http://schemas.microsoft.com/office/drawing/2014/main" id="{A2C92EAA-142A-4EDD-8D7D-5053392D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36" y="2087616"/>
            <a:ext cx="577687" cy="5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90D617A-BB0F-4A42-9DF4-68E62E1D1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983" b="14823"/>
          <a:stretch/>
        </p:blipFill>
        <p:spPr>
          <a:xfrm>
            <a:off x="6088906" y="1883960"/>
            <a:ext cx="657122" cy="8190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6417088" y="1619125"/>
            <a:ext cx="1403400" cy="1403400"/>
          </a:xfrm>
          <a:prstGeom prst="donut">
            <a:avLst>
              <a:gd name="adj" fmla="val 1608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6417088" y="1619125"/>
            <a:ext cx="1403400" cy="1403400"/>
          </a:xfrm>
          <a:prstGeom prst="blockArc">
            <a:avLst>
              <a:gd name="adj1" fmla="val 16199905"/>
              <a:gd name="adj2" fmla="val 17111083"/>
              <a:gd name="adj3" fmla="val 15897"/>
            </a:avLst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3870388" y="1619125"/>
            <a:ext cx="1403400" cy="1403400"/>
          </a:xfrm>
          <a:prstGeom prst="donut">
            <a:avLst>
              <a:gd name="adj" fmla="val 1608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3855450" y="1619124"/>
            <a:ext cx="1418337" cy="1403400"/>
          </a:xfrm>
          <a:prstGeom prst="blockArc">
            <a:avLst>
              <a:gd name="adj1" fmla="val 16199905"/>
              <a:gd name="adj2" fmla="val 19733539"/>
              <a:gd name="adj3" fmla="val 16138"/>
            </a:avLst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2"/>
          <p:cNvSpPr txBox="1">
            <a:spLocks noGrp="1"/>
          </p:cNvSpPr>
          <p:nvPr>
            <p:ph type="title" idx="5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/>
              <a:t>a</a:t>
            </a:r>
            <a:endParaRPr sz="100" dirty="0"/>
          </a:p>
        </p:txBody>
      </p:sp>
      <p:sp>
        <p:nvSpPr>
          <p:cNvPr id="455" name="Google Shape;455;p42"/>
          <p:cNvSpPr txBox="1">
            <a:spLocks noGrp="1"/>
          </p:cNvSpPr>
          <p:nvPr>
            <p:ph type="subTitle" idx="6"/>
          </p:nvPr>
        </p:nvSpPr>
        <p:spPr>
          <a:xfrm>
            <a:off x="7772532" y="5120659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dirty="0"/>
              <a:t>A</a:t>
            </a:r>
            <a:endParaRPr sz="100" dirty="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 idx="3"/>
          </p:nvPr>
        </p:nvSpPr>
        <p:spPr>
          <a:xfrm>
            <a:off x="3484425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/>
              <a:t>1</a:t>
            </a:r>
            <a:endParaRPr sz="100"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subTitle" idx="4"/>
          </p:nvPr>
        </p:nvSpPr>
        <p:spPr>
          <a:xfrm>
            <a:off x="7651148" y="51323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/>
              <a:t>A</a:t>
            </a:r>
            <a:endParaRPr sz="100" dirty="0"/>
          </a:p>
        </p:txBody>
      </p:sp>
      <p:sp>
        <p:nvSpPr>
          <p:cNvPr id="460" name="Google Shape;460;p42"/>
          <p:cNvSpPr/>
          <p:nvPr/>
        </p:nvSpPr>
        <p:spPr>
          <a:xfrm>
            <a:off x="1323663" y="1619125"/>
            <a:ext cx="1403400" cy="1403400"/>
          </a:xfrm>
          <a:prstGeom prst="donut">
            <a:avLst>
              <a:gd name="adj" fmla="val 1608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1323663" y="1619125"/>
            <a:ext cx="1403400" cy="1403400"/>
          </a:xfrm>
          <a:prstGeom prst="blockArc">
            <a:avLst>
              <a:gd name="adj1" fmla="val 16199905"/>
              <a:gd name="adj2" fmla="val 2155671"/>
              <a:gd name="adj3" fmla="val 15880"/>
            </a:avLst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2"/>
          <p:cNvSpPr txBox="1">
            <a:spLocks noGrp="1"/>
          </p:cNvSpPr>
          <p:nvPr>
            <p:ph type="title" idx="7"/>
          </p:nvPr>
        </p:nvSpPr>
        <p:spPr>
          <a:xfrm>
            <a:off x="1466038" y="2115794"/>
            <a:ext cx="111865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38.9%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title" idx="8"/>
          </p:nvPr>
        </p:nvSpPr>
        <p:spPr>
          <a:xfrm>
            <a:off x="4048738" y="2100063"/>
            <a:ext cx="1101486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17,3%</a:t>
            </a:r>
            <a:endParaRPr dirty="0"/>
          </a:p>
        </p:txBody>
      </p:sp>
      <p:sp>
        <p:nvSpPr>
          <p:cNvPr id="464" name="Google Shape;464;p42"/>
          <p:cNvSpPr txBox="1">
            <a:spLocks noGrp="1"/>
          </p:cNvSpPr>
          <p:nvPr>
            <p:ph type="title" idx="9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2%</a:t>
            </a:r>
            <a:endParaRPr dirty="0"/>
          </a:p>
        </p:txBody>
      </p:sp>
      <p:grpSp>
        <p:nvGrpSpPr>
          <p:cNvPr id="465" name="Google Shape;465;p42"/>
          <p:cNvGrpSpPr/>
          <p:nvPr/>
        </p:nvGrpSpPr>
        <p:grpSpPr>
          <a:xfrm>
            <a:off x="405288" y="860100"/>
            <a:ext cx="171000" cy="1495650"/>
            <a:chOff x="5816800" y="2392200"/>
            <a:chExt cx="171000" cy="1495650"/>
          </a:xfrm>
        </p:grpSpPr>
        <p:sp>
          <p:nvSpPr>
            <p:cNvPr id="466" name="Google Shape;466;p42"/>
            <p:cNvSpPr/>
            <p:nvPr/>
          </p:nvSpPr>
          <p:spPr>
            <a:xfrm>
              <a:off x="5816800" y="3817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7" name="Google Shape;467;p42"/>
            <p:cNvCxnSpPr>
              <a:stCxn id="466" idx="2"/>
              <a:endCxn id="453" idx="1"/>
            </p:cNvCxnSpPr>
            <p:nvPr/>
          </p:nvCxnSpPr>
          <p:spPr>
            <a:xfrm rot="10800000" flipH="1">
              <a:off x="5816800" y="2392200"/>
              <a:ext cx="171000" cy="14607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Google Shape;468;p42"/>
          <p:cNvGrpSpPr/>
          <p:nvPr/>
        </p:nvGrpSpPr>
        <p:grpSpPr>
          <a:xfrm flipH="1">
            <a:off x="8567798" y="860100"/>
            <a:ext cx="171000" cy="1495650"/>
            <a:chOff x="5816800" y="2392200"/>
            <a:chExt cx="171000" cy="1495650"/>
          </a:xfrm>
        </p:grpSpPr>
        <p:sp>
          <p:nvSpPr>
            <p:cNvPr id="469" name="Google Shape;469;p42"/>
            <p:cNvSpPr/>
            <p:nvPr/>
          </p:nvSpPr>
          <p:spPr>
            <a:xfrm>
              <a:off x="5816800" y="3817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0" name="Google Shape;470;p42"/>
            <p:cNvCxnSpPr>
              <a:stCxn id="469" idx="2"/>
              <a:endCxn id="453" idx="3"/>
            </p:cNvCxnSpPr>
            <p:nvPr/>
          </p:nvCxnSpPr>
          <p:spPr>
            <a:xfrm rot="10800000" flipH="1">
              <a:off x="5816800" y="2392200"/>
              <a:ext cx="171000" cy="14607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1" name="Google Shape;471;p42"/>
          <p:cNvCxnSpPr>
            <a:cxnSpLocks/>
            <a:stCxn id="460" idx="4"/>
          </p:cNvCxnSpPr>
          <p:nvPr/>
        </p:nvCxnSpPr>
        <p:spPr>
          <a:xfrm>
            <a:off x="2025363" y="3022525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2"/>
          <p:cNvCxnSpPr>
            <a:stCxn id="458" idx="0"/>
            <a:endCxn id="451" idx="4"/>
          </p:cNvCxnSpPr>
          <p:nvPr/>
        </p:nvCxnSpPr>
        <p:spPr>
          <a:xfrm rot="10800000">
            <a:off x="4572075" y="30225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2"/>
          <p:cNvCxnSpPr>
            <a:stCxn id="454" idx="0"/>
            <a:endCxn id="449" idx="4"/>
          </p:cNvCxnSpPr>
          <p:nvPr/>
        </p:nvCxnSpPr>
        <p:spPr>
          <a:xfrm rot="10800000">
            <a:off x="7118788" y="30225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707489" y="5730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PORCENTAJE DE POPULARIDAD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8957AA-F9BF-415B-8A0B-A24893A9F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0100" y="5132300"/>
            <a:ext cx="2175300" cy="650400"/>
          </a:xfrm>
        </p:spPr>
        <p:txBody>
          <a:bodyPr/>
          <a:lstStyle/>
          <a:p>
            <a:r>
              <a:rPr lang="es-ES" sz="100" dirty="0"/>
              <a:t>A</a:t>
            </a:r>
          </a:p>
        </p:txBody>
      </p:sp>
      <p:pic>
        <p:nvPicPr>
          <p:cNvPr id="35" name="Picture 6" descr="Logo Oracle PNG transparente - StickPNG">
            <a:extLst>
              <a:ext uri="{FF2B5EF4-FFF2-40B4-BE49-F238E27FC236}">
                <a16:creationId xmlns:a16="http://schemas.microsoft.com/office/drawing/2014/main" id="{B4ED08CB-EE0F-4ACC-90F7-A728019EF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70" y="2958078"/>
            <a:ext cx="1496943" cy="149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BF556527-F198-4AB7-8642-987876FBC4C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480100" y="4977738"/>
            <a:ext cx="2175300" cy="527700"/>
          </a:xfrm>
        </p:spPr>
        <p:txBody>
          <a:bodyPr/>
          <a:lstStyle/>
          <a:p>
            <a:r>
              <a:rPr lang="es-ES" sz="100" dirty="0"/>
              <a:t>1</a:t>
            </a:r>
          </a:p>
        </p:txBody>
      </p:sp>
      <p:pic>
        <p:nvPicPr>
          <p:cNvPr id="39" name="Picture 4" descr="Microsoft hackeado: LAPSUS$ le roba el código fuente - Una al Día">
            <a:extLst>
              <a:ext uri="{FF2B5EF4-FFF2-40B4-BE49-F238E27FC236}">
                <a16:creationId xmlns:a16="http://schemas.microsoft.com/office/drawing/2014/main" id="{265B4128-ADED-4A2A-B2E5-7F13D300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21" y="3227166"/>
            <a:ext cx="1693815" cy="95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logo-ibm-png-ibm-logo-png-4464 | Lean Academy">
            <a:extLst>
              <a:ext uri="{FF2B5EF4-FFF2-40B4-BE49-F238E27FC236}">
                <a16:creationId xmlns:a16="http://schemas.microsoft.com/office/drawing/2014/main" id="{C6F56C61-AE62-4215-8C6B-49068046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67" y="3483395"/>
            <a:ext cx="1011241" cy="4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73;p40">
            <a:extLst>
              <a:ext uri="{FF2B5EF4-FFF2-40B4-BE49-F238E27FC236}">
                <a16:creationId xmlns:a16="http://schemas.microsoft.com/office/drawing/2014/main" id="{70CF73AD-F1D3-4A90-A744-0FDB7F1391EE}"/>
              </a:ext>
            </a:extLst>
          </p:cNvPr>
          <p:cNvSpPr/>
          <p:nvPr/>
        </p:nvSpPr>
        <p:spPr>
          <a:xfrm>
            <a:off x="3160059" y="3691156"/>
            <a:ext cx="872094" cy="241572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882675" y="1040100"/>
            <a:ext cx="5034900" cy="4103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160325" y="1851675"/>
            <a:ext cx="3320100" cy="3090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0"/>
          <p:cNvSpPr/>
          <p:nvPr/>
        </p:nvSpPr>
        <p:spPr>
          <a:xfrm>
            <a:off x="2762250" y="1775475"/>
            <a:ext cx="5429400" cy="853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0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1" name="Google Shape;361;p40"/>
          <p:cNvGraphicFramePr/>
          <p:nvPr>
            <p:extLst>
              <p:ext uri="{D42A27DB-BD31-4B8C-83A1-F6EECF244321}">
                <p14:modId xmlns:p14="http://schemas.microsoft.com/office/powerpoint/2010/main" val="3478784810"/>
              </p:ext>
            </p:extLst>
          </p:nvPr>
        </p:nvGraphicFramePr>
        <p:xfrm>
          <a:off x="677389" y="1775475"/>
          <a:ext cx="7514112" cy="2318475"/>
        </p:xfrm>
        <a:graphic>
          <a:graphicData uri="http://schemas.openxmlformats.org/drawingml/2006/table">
            <a:tbl>
              <a:tblPr>
                <a:noFill/>
                <a:tableStyleId>{B912A071-07D6-4D88-8B53-EFC7DD08ACE5}</a:tableStyleId>
              </a:tblPr>
              <a:tblGrid>
                <a:gridCol w="187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Impact" panose="020B0806030902050204" pitchFamily="34" charset="0"/>
                          <a:sym typeface="Fugaz One"/>
                        </a:rPr>
                        <a:t>Seguridad</a:t>
                      </a:r>
                      <a:endParaRPr sz="1100" dirty="0">
                        <a:solidFill>
                          <a:schemeClr val="dk1"/>
                        </a:solidFill>
                        <a:latin typeface="Impact" panose="020B080603090205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Impact" panose="020B0806030902050204" pitchFamily="34" charset="0"/>
                          <a:sym typeface="Fugaz One"/>
                        </a:rPr>
                        <a:t>Soporte</a:t>
                      </a:r>
                      <a:endParaRPr sz="1100" dirty="0">
                        <a:solidFill>
                          <a:schemeClr val="dk1"/>
                        </a:solidFill>
                        <a:latin typeface="Impact" panose="020B080603090205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i="0" u="none" strike="noStrike" cap="none" dirty="0">
                          <a:solidFill>
                            <a:schemeClr val="lt1"/>
                          </a:solidFill>
                          <a:latin typeface="Catamaran"/>
                          <a:cs typeface="Catamaran"/>
                          <a:sym typeface="Catamaran"/>
                        </a:rPr>
                        <a:t>SI</a:t>
                      </a:r>
                      <a:endParaRPr sz="2000" b="1" i="0" u="none" strike="noStrike" cap="none" dirty="0">
                        <a:solidFill>
                          <a:schemeClr val="lt1"/>
                        </a:solidFill>
                        <a:latin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i="0" u="none" strike="noStrike" cap="none" dirty="0">
                          <a:solidFill>
                            <a:schemeClr val="lt1"/>
                          </a:solidFill>
                          <a:latin typeface="Catamaran"/>
                          <a:cs typeface="Catamaran"/>
                          <a:sym typeface="Arial"/>
                        </a:rPr>
                        <a:t>SI</a:t>
                      </a:r>
                      <a:endParaRPr sz="2000" b="1" i="0" u="none" strike="noStrike" cap="none" dirty="0">
                        <a:solidFill>
                          <a:schemeClr val="lt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0" u="none" strike="noStrike" cap="none" dirty="0">
                          <a:solidFill>
                            <a:schemeClr val="lt1"/>
                          </a:solidFill>
                          <a:latin typeface="Catamaran"/>
                          <a:cs typeface="Catamaran"/>
                          <a:sym typeface="Catamaran"/>
                        </a:rPr>
                        <a:t>SI</a:t>
                      </a:r>
                      <a:endParaRPr sz="2000" b="1" i="0" u="none" strike="noStrike" cap="none" dirty="0">
                        <a:solidFill>
                          <a:schemeClr val="lt1"/>
                        </a:solidFill>
                        <a:latin typeface="Catamaran"/>
                        <a:cs typeface="Catamaran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Impact" panose="020B0806030902050204" pitchFamily="34" charset="0"/>
                          <a:sym typeface="Fugaz One"/>
                        </a:rPr>
                        <a:t>Antigüedad</a:t>
                      </a:r>
                      <a:endParaRPr sz="1100" dirty="0">
                        <a:solidFill>
                          <a:schemeClr val="dk1"/>
                        </a:solidFill>
                        <a:latin typeface="Impact" panose="020B080603090205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500" b="0" i="0" u="none" strike="noStrike" cap="none" dirty="0">
                          <a:solidFill>
                            <a:schemeClr val="lt1"/>
                          </a:solidFill>
                          <a:latin typeface="Fugaz One"/>
                          <a:sym typeface="Fugaz One"/>
                        </a:rPr>
                        <a:t>   </a:t>
                      </a:r>
                      <a:r>
                        <a:rPr lang="es-ES" sz="2000" b="1" i="0" u="none" strike="noStrike" cap="none" dirty="0">
                          <a:solidFill>
                            <a:schemeClr val="lt1"/>
                          </a:solidFill>
                          <a:latin typeface="Bahnschrift SemiBold" panose="020B0502040204020203" pitchFamily="34" charset="0"/>
                          <a:sym typeface="Fugaz One"/>
                        </a:rPr>
                        <a:t>1979</a:t>
                      </a:r>
                      <a:endParaRPr sz="2000" b="1" i="0" u="none" strike="noStrike" cap="none" dirty="0">
                        <a:solidFill>
                          <a:schemeClr val="lt1"/>
                        </a:solidFill>
                        <a:latin typeface="Bahnschrift SemiBold" panose="020B0502040204020203" pitchFamily="34" charset="0"/>
                        <a:sym typeface="Fugaz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B1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2" name="Google Shape;362;p40"/>
          <p:cNvSpPr/>
          <p:nvPr/>
        </p:nvSpPr>
        <p:spPr>
          <a:xfrm>
            <a:off x="3106638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3338016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3569395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3800774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4032153" y="2792525"/>
            <a:ext cx="195300" cy="1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4916538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5147916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5379295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5610674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5842053" y="2792525"/>
            <a:ext cx="195300" cy="1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40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393" name="Google Shape;393;p40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4" name="Google Shape;394;p40"/>
            <p:cNvCxnSpPr>
              <a:stCxn id="393" idx="2"/>
              <a:endCxn id="360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5" name="Google Shape;395;p40"/>
          <p:cNvGrpSpPr/>
          <p:nvPr/>
        </p:nvGrpSpPr>
        <p:grpSpPr>
          <a:xfrm flipH="1">
            <a:off x="8567798" y="860200"/>
            <a:ext cx="171000" cy="1411050"/>
            <a:chOff x="5816800" y="2392300"/>
            <a:chExt cx="171000" cy="1411050"/>
          </a:xfrm>
        </p:grpSpPr>
        <p:sp>
          <p:nvSpPr>
            <p:cNvPr id="396" name="Google Shape;396;p40"/>
            <p:cNvSpPr/>
            <p:nvPr/>
          </p:nvSpPr>
          <p:spPr>
            <a:xfrm>
              <a:off x="5816800" y="37334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40"/>
            <p:cNvCxnSpPr>
              <a:stCxn id="396" idx="2"/>
              <a:endCxn id="360" idx="3"/>
            </p:cNvCxnSpPr>
            <p:nvPr/>
          </p:nvCxnSpPr>
          <p:spPr>
            <a:xfrm rot="10800000" flipH="1">
              <a:off x="5816800" y="2392300"/>
              <a:ext cx="171000" cy="1376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98" name="Google Shape;398;p40"/>
          <p:cNvCxnSpPr>
            <a:cxnSpLocks/>
            <a:stCxn id="359" idx="1"/>
          </p:cNvCxnSpPr>
          <p:nvPr/>
        </p:nvCxnSpPr>
        <p:spPr>
          <a:xfrm flipH="1">
            <a:off x="1846950" y="2202225"/>
            <a:ext cx="915300" cy="575700"/>
          </a:xfrm>
          <a:prstGeom prst="bentConnector3">
            <a:avLst>
              <a:gd name="adj1" fmla="val 9855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720000" y="566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PRINCIPALES EMPRESAS</a:t>
            </a:r>
          </a:p>
        </p:txBody>
      </p:sp>
      <p:sp>
        <p:nvSpPr>
          <p:cNvPr id="45" name="Google Shape;377;p40">
            <a:extLst>
              <a:ext uri="{FF2B5EF4-FFF2-40B4-BE49-F238E27FC236}">
                <a16:creationId xmlns:a16="http://schemas.microsoft.com/office/drawing/2014/main" id="{0A99C49C-33F4-4494-96CC-49DA38D5A8D4}"/>
              </a:ext>
            </a:extLst>
          </p:cNvPr>
          <p:cNvSpPr/>
          <p:nvPr/>
        </p:nvSpPr>
        <p:spPr>
          <a:xfrm>
            <a:off x="6533839" y="277677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78;p40">
            <a:extLst>
              <a:ext uri="{FF2B5EF4-FFF2-40B4-BE49-F238E27FC236}">
                <a16:creationId xmlns:a16="http://schemas.microsoft.com/office/drawing/2014/main" id="{2F2736D6-50E5-4333-8E87-6A91E5C2EE1C}"/>
              </a:ext>
            </a:extLst>
          </p:cNvPr>
          <p:cNvSpPr/>
          <p:nvPr/>
        </p:nvSpPr>
        <p:spPr>
          <a:xfrm>
            <a:off x="6768452" y="277677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Microsoft hackeado: LAPSUS$ le roba el código fuente - Una al Día">
            <a:extLst>
              <a:ext uri="{FF2B5EF4-FFF2-40B4-BE49-F238E27FC236}">
                <a16:creationId xmlns:a16="http://schemas.microsoft.com/office/drawing/2014/main" id="{BEE37259-64B7-40BB-BCF5-73044EECE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37" y="1738797"/>
            <a:ext cx="1693815" cy="95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 Oracle PNG transparente - StickPNG">
            <a:extLst>
              <a:ext uri="{FF2B5EF4-FFF2-40B4-BE49-F238E27FC236}">
                <a16:creationId xmlns:a16="http://schemas.microsoft.com/office/drawing/2014/main" id="{5D35D465-86EC-497C-BB5C-D04B6AE4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03" y="1466710"/>
            <a:ext cx="1496943" cy="149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-ibm-png-ibm-logo-png-4464 | Lean Academy">
            <a:extLst>
              <a:ext uri="{FF2B5EF4-FFF2-40B4-BE49-F238E27FC236}">
                <a16:creationId xmlns:a16="http://schemas.microsoft.com/office/drawing/2014/main" id="{886EEB89-5D2B-44E6-BDD5-F7213D68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00" y="1914443"/>
            <a:ext cx="1317850" cy="57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377;p40">
            <a:extLst>
              <a:ext uri="{FF2B5EF4-FFF2-40B4-BE49-F238E27FC236}">
                <a16:creationId xmlns:a16="http://schemas.microsoft.com/office/drawing/2014/main" id="{257665BC-07A7-430F-86FA-974698E6AD28}"/>
              </a:ext>
            </a:extLst>
          </p:cNvPr>
          <p:cNvSpPr/>
          <p:nvPr/>
        </p:nvSpPr>
        <p:spPr>
          <a:xfrm>
            <a:off x="4034634" y="279252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78;p40">
            <a:extLst>
              <a:ext uri="{FF2B5EF4-FFF2-40B4-BE49-F238E27FC236}">
                <a16:creationId xmlns:a16="http://schemas.microsoft.com/office/drawing/2014/main" id="{813F0659-376C-4696-B3DD-12F8BA7E6872}"/>
              </a:ext>
            </a:extLst>
          </p:cNvPr>
          <p:cNvSpPr/>
          <p:nvPr/>
        </p:nvSpPr>
        <p:spPr>
          <a:xfrm>
            <a:off x="7003065" y="2776775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81;p40">
            <a:extLst>
              <a:ext uri="{FF2B5EF4-FFF2-40B4-BE49-F238E27FC236}">
                <a16:creationId xmlns:a16="http://schemas.microsoft.com/office/drawing/2014/main" id="{A102BE76-7572-47A5-B7AF-170C199B8DF5}"/>
              </a:ext>
            </a:extLst>
          </p:cNvPr>
          <p:cNvSpPr/>
          <p:nvPr/>
        </p:nvSpPr>
        <p:spPr>
          <a:xfrm>
            <a:off x="7237678" y="2776828"/>
            <a:ext cx="195300" cy="1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81;p40">
            <a:extLst>
              <a:ext uri="{FF2B5EF4-FFF2-40B4-BE49-F238E27FC236}">
                <a16:creationId xmlns:a16="http://schemas.microsoft.com/office/drawing/2014/main" id="{AAD57BDA-D3CD-424E-9468-3A0BA3A0F549}"/>
              </a:ext>
            </a:extLst>
          </p:cNvPr>
          <p:cNvSpPr/>
          <p:nvPr/>
        </p:nvSpPr>
        <p:spPr>
          <a:xfrm>
            <a:off x="7472291" y="2776775"/>
            <a:ext cx="195300" cy="1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87;p40">
            <a:extLst>
              <a:ext uri="{FF2B5EF4-FFF2-40B4-BE49-F238E27FC236}">
                <a16:creationId xmlns:a16="http://schemas.microsoft.com/office/drawing/2014/main" id="{03561247-0277-4A99-B558-E0749428D0C3}"/>
              </a:ext>
            </a:extLst>
          </p:cNvPr>
          <p:cNvSpPr/>
          <p:nvPr/>
        </p:nvSpPr>
        <p:spPr>
          <a:xfrm>
            <a:off x="5040898" y="3698454"/>
            <a:ext cx="872094" cy="241572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lt1"/>
                </a:solidFill>
                <a:latin typeface="Bahnschrift SemiBold" panose="020B0502040204020203" pitchFamily="34" charset="0"/>
              </a:rPr>
              <a:t>1989</a:t>
            </a:r>
            <a:endParaRPr sz="2000" b="1" dirty="0">
              <a:solidFill>
                <a:schemeClr val="l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0" name="Google Shape;387;p40">
            <a:extLst>
              <a:ext uri="{FF2B5EF4-FFF2-40B4-BE49-F238E27FC236}">
                <a16:creationId xmlns:a16="http://schemas.microsoft.com/office/drawing/2014/main" id="{8E0D0524-ADF1-406A-8A22-F313603C6A8B}"/>
              </a:ext>
            </a:extLst>
          </p:cNvPr>
          <p:cNvSpPr/>
          <p:nvPr/>
        </p:nvSpPr>
        <p:spPr>
          <a:xfrm>
            <a:off x="6818924" y="3678643"/>
            <a:ext cx="872094" cy="241572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sz="2000" b="1" dirty="0">
                <a:solidFill>
                  <a:schemeClr val="lt1"/>
                </a:solidFill>
                <a:latin typeface="Bahnschrift SemiBold" panose="020B0502040204020203" pitchFamily="34" charset="0"/>
              </a:rPr>
              <a:t>1993</a:t>
            </a:r>
          </a:p>
        </p:txBody>
      </p:sp>
      <p:sp>
        <p:nvSpPr>
          <p:cNvPr id="61" name="Google Shape;381;p40">
            <a:extLst>
              <a:ext uri="{FF2B5EF4-FFF2-40B4-BE49-F238E27FC236}">
                <a16:creationId xmlns:a16="http://schemas.microsoft.com/office/drawing/2014/main" id="{DC3B1810-3864-40A3-B923-112F9484199E}"/>
              </a:ext>
            </a:extLst>
          </p:cNvPr>
          <p:cNvSpPr/>
          <p:nvPr/>
        </p:nvSpPr>
        <p:spPr>
          <a:xfrm>
            <a:off x="4032153" y="2792525"/>
            <a:ext cx="195300" cy="1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380;p40">
            <a:extLst>
              <a:ext uri="{FF2B5EF4-FFF2-40B4-BE49-F238E27FC236}">
                <a16:creationId xmlns:a16="http://schemas.microsoft.com/office/drawing/2014/main" id="{48626C4A-6D68-4422-BE52-9A50C274C77B}"/>
              </a:ext>
            </a:extLst>
          </p:cNvPr>
          <p:cNvSpPr/>
          <p:nvPr/>
        </p:nvSpPr>
        <p:spPr>
          <a:xfrm>
            <a:off x="5845476" y="2788989"/>
            <a:ext cx="195300" cy="19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81;p40">
            <a:extLst>
              <a:ext uri="{FF2B5EF4-FFF2-40B4-BE49-F238E27FC236}">
                <a16:creationId xmlns:a16="http://schemas.microsoft.com/office/drawing/2014/main" id="{4C275D57-A48D-4289-B5A9-7C47F7FCBE20}"/>
              </a:ext>
            </a:extLst>
          </p:cNvPr>
          <p:cNvSpPr/>
          <p:nvPr/>
        </p:nvSpPr>
        <p:spPr>
          <a:xfrm>
            <a:off x="7003065" y="2776775"/>
            <a:ext cx="195300" cy="1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81;p40">
            <a:extLst>
              <a:ext uri="{FF2B5EF4-FFF2-40B4-BE49-F238E27FC236}">
                <a16:creationId xmlns:a16="http://schemas.microsoft.com/office/drawing/2014/main" id="{11A06AB1-870F-4FD6-91C5-F9D360D56D80}"/>
              </a:ext>
            </a:extLst>
          </p:cNvPr>
          <p:cNvSpPr/>
          <p:nvPr/>
        </p:nvSpPr>
        <p:spPr>
          <a:xfrm>
            <a:off x="3898424" y="2792525"/>
            <a:ext cx="98490" cy="1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0"/>
          <p:cNvSpPr/>
          <p:nvPr/>
        </p:nvSpPr>
        <p:spPr>
          <a:xfrm>
            <a:off x="1774004" y="427402"/>
            <a:ext cx="5313600" cy="451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64;p51">
            <a:extLst>
              <a:ext uri="{FF2B5EF4-FFF2-40B4-BE49-F238E27FC236}">
                <a16:creationId xmlns:a16="http://schemas.microsoft.com/office/drawing/2014/main" id="{116EC48D-1826-4BE6-A0EB-DEFEE86B84F3}"/>
              </a:ext>
            </a:extLst>
          </p:cNvPr>
          <p:cNvSpPr/>
          <p:nvPr/>
        </p:nvSpPr>
        <p:spPr>
          <a:xfrm>
            <a:off x="3936624" y="2362894"/>
            <a:ext cx="988359" cy="71537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Fugaz One"/>
                <a:sym typeface="Fugaz One"/>
              </a:rPr>
              <a:t>03</a:t>
            </a:r>
            <a:endParaRPr sz="4800" dirty="0">
              <a:solidFill>
                <a:schemeClr val="dk1"/>
              </a:solidFill>
              <a:latin typeface="Fugaz One"/>
              <a:sym typeface="Fugaz One"/>
            </a:endParaRPr>
          </a:p>
        </p:txBody>
      </p:sp>
      <p:pic>
        <p:nvPicPr>
          <p:cNvPr id="748" name="Google Shape;7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864" y="203498"/>
            <a:ext cx="2154985" cy="208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9" name="Google Shape;749;p50"/>
          <p:cNvGrpSpPr/>
          <p:nvPr/>
        </p:nvGrpSpPr>
        <p:grpSpPr>
          <a:xfrm flipH="1">
            <a:off x="2041500" y="1717225"/>
            <a:ext cx="898246" cy="1971760"/>
            <a:chOff x="6908048" y="1202225"/>
            <a:chExt cx="898246" cy="1971760"/>
          </a:xfrm>
        </p:grpSpPr>
        <p:cxnSp>
          <p:nvCxnSpPr>
            <p:cNvPr id="750" name="Google Shape;750;p50"/>
            <p:cNvCxnSpPr>
              <a:cxnSpLocks/>
              <a:stCxn id="751" idx="1"/>
              <a:endCxn id="752" idx="2"/>
            </p:cNvCxnSpPr>
            <p:nvPr/>
          </p:nvCxnSpPr>
          <p:spPr>
            <a:xfrm rot="10800000">
              <a:off x="6977948" y="1237176"/>
              <a:ext cx="828346" cy="1936809"/>
            </a:xfrm>
            <a:prstGeom prst="bentConnector3">
              <a:avLst>
                <a:gd name="adj1" fmla="val -2759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Google Shape;752;p50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0"/>
          <p:cNvGrpSpPr/>
          <p:nvPr/>
        </p:nvGrpSpPr>
        <p:grpSpPr>
          <a:xfrm>
            <a:off x="6204241" y="1717225"/>
            <a:ext cx="898259" cy="1971759"/>
            <a:chOff x="6908048" y="1202225"/>
            <a:chExt cx="898259" cy="1971759"/>
          </a:xfrm>
        </p:grpSpPr>
        <p:cxnSp>
          <p:nvCxnSpPr>
            <p:cNvPr id="754" name="Google Shape;754;p50"/>
            <p:cNvCxnSpPr>
              <a:cxnSpLocks/>
              <a:stCxn id="751" idx="3"/>
              <a:endCxn id="755" idx="2"/>
            </p:cNvCxnSpPr>
            <p:nvPr/>
          </p:nvCxnSpPr>
          <p:spPr>
            <a:xfrm flipH="1" flipV="1">
              <a:off x="6977948" y="1237175"/>
              <a:ext cx="828359" cy="1936809"/>
            </a:xfrm>
            <a:prstGeom prst="bentConnector3">
              <a:avLst>
                <a:gd name="adj1" fmla="val -2759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5" name="Google Shape;755;p50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50"/>
          <p:cNvSpPr txBox="1">
            <a:spLocks noGrp="1"/>
          </p:cNvSpPr>
          <p:nvPr>
            <p:ph type="title"/>
          </p:nvPr>
        </p:nvSpPr>
        <p:spPr>
          <a:xfrm>
            <a:off x="2041500" y="3411289"/>
            <a:ext cx="5061000" cy="555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HERRAMIENTAS</a:t>
            </a:r>
            <a:endParaRPr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/>
          <p:nvPr/>
        </p:nvSpPr>
        <p:spPr>
          <a:xfrm>
            <a:off x="3699400" y="3119187"/>
            <a:ext cx="1745100" cy="1278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6329350" y="3119187"/>
            <a:ext cx="1745100" cy="1278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/>
          <p:nvPr/>
        </p:nvSpPr>
        <p:spPr>
          <a:xfrm>
            <a:off x="1069450" y="3119187"/>
            <a:ext cx="1745100" cy="1278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5"/>
          <p:cNvSpPr/>
          <p:nvPr/>
        </p:nvSpPr>
        <p:spPr>
          <a:xfrm>
            <a:off x="3699400" y="1335900"/>
            <a:ext cx="1745100" cy="1278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6329350" y="1335900"/>
            <a:ext cx="1745100" cy="1278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5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5"/>
          <p:cNvSpPr/>
          <p:nvPr/>
        </p:nvSpPr>
        <p:spPr>
          <a:xfrm>
            <a:off x="1069450" y="1335900"/>
            <a:ext cx="1745100" cy="1278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5"/>
          <p:cNvSpPr txBox="1">
            <a:spLocks noGrp="1"/>
          </p:cNvSpPr>
          <p:nvPr>
            <p:ph type="subTitle" idx="13"/>
          </p:nvPr>
        </p:nvSpPr>
        <p:spPr>
          <a:xfrm>
            <a:off x="6092855" y="2198852"/>
            <a:ext cx="23311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Indexación y replicación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Balanceo de carga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Almacenamiento en ficheros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Consultas ad hoc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Escalabilidad horizontal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Open </a:t>
            </a:r>
            <a:r>
              <a:rPr lang="es-ES" sz="800" b="1" dirty="0" err="1"/>
              <a:t>Source</a:t>
            </a:r>
            <a:endParaRPr lang="en-US" sz="800" b="1" dirty="0"/>
          </a:p>
        </p:txBody>
      </p:sp>
      <p:sp>
        <p:nvSpPr>
          <p:cNvPr id="579" name="Google Shape;579;p45"/>
          <p:cNvSpPr txBox="1">
            <a:spLocks noGrp="1"/>
          </p:cNvSpPr>
          <p:nvPr>
            <p:ph type="subTitle" idx="15"/>
          </p:nvPr>
        </p:nvSpPr>
        <p:spPr>
          <a:xfrm>
            <a:off x="6059618" y="3983036"/>
            <a:ext cx="2500119" cy="999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Aumento de motores de almacenamiento</a:t>
            </a:r>
          </a:p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Gran escalabilidad</a:t>
            </a:r>
          </a:p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Seguridad y rapidez en transacciones</a:t>
            </a:r>
          </a:p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Extensiones y nuevas características relacionadas con su aplicación</a:t>
            </a:r>
          </a:p>
        </p:txBody>
      </p:sp>
      <p:sp>
        <p:nvSpPr>
          <p:cNvPr id="580" name="Google Shape;580;p45"/>
          <p:cNvSpPr txBox="1">
            <a:spLocks noGrp="1"/>
          </p:cNvSpPr>
          <p:nvPr>
            <p:ph type="title" idx="9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MongoDB</a:t>
            </a:r>
            <a:endParaRPr sz="2300" dirty="0"/>
          </a:p>
        </p:txBody>
      </p:sp>
      <p:sp>
        <p:nvSpPr>
          <p:cNvPr id="581" name="Google Shape;581;p45"/>
          <p:cNvSpPr txBox="1">
            <a:spLocks noGrp="1"/>
          </p:cNvSpPr>
          <p:nvPr>
            <p:ph type="title" idx="14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MariaDB</a:t>
            </a:r>
            <a:endParaRPr sz="2300" dirty="0"/>
          </a:p>
        </p:txBody>
      </p:sp>
      <p:sp>
        <p:nvSpPr>
          <p:cNvPr id="582" name="Google Shape;582;p45"/>
          <p:cNvSpPr txBox="1">
            <a:spLocks noGrp="1"/>
          </p:cNvSpPr>
          <p:nvPr>
            <p:ph type="title" idx="2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SQLite</a:t>
            </a:r>
            <a:endParaRPr sz="2300" dirty="0"/>
          </a:p>
        </p:txBody>
      </p:sp>
      <p:sp>
        <p:nvSpPr>
          <p:cNvPr id="583" name="Google Shape;583;p45"/>
          <p:cNvSpPr txBox="1">
            <a:spLocks noGrp="1"/>
          </p:cNvSpPr>
          <p:nvPr>
            <p:ph type="subTitle" idx="1"/>
          </p:nvPr>
        </p:nvSpPr>
        <p:spPr>
          <a:xfrm>
            <a:off x="558068" y="2206383"/>
            <a:ext cx="2874662" cy="603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El tamaño es mucho menor que cualquier SGBD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Reúne los cuatro criterios ACID (Atomicidad, Consistencia, Aislamiento y Durabilidad) 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Gran portabilidad y rendimiento</a:t>
            </a:r>
            <a:endParaRPr lang="en-US" sz="800" b="1" dirty="0"/>
          </a:p>
        </p:txBody>
      </p:sp>
      <p:sp>
        <p:nvSpPr>
          <p:cNvPr id="584" name="Google Shape;584;p45"/>
          <p:cNvSpPr txBox="1">
            <a:spLocks noGrp="1"/>
          </p:cNvSpPr>
          <p:nvPr>
            <p:ph type="title" idx="3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Cassandra</a:t>
            </a:r>
            <a:endParaRPr sz="2300" dirty="0"/>
          </a:p>
        </p:txBody>
      </p:sp>
      <p:sp>
        <p:nvSpPr>
          <p:cNvPr id="585" name="Google Shape;585;p45"/>
          <p:cNvSpPr txBox="1">
            <a:spLocks noGrp="1"/>
          </p:cNvSpPr>
          <p:nvPr>
            <p:ph type="subTitle" idx="4"/>
          </p:nvPr>
        </p:nvSpPr>
        <p:spPr>
          <a:xfrm>
            <a:off x="3463828" y="2204683"/>
            <a:ext cx="22570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Multiplataforma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Propio lenguaje de consultas (CQL)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Escalado lineal y horizontal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Es un SGBD distribuido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Utiliza una arquitectura peer-</a:t>
            </a:r>
            <a:r>
              <a:rPr lang="es-ES" sz="800" b="1" dirty="0" err="1"/>
              <a:t>to</a:t>
            </a:r>
            <a:r>
              <a:rPr lang="es-ES" sz="800" b="1" dirty="0"/>
              <a:t>-peer</a:t>
            </a:r>
            <a:endParaRPr lang="en-US" sz="800" b="1" dirty="0"/>
          </a:p>
        </p:txBody>
      </p:sp>
      <p:sp>
        <p:nvSpPr>
          <p:cNvPr id="586" name="Google Shape;586;p45"/>
          <p:cNvSpPr txBox="1">
            <a:spLocks noGrp="1"/>
          </p:cNvSpPr>
          <p:nvPr>
            <p:ph type="title" idx="5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PostgreDB</a:t>
            </a:r>
            <a:endParaRPr sz="2300" dirty="0"/>
          </a:p>
        </p:txBody>
      </p:sp>
      <p:sp>
        <p:nvSpPr>
          <p:cNvPr id="587" name="Google Shape;587;p45"/>
          <p:cNvSpPr txBox="1">
            <a:spLocks noGrp="1"/>
          </p:cNvSpPr>
          <p:nvPr>
            <p:ph type="subTitle" idx="6"/>
          </p:nvPr>
        </p:nvSpPr>
        <p:spPr>
          <a:xfrm>
            <a:off x="552431" y="4031400"/>
            <a:ext cx="2959897" cy="772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Control de Concurrencias multiversión (MVCC)</a:t>
            </a:r>
          </a:p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Flexibilidad en cuanto a lenguajes de programación</a:t>
            </a:r>
          </a:p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Multiplataforma</a:t>
            </a:r>
          </a:p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Dispone de una herramienta muy fácil e intuitiva para la administración de las bases de datos.</a:t>
            </a:r>
          </a:p>
          <a:p>
            <a:pPr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Robustez, Eficiencia y Estabilidad.</a:t>
            </a:r>
          </a:p>
        </p:txBody>
      </p:sp>
      <p:sp>
        <p:nvSpPr>
          <p:cNvPr id="588" name="Google Shape;588;p45"/>
          <p:cNvSpPr txBox="1">
            <a:spLocks noGrp="1"/>
          </p:cNvSpPr>
          <p:nvPr>
            <p:ph type="title" idx="7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AzureDB</a:t>
            </a:r>
            <a:endParaRPr sz="2300" dirty="0"/>
          </a:p>
        </p:txBody>
      </p:sp>
      <p:sp>
        <p:nvSpPr>
          <p:cNvPr id="589" name="Google Shape;589;p45"/>
          <p:cNvSpPr txBox="1">
            <a:spLocks noGrp="1"/>
          </p:cNvSpPr>
          <p:nvPr>
            <p:ph type="subTitle" idx="8"/>
          </p:nvPr>
        </p:nvSpPr>
        <p:spPr>
          <a:xfrm>
            <a:off x="3455814" y="4031400"/>
            <a:ext cx="22570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Se ejecuta en una plataforma de computación en la nube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r>
              <a:rPr lang="es-ES" sz="800" b="1" dirty="0"/>
              <a:t>Mayor fiabilidad y seguridad</a:t>
            </a:r>
          </a:p>
          <a:p>
            <a:pPr lvl="0" algn="l" fontAlgn="ctr">
              <a:buClr>
                <a:schemeClr val="dk2"/>
              </a:buClr>
              <a:buSzPts val="1000"/>
              <a:buFont typeface="Wingdings" panose="05000000000000000000" pitchFamily="2" charset="2"/>
              <a:buChar char="q"/>
            </a:pPr>
            <a:endParaRPr lang="en-US" sz="800" b="1" dirty="0"/>
          </a:p>
        </p:txBody>
      </p:sp>
      <p:sp>
        <p:nvSpPr>
          <p:cNvPr id="590" name="Google Shape;590;p45"/>
          <p:cNvSpPr/>
          <p:nvPr/>
        </p:nvSpPr>
        <p:spPr>
          <a:xfrm>
            <a:off x="1695326" y="1242109"/>
            <a:ext cx="4845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45"/>
          <p:cNvSpPr/>
          <p:nvPr/>
        </p:nvSpPr>
        <p:spPr>
          <a:xfrm>
            <a:off x="4329700" y="1335912"/>
            <a:ext cx="4845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5"/>
          <p:cNvSpPr/>
          <p:nvPr/>
        </p:nvSpPr>
        <p:spPr>
          <a:xfrm>
            <a:off x="6959650" y="1335912"/>
            <a:ext cx="4845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1699750" y="3119187"/>
            <a:ext cx="4845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5"/>
          <p:cNvSpPr/>
          <p:nvPr/>
        </p:nvSpPr>
        <p:spPr>
          <a:xfrm>
            <a:off x="4329700" y="3119187"/>
            <a:ext cx="4845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4" name="Google Shape;644;p45"/>
          <p:cNvCxnSpPr>
            <a:cxnSpLocks/>
            <a:stCxn id="582" idx="1"/>
            <a:endCxn id="590" idx="1"/>
          </p:cNvCxnSpPr>
          <p:nvPr/>
        </p:nvCxnSpPr>
        <p:spPr>
          <a:xfrm rot="10800000" flipH="1">
            <a:off x="1069450" y="1484510"/>
            <a:ext cx="625876" cy="549991"/>
          </a:xfrm>
          <a:prstGeom prst="bentConnector3">
            <a:avLst>
              <a:gd name="adj1" fmla="val -3652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45"/>
          <p:cNvCxnSpPr>
            <a:cxnSpLocks/>
            <a:stCxn id="582" idx="3"/>
            <a:endCxn id="590" idx="3"/>
          </p:cNvCxnSpPr>
          <p:nvPr/>
        </p:nvCxnSpPr>
        <p:spPr>
          <a:xfrm flipH="1" flipV="1">
            <a:off x="2179826" y="1484509"/>
            <a:ext cx="634724" cy="549991"/>
          </a:xfrm>
          <a:prstGeom prst="bentConnector3">
            <a:avLst>
              <a:gd name="adj1" fmla="val -3601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45"/>
          <p:cNvCxnSpPr>
            <a:stCxn id="591" idx="1"/>
            <a:endCxn id="584" idx="1"/>
          </p:cNvCxnSpPr>
          <p:nvPr/>
        </p:nvCxnSpPr>
        <p:spPr>
          <a:xfrm flipH="1">
            <a:off x="3699400" y="1578312"/>
            <a:ext cx="630300" cy="456300"/>
          </a:xfrm>
          <a:prstGeom prst="bentConnector3">
            <a:avLst>
              <a:gd name="adj1" fmla="val 13777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45"/>
          <p:cNvCxnSpPr>
            <a:stCxn id="592" idx="3"/>
            <a:endCxn id="580" idx="3"/>
          </p:cNvCxnSpPr>
          <p:nvPr/>
        </p:nvCxnSpPr>
        <p:spPr>
          <a:xfrm>
            <a:off x="7444150" y="1578312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45"/>
          <p:cNvCxnSpPr>
            <a:stCxn id="592" idx="1"/>
            <a:endCxn id="580" idx="1"/>
          </p:cNvCxnSpPr>
          <p:nvPr/>
        </p:nvCxnSpPr>
        <p:spPr>
          <a:xfrm flipH="1">
            <a:off x="6329350" y="1578312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45"/>
          <p:cNvCxnSpPr>
            <a:stCxn id="591" idx="3"/>
            <a:endCxn id="584" idx="3"/>
          </p:cNvCxnSpPr>
          <p:nvPr/>
        </p:nvCxnSpPr>
        <p:spPr>
          <a:xfrm>
            <a:off x="4814200" y="1578312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45"/>
          <p:cNvCxnSpPr>
            <a:stCxn id="586" idx="3"/>
            <a:endCxn id="593" idx="3"/>
          </p:cNvCxnSpPr>
          <p:nvPr/>
        </p:nvCxnSpPr>
        <p:spPr>
          <a:xfrm rot="10800000">
            <a:off x="2184250" y="3361452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45"/>
          <p:cNvCxnSpPr>
            <a:stCxn id="586" idx="1"/>
            <a:endCxn id="593" idx="1"/>
          </p:cNvCxnSpPr>
          <p:nvPr/>
        </p:nvCxnSpPr>
        <p:spPr>
          <a:xfrm rot="10800000" flipH="1">
            <a:off x="1069450" y="3361452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45"/>
          <p:cNvCxnSpPr>
            <a:stCxn id="594" idx="1"/>
            <a:endCxn id="588" idx="1"/>
          </p:cNvCxnSpPr>
          <p:nvPr/>
        </p:nvCxnSpPr>
        <p:spPr>
          <a:xfrm flipH="1">
            <a:off x="3699400" y="3361587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45"/>
          <p:cNvCxnSpPr>
            <a:stCxn id="594" idx="3"/>
            <a:endCxn id="588" idx="3"/>
          </p:cNvCxnSpPr>
          <p:nvPr/>
        </p:nvCxnSpPr>
        <p:spPr>
          <a:xfrm>
            <a:off x="4814200" y="3361587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45"/>
          <p:cNvCxnSpPr>
            <a:cxnSpLocks/>
            <a:endCxn id="581" idx="1"/>
          </p:cNvCxnSpPr>
          <p:nvPr/>
        </p:nvCxnSpPr>
        <p:spPr>
          <a:xfrm flipH="1">
            <a:off x="6329350" y="3361587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45"/>
          <p:cNvCxnSpPr>
            <a:cxnSpLocks/>
            <a:endCxn id="581" idx="3"/>
          </p:cNvCxnSpPr>
          <p:nvPr/>
        </p:nvCxnSpPr>
        <p:spPr>
          <a:xfrm>
            <a:off x="7444150" y="3361587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6" name="Google Shape;656;p45"/>
          <p:cNvGrpSpPr/>
          <p:nvPr/>
        </p:nvGrpSpPr>
        <p:grpSpPr>
          <a:xfrm>
            <a:off x="405288" y="860175"/>
            <a:ext cx="171000" cy="4052484"/>
            <a:chOff x="5816800" y="2392275"/>
            <a:chExt cx="171000" cy="3574050"/>
          </a:xfrm>
        </p:grpSpPr>
        <p:sp>
          <p:nvSpPr>
            <p:cNvPr id="657" name="Google Shape;657;p45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8" name="Google Shape;658;p45"/>
            <p:cNvCxnSpPr>
              <a:stCxn id="657" idx="2"/>
              <a:endCxn id="576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45"/>
          <p:cNvGrpSpPr/>
          <p:nvPr/>
        </p:nvGrpSpPr>
        <p:grpSpPr>
          <a:xfrm flipH="1">
            <a:off x="8567750" y="860247"/>
            <a:ext cx="171048" cy="4122044"/>
            <a:chOff x="5816800" y="2392339"/>
            <a:chExt cx="171048" cy="3573987"/>
          </a:xfrm>
        </p:grpSpPr>
        <p:sp>
          <p:nvSpPr>
            <p:cNvPr id="660" name="Google Shape;660;p45"/>
            <p:cNvSpPr/>
            <p:nvPr/>
          </p:nvSpPr>
          <p:spPr>
            <a:xfrm>
              <a:off x="5816800" y="5896425"/>
              <a:ext cx="78892" cy="69901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1" name="Google Shape;661;p45"/>
            <p:cNvCxnSpPr>
              <a:cxnSpLocks/>
              <a:stCxn id="660" idx="2"/>
              <a:endCxn id="576" idx="3"/>
            </p:cNvCxnSpPr>
            <p:nvPr/>
          </p:nvCxnSpPr>
          <p:spPr>
            <a:xfrm flipV="1">
              <a:off x="5816800" y="2392339"/>
              <a:ext cx="171048" cy="3539037"/>
            </a:xfrm>
            <a:prstGeom prst="bentConnector3">
              <a:avLst>
                <a:gd name="adj1" fmla="val -13364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2" name="Google Shape;662;p4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HERRAMIENTAS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580DB5B-EECD-4AE3-A745-CC0A62595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6633" b="6058"/>
          <a:stretch/>
        </p:blipFill>
        <p:spPr bwMode="auto">
          <a:xfrm>
            <a:off x="1717088" y="1241312"/>
            <a:ext cx="454581" cy="4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ache Cassandra - Wikipedia, la enciclopedia libre">
            <a:extLst>
              <a:ext uri="{FF2B5EF4-FFF2-40B4-BE49-F238E27FC236}">
                <a16:creationId xmlns:a16="http://schemas.microsoft.com/office/drawing/2014/main" id="{DE0EC89C-F3A4-4F74-9547-7EBFD3392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5"/>
          <a:stretch/>
        </p:blipFill>
        <p:spPr bwMode="auto">
          <a:xfrm>
            <a:off x="4320852" y="1434342"/>
            <a:ext cx="550567" cy="3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6EE8052-C3FD-48FF-8AEB-06B8B1727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89" b="2688"/>
          <a:stretch/>
        </p:blipFill>
        <p:spPr bwMode="auto">
          <a:xfrm>
            <a:off x="7085782" y="1335190"/>
            <a:ext cx="248955" cy="46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ostgreSQL - Wikipedia, la enciclopedia libre">
            <a:extLst>
              <a:ext uri="{FF2B5EF4-FFF2-40B4-BE49-F238E27FC236}">
                <a16:creationId xmlns:a16="http://schemas.microsoft.com/office/drawing/2014/main" id="{EE53E793-6C38-4446-A416-805C92AD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91" y="3166161"/>
            <a:ext cx="397066" cy="40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nnouncing Azure SQL Database ledger - Microsoft Tech Community">
            <a:extLst>
              <a:ext uri="{FF2B5EF4-FFF2-40B4-BE49-F238E27FC236}">
                <a16:creationId xmlns:a16="http://schemas.microsoft.com/office/drawing/2014/main" id="{145397DE-4522-453B-BFD9-D239626B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68" y="3128622"/>
            <a:ext cx="499772" cy="5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Google Shape;591;p45">
            <a:extLst>
              <a:ext uri="{FF2B5EF4-FFF2-40B4-BE49-F238E27FC236}">
                <a16:creationId xmlns:a16="http://schemas.microsoft.com/office/drawing/2014/main" id="{9C1E0988-1861-42A2-ADC7-3CC8B55A5817}"/>
              </a:ext>
            </a:extLst>
          </p:cNvPr>
          <p:cNvSpPr/>
          <p:nvPr/>
        </p:nvSpPr>
        <p:spPr>
          <a:xfrm>
            <a:off x="6972418" y="3112742"/>
            <a:ext cx="4845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94" name="Picture 22">
            <a:extLst>
              <a:ext uri="{FF2B5EF4-FFF2-40B4-BE49-F238E27FC236}">
                <a16:creationId xmlns:a16="http://schemas.microsoft.com/office/drawing/2014/main" id="{3EFE9D5C-0557-4E65-B593-413444A55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700" b="-4915"/>
          <a:stretch/>
        </p:blipFill>
        <p:spPr bwMode="auto">
          <a:xfrm>
            <a:off x="6836812" y="3152924"/>
            <a:ext cx="721328" cy="49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E701D8F-5B0A-417B-AEE3-9E6B2A5CC3EE}"/>
              </a:ext>
            </a:extLst>
          </p:cNvPr>
          <p:cNvSpPr txBox="1"/>
          <p:nvPr/>
        </p:nvSpPr>
        <p:spPr>
          <a:xfrm>
            <a:off x="3443424" y="1155874"/>
            <a:ext cx="2257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lt1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(Utilizada</a:t>
            </a:r>
            <a:r>
              <a:rPr lang="es-ES" sz="9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s-ES" sz="900" dirty="0">
                <a:solidFill>
                  <a:schemeClr val="lt1"/>
                </a:solidFill>
                <a:latin typeface="Catamaran" panose="020B0604020202020204" charset="0"/>
                <a:cs typeface="Catamaran" panose="020B0604020202020204" charset="0"/>
              </a:rPr>
              <a:t>por la mayoría de redes sociales)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8"/>
          <p:cNvSpPr/>
          <p:nvPr/>
        </p:nvSpPr>
        <p:spPr>
          <a:xfrm>
            <a:off x="709375" y="739112"/>
            <a:ext cx="3442200" cy="794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8"/>
          <p:cNvSpPr txBox="1">
            <a:spLocks noGrp="1"/>
          </p:cNvSpPr>
          <p:nvPr>
            <p:ph type="subTitle" idx="1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S" dirty="0"/>
              <a:t>¿Alguna pregunta?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S" dirty="0"/>
              <a:t>adrianariascontact@gmail.com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8wat – GitHub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ariiaasss</a:t>
            </a:r>
            <a:r>
              <a:rPr lang="es-ES" dirty="0"/>
              <a:t> - Instagram</a:t>
            </a:r>
            <a:endParaRPr lang="en" dirty="0"/>
          </a:p>
        </p:txBody>
      </p:sp>
      <p:sp>
        <p:nvSpPr>
          <p:cNvPr id="1016" name="Google Shape;1016;p58"/>
          <p:cNvSpPr txBox="1"/>
          <p:nvPr/>
        </p:nvSpPr>
        <p:spPr>
          <a:xfrm>
            <a:off x="930450" y="4126999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attribution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022" name="Google Shape;1022;p58"/>
          <p:cNvGrpSpPr/>
          <p:nvPr/>
        </p:nvGrpSpPr>
        <p:grpSpPr>
          <a:xfrm>
            <a:off x="1961258" y="3075287"/>
            <a:ext cx="314188" cy="314171"/>
            <a:chOff x="266768" y="1721373"/>
            <a:chExt cx="397907" cy="397886"/>
          </a:xfrm>
        </p:grpSpPr>
        <p:sp>
          <p:nvSpPr>
            <p:cNvPr id="1023" name="Google Shape;1023;p5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>
            <a:off x="2430425" y="3079907"/>
            <a:ext cx="314155" cy="314171"/>
            <a:chOff x="864491" y="1723250"/>
            <a:chExt cx="397866" cy="397887"/>
          </a:xfrm>
        </p:grpSpPr>
        <p:sp>
          <p:nvSpPr>
            <p:cNvPr id="1026" name="Google Shape;1026;p58">
              <a:hlinkClick r:id="rId3"/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>
              <a:hlinkClick r:id="rId3"/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1" name="Google Shape;1031;p58"/>
          <p:cNvCxnSpPr>
            <a:stCxn id="1014" idx="1"/>
            <a:endCxn id="1015" idx="1"/>
          </p:cNvCxnSpPr>
          <p:nvPr/>
        </p:nvCxnSpPr>
        <p:spPr>
          <a:xfrm>
            <a:off x="709375" y="1136312"/>
            <a:ext cx="147900" cy="1139400"/>
          </a:xfrm>
          <a:prstGeom prst="bentConnector3">
            <a:avLst>
              <a:gd name="adj1" fmla="val -16100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58"/>
          <p:cNvCxnSpPr>
            <a:stCxn id="1014" idx="3"/>
            <a:endCxn id="1015" idx="3"/>
          </p:cNvCxnSpPr>
          <p:nvPr/>
        </p:nvCxnSpPr>
        <p:spPr>
          <a:xfrm flipH="1">
            <a:off x="4003375" y="1136312"/>
            <a:ext cx="148200" cy="1139400"/>
          </a:xfrm>
          <a:prstGeom prst="bentConnector3">
            <a:avLst>
              <a:gd name="adj1" fmla="val -1606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3" name="Google Shape;1033;p58"/>
          <p:cNvGrpSpPr/>
          <p:nvPr/>
        </p:nvGrpSpPr>
        <p:grpSpPr>
          <a:xfrm>
            <a:off x="401348" y="4309400"/>
            <a:ext cx="3988350" cy="70500"/>
            <a:chOff x="401348" y="4309400"/>
            <a:chExt cx="3988350" cy="70500"/>
          </a:xfrm>
        </p:grpSpPr>
        <p:sp>
          <p:nvSpPr>
            <p:cNvPr id="1034" name="Google Shape;1034;p58"/>
            <p:cNvSpPr/>
            <p:nvPr/>
          </p:nvSpPr>
          <p:spPr>
            <a:xfrm flipH="1">
              <a:off x="40134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5" name="Google Shape;1035;p58"/>
            <p:cNvCxnSpPr>
              <a:stCxn id="1034" idx="4"/>
              <a:endCxn id="1036" idx="4"/>
            </p:cNvCxnSpPr>
            <p:nvPr/>
          </p:nvCxnSpPr>
          <p:spPr>
            <a:xfrm rot="-5400000" flipH="1">
              <a:off x="2395298" y="2420300"/>
              <a:ext cx="600" cy="3918600"/>
            </a:xfrm>
            <a:prstGeom prst="bent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58"/>
            <p:cNvSpPr/>
            <p:nvPr/>
          </p:nvSpPr>
          <p:spPr>
            <a:xfrm flipH="1">
              <a:off x="431979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GRACIAS!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46E88C-8AD5-4865-B4F5-0F515DF7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762" y="861634"/>
            <a:ext cx="3587048" cy="3587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017B9B-6015-4291-8690-06F9FF1FF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69" y="3472204"/>
            <a:ext cx="2679112" cy="9764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FDDCC1-F358-49BF-9146-24ACE2FBD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070" y="3103910"/>
            <a:ext cx="246870" cy="285535"/>
          </a:xfrm>
          <a:prstGeom prst="rect">
            <a:avLst/>
          </a:prstGeom>
        </p:spPr>
      </p:pic>
      <p:pic>
        <p:nvPicPr>
          <p:cNvPr id="4100" name="Picture 4" descr="Logotipo de github - Iconos gratis de redes sociales">
            <a:hlinkClick r:id="rId7"/>
            <a:extLst>
              <a:ext uri="{FF2B5EF4-FFF2-40B4-BE49-F238E27FC236}">
                <a16:creationId xmlns:a16="http://schemas.microsoft.com/office/drawing/2014/main" id="{9BA7505A-C303-4EB4-8120-AF5D8DF5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91" y="3067113"/>
            <a:ext cx="314155" cy="31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1015;p58">
            <a:extLst>
              <a:ext uri="{FF2B5EF4-FFF2-40B4-BE49-F238E27FC236}">
                <a16:creationId xmlns:a16="http://schemas.microsoft.com/office/drawing/2014/main" id="{71A914AF-2732-44AD-A7B3-7E8FFE8DBEA2}"/>
              </a:ext>
            </a:extLst>
          </p:cNvPr>
          <p:cNvSpPr txBox="1">
            <a:spLocks/>
          </p:cNvSpPr>
          <p:nvPr/>
        </p:nvSpPr>
        <p:spPr>
          <a:xfrm>
            <a:off x="373283" y="4326483"/>
            <a:ext cx="2214216" cy="35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s-ES" dirty="0"/>
              <a:t>Adrián Arias Sánchez </a:t>
            </a:r>
          </a:p>
        </p:txBody>
      </p:sp>
      <p:sp>
        <p:nvSpPr>
          <p:cNvPr id="43" name="Google Shape;1015;p58">
            <a:extLst>
              <a:ext uri="{FF2B5EF4-FFF2-40B4-BE49-F238E27FC236}">
                <a16:creationId xmlns:a16="http://schemas.microsoft.com/office/drawing/2014/main" id="{57B26BD5-7859-4C32-8615-4901AD8A1FC4}"/>
              </a:ext>
            </a:extLst>
          </p:cNvPr>
          <p:cNvSpPr txBox="1">
            <a:spLocks/>
          </p:cNvSpPr>
          <p:nvPr/>
        </p:nvSpPr>
        <p:spPr>
          <a:xfrm>
            <a:off x="2984458" y="4369805"/>
            <a:ext cx="1891883" cy="29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s-ES" dirty="0">
                <a:latin typeface="Fugaz One" panose="020B0604020202020204" charset="0"/>
              </a:rPr>
              <a:t>1º</a:t>
            </a:r>
            <a:r>
              <a:rPr lang="es-ES" dirty="0"/>
              <a:t> </a:t>
            </a:r>
            <a:r>
              <a:rPr lang="es-ES" dirty="0">
                <a:latin typeface="Fugaz One" panose="020B0604020202020204" charset="0"/>
              </a:rPr>
              <a:t>ASIR</a:t>
            </a:r>
          </a:p>
        </p:txBody>
      </p:sp>
    </p:spTree>
    <p:extLst>
      <p:ext uri="{BB962C8B-B14F-4D97-AF65-F5344CB8AC3E}">
        <p14:creationId xmlns:p14="http://schemas.microsoft.com/office/powerpoint/2010/main" val="269083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34"/>
          <p:cNvGrpSpPr/>
          <p:nvPr/>
        </p:nvGrpSpPr>
        <p:grpSpPr>
          <a:xfrm>
            <a:off x="4075731" y="1484138"/>
            <a:ext cx="2024619" cy="307586"/>
            <a:chOff x="4075731" y="1234875"/>
            <a:chExt cx="2024619" cy="307586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5400000" flipH="1">
              <a:off x="4986600" y="428711"/>
              <a:ext cx="272700" cy="19548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747;p50">
            <a:extLst>
              <a:ext uri="{FF2B5EF4-FFF2-40B4-BE49-F238E27FC236}">
                <a16:creationId xmlns:a16="http://schemas.microsoft.com/office/drawing/2014/main" id="{7212BAB0-F94B-4CEB-BE14-29D5D4EFC9C4}"/>
              </a:ext>
            </a:extLst>
          </p:cNvPr>
          <p:cNvSpPr/>
          <p:nvPr/>
        </p:nvSpPr>
        <p:spPr>
          <a:xfrm>
            <a:off x="720000" y="1725439"/>
            <a:ext cx="1382393" cy="1322182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2736273" y="617847"/>
            <a:ext cx="3671454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1"/>
          <p:cNvSpPr txBox="1">
            <a:spLocks noGrp="1"/>
          </p:cNvSpPr>
          <p:nvPr>
            <p:ph type="subTitle" idx="6"/>
          </p:nvPr>
        </p:nvSpPr>
        <p:spPr>
          <a:xfrm>
            <a:off x="5916864" y="5045053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/>
              <a:t>.</a:t>
            </a:r>
          </a:p>
        </p:txBody>
      </p:sp>
      <p:sp>
        <p:nvSpPr>
          <p:cNvPr id="767" name="Google Shape;767;p51"/>
          <p:cNvSpPr txBox="1">
            <a:spLocks noGrp="1"/>
          </p:cNvSpPr>
          <p:nvPr>
            <p:ph type="subTitle" idx="1"/>
          </p:nvPr>
        </p:nvSpPr>
        <p:spPr>
          <a:xfrm>
            <a:off x="1659700" y="2555609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/>
              <a:t>.</a:t>
            </a:r>
            <a:endParaRPr sz="100" dirty="0"/>
          </a:p>
        </p:txBody>
      </p:sp>
      <p:sp>
        <p:nvSpPr>
          <p:cNvPr id="768" name="Google Shape;768;p51"/>
          <p:cNvSpPr txBox="1">
            <a:spLocks noGrp="1"/>
          </p:cNvSpPr>
          <p:nvPr>
            <p:ph type="title" idx="3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00" dirty="0"/>
              <a:t>.</a:t>
            </a:r>
            <a:br>
              <a:rPr lang="es-ES" sz="100" dirty="0"/>
            </a:br>
            <a:endParaRPr sz="100" dirty="0">
              <a:solidFill>
                <a:schemeClr val="lt1"/>
              </a:solidFill>
            </a:endParaRPr>
          </a:p>
        </p:txBody>
      </p:sp>
      <p:sp>
        <p:nvSpPr>
          <p:cNvPr id="769" name="Google Shape;769;p51"/>
          <p:cNvSpPr txBox="1">
            <a:spLocks noGrp="1"/>
          </p:cNvSpPr>
          <p:nvPr>
            <p:ph type="subTitle" idx="4"/>
          </p:nvPr>
        </p:nvSpPr>
        <p:spPr>
          <a:xfrm>
            <a:off x="6477000" y="5111353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/>
              <a:t>.</a:t>
            </a:r>
          </a:p>
        </p:txBody>
      </p:sp>
      <p:sp>
        <p:nvSpPr>
          <p:cNvPr id="770" name="Google Shape;770;p51"/>
          <p:cNvSpPr txBox="1">
            <a:spLocks noGrp="1"/>
          </p:cNvSpPr>
          <p:nvPr>
            <p:ph type="title" idx="5"/>
          </p:nvPr>
        </p:nvSpPr>
        <p:spPr>
          <a:xfrm>
            <a:off x="6875770" y="4982394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 dirty="0"/>
              <a:t>.</a:t>
            </a:r>
            <a:endParaRPr sz="100" dirty="0">
              <a:solidFill>
                <a:schemeClr val="lt1"/>
              </a:solidFill>
            </a:endParaRPr>
          </a:p>
        </p:txBody>
      </p:sp>
      <p:sp>
        <p:nvSpPr>
          <p:cNvPr id="771" name="Google Shape;771;p51"/>
          <p:cNvSpPr txBox="1">
            <a:spLocks noGrp="1"/>
          </p:cNvSpPr>
          <p:nvPr>
            <p:ph type="title" idx="7"/>
          </p:nvPr>
        </p:nvSpPr>
        <p:spPr>
          <a:xfrm>
            <a:off x="6875770" y="4868671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s-ES" sz="100" dirty="0"/>
              <a:t>.</a:t>
            </a:r>
          </a:p>
        </p:txBody>
      </p:sp>
      <p:sp>
        <p:nvSpPr>
          <p:cNvPr id="772" name="Google Shape;772;p51"/>
          <p:cNvSpPr txBox="1">
            <a:spLocks noGrp="1"/>
          </p:cNvSpPr>
          <p:nvPr>
            <p:ph type="subTitle" idx="8"/>
          </p:nvPr>
        </p:nvSpPr>
        <p:spPr>
          <a:xfrm>
            <a:off x="6875770" y="48323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00" dirty="0"/>
          </a:p>
        </p:txBody>
      </p:sp>
      <p:grpSp>
        <p:nvGrpSpPr>
          <p:cNvPr id="781" name="Google Shape;781;p51"/>
          <p:cNvGrpSpPr/>
          <p:nvPr/>
        </p:nvGrpSpPr>
        <p:grpSpPr>
          <a:xfrm>
            <a:off x="405287" y="860247"/>
            <a:ext cx="2330985" cy="4008424"/>
            <a:chOff x="5816799" y="2392339"/>
            <a:chExt cx="2330985" cy="3573986"/>
          </a:xfrm>
        </p:grpSpPr>
        <p:sp>
          <p:nvSpPr>
            <p:cNvPr id="782" name="Google Shape;782;p5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3" name="Google Shape;783;p51"/>
            <p:cNvCxnSpPr>
              <a:cxnSpLocks/>
              <a:stCxn id="782" idx="2"/>
              <a:endCxn id="764" idx="1"/>
            </p:cNvCxnSpPr>
            <p:nvPr/>
          </p:nvCxnSpPr>
          <p:spPr>
            <a:xfrm rot="10800000" flipH="1">
              <a:off x="5816799" y="2392339"/>
              <a:ext cx="2330985" cy="3539036"/>
            </a:xfrm>
            <a:prstGeom prst="bentConnector3">
              <a:avLst>
                <a:gd name="adj1" fmla="val -980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4" name="Google Shape;784;p51"/>
          <p:cNvGrpSpPr/>
          <p:nvPr/>
        </p:nvGrpSpPr>
        <p:grpSpPr>
          <a:xfrm flipH="1">
            <a:off x="6407727" y="860247"/>
            <a:ext cx="2331071" cy="4008424"/>
            <a:chOff x="5816800" y="2392339"/>
            <a:chExt cx="2331071" cy="3573986"/>
          </a:xfrm>
        </p:grpSpPr>
        <p:sp>
          <p:nvSpPr>
            <p:cNvPr id="785" name="Google Shape;785;p5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6" name="Google Shape;786;p51"/>
            <p:cNvCxnSpPr>
              <a:cxnSpLocks/>
              <a:stCxn id="785" idx="2"/>
              <a:endCxn id="764" idx="3"/>
            </p:cNvCxnSpPr>
            <p:nvPr/>
          </p:nvCxnSpPr>
          <p:spPr>
            <a:xfrm flipV="1">
              <a:off x="5816800" y="2392339"/>
              <a:ext cx="2331071" cy="3539036"/>
            </a:xfrm>
            <a:prstGeom prst="bentConnector3">
              <a:avLst>
                <a:gd name="adj1" fmla="val -980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7" name="Google Shape;787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BIBLIOGRAFÍA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D3D627-B7FB-429D-A265-6029DEF4164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60572" y="1198406"/>
            <a:ext cx="3318521" cy="3783123"/>
          </a:xfrm>
        </p:spPr>
        <p:txBody>
          <a:bodyPr/>
          <a:lstStyle/>
          <a:p>
            <a:pPr algn="l"/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INFORMACIÓN: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https://www.dynatrace.com/monitoring/technologies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  <a:hlinkClick r:id="rId3"/>
              </a:rPr>
              <a:t>https://www.hostinger.es/tutoriales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https://www.cursosdedesarrollo.com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https://www.programmerclick.com/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  <a:hlinkClick r:id="rId4"/>
              </a:rPr>
              <a:t>https://www.learn.microsoft.com/es-es/sql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https://scalegrid.io/blog/2019-database-trends-sql-vs-nosql-top-databases-single-vs-multiple-database-use/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https://www.c-sharpcorner.com/article/what-is-the-most-popular-database-in-the-world/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https://es.wikipedia.org/wiki/Sistema_de_gesti%C3%B3n_de_bases_de_datos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  <a:hlinkClick r:id="rId5"/>
              </a:rPr>
              <a:t>https://es.wikipedia.org/wiki/MongoDB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https://www.inesem.es/revistadigital/informatica-y-tics/los-gestores-de-bases-de-datos-mas-usados/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  <a:hlinkClick r:id="rId6"/>
              </a:rPr>
              <a:t>https://www.microsoft.com/es-es/sql-server/sql-server-2019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  <a:hlinkClick r:id="rId7"/>
              </a:rPr>
              <a:t>https://logos.fandom.com/es/wiki/Microsoft_SQL_Server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r>
              <a:rPr lang="es-ES" sz="1100" dirty="0">
                <a:latin typeface="Catamaran" panose="020B0604020202020204" charset="0"/>
                <a:cs typeface="Catamaran" panose="020B0604020202020204" charset="0"/>
              </a:rPr>
              <a:t>Apuntes SGBD IES La Arboleda 2022</a:t>
            </a:r>
            <a:br>
              <a:rPr lang="es-ES" sz="1100" dirty="0">
                <a:latin typeface="Catamaran" panose="020B0604020202020204" charset="0"/>
                <a:cs typeface="Catamaran" panose="020B0604020202020204" charset="0"/>
              </a:rPr>
            </a:br>
            <a:br>
              <a:rPr lang="es-ES" sz="800" dirty="0">
                <a:latin typeface="Catamaran" panose="020B0604020202020204" charset="0"/>
                <a:cs typeface="Catamaran" panose="020B0604020202020204" charset="0"/>
              </a:rPr>
            </a:br>
            <a:endParaRPr lang="es-ES" sz="800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923F7D-663F-451C-B953-B96DCCA8A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5183" y="1109498"/>
            <a:ext cx="3678818" cy="3678818"/>
          </a:xfrm>
          <a:prstGeom prst="rect">
            <a:avLst/>
          </a:prstGeom>
        </p:spPr>
      </p:pic>
      <p:sp>
        <p:nvSpPr>
          <p:cNvPr id="51" name="Google Shape;747;p50">
            <a:extLst>
              <a:ext uri="{FF2B5EF4-FFF2-40B4-BE49-F238E27FC236}">
                <a16:creationId xmlns:a16="http://schemas.microsoft.com/office/drawing/2014/main" id="{51C25D69-7EF2-488C-9A15-68FCE8D8B0AE}"/>
              </a:ext>
            </a:extLst>
          </p:cNvPr>
          <p:cNvSpPr/>
          <p:nvPr/>
        </p:nvSpPr>
        <p:spPr>
          <a:xfrm>
            <a:off x="6875770" y="3309421"/>
            <a:ext cx="3055009" cy="2738362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237;p35">
            <a:extLst>
              <a:ext uri="{FF2B5EF4-FFF2-40B4-BE49-F238E27FC236}">
                <a16:creationId xmlns:a16="http://schemas.microsoft.com/office/drawing/2014/main" id="{20020345-A108-413D-92E5-42B7C80E2833}"/>
              </a:ext>
            </a:extLst>
          </p:cNvPr>
          <p:cNvSpPr/>
          <p:nvPr/>
        </p:nvSpPr>
        <p:spPr>
          <a:xfrm>
            <a:off x="4147300" y="5924"/>
            <a:ext cx="845128" cy="5727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chemeClr val="dk1"/>
                </a:solidFill>
                <a:latin typeface="Fugaz One"/>
              </a:rPr>
              <a:t>04</a:t>
            </a:r>
            <a:endParaRPr sz="4000" dirty="0">
              <a:solidFill>
                <a:schemeClr val="dk1"/>
              </a:solidFill>
              <a:latin typeface="Fugaz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4561475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489117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74032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649800" cy="500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 TIPOS DE SGBD</a:t>
            </a:r>
            <a:endParaRPr sz="2300" dirty="0"/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 idx="3"/>
          </p:nvPr>
        </p:nvSpPr>
        <p:spPr>
          <a:xfrm>
            <a:off x="5940174" y="1705228"/>
            <a:ext cx="2728723" cy="491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</a:t>
            </a:r>
            <a:endParaRPr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Describiremos las más utilizadas para su gestión</a:t>
            </a:r>
            <a:endParaRPr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title" idx="5"/>
          </p:nvPr>
        </p:nvSpPr>
        <p:spPr>
          <a:xfrm>
            <a:off x="1703925" y="3352060"/>
            <a:ext cx="4921484" cy="417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PRINCIPALES EMPRESAS</a:t>
            </a:r>
            <a:endParaRPr sz="1800"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6"/>
          </p:nvPr>
        </p:nvSpPr>
        <p:spPr>
          <a:xfrm>
            <a:off x="1940638" y="3739511"/>
            <a:ext cx="2405425" cy="67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Hablaremos de las multinacionales que dominan en este campo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BILBIOGRAFÍA</a:t>
            </a:r>
            <a:endParaRPr sz="2400"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9"/>
          </p:nvPr>
        </p:nvSpPr>
        <p:spPr>
          <a:xfrm>
            <a:off x="814414" y="193305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13"/>
          </p:nvPr>
        </p:nvSpPr>
        <p:spPr>
          <a:xfrm>
            <a:off x="819375" y="3597128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4"/>
          </p:nvPr>
        </p:nvSpPr>
        <p:spPr>
          <a:xfrm>
            <a:off x="4970225" y="1938782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15"/>
          </p:nvPr>
        </p:nvSpPr>
        <p:spPr>
          <a:xfrm>
            <a:off x="4970225" y="3597128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3" name="Google Shape;203;p33"/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204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33"/>
            <p:cNvCxnSpPr>
              <a:stCxn id="204" idx="2"/>
              <a:endCxn id="183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6" name="Google Shape;206;p33"/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207" name="Google Shape;207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33"/>
            <p:cNvCxnSpPr>
              <a:stCxn id="207" idx="2"/>
              <a:endCxn id="181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33"/>
          <p:cNvGrpSpPr/>
          <p:nvPr/>
        </p:nvGrpSpPr>
        <p:grpSpPr>
          <a:xfrm>
            <a:off x="1222156" y="3286950"/>
            <a:ext cx="1294800" cy="163050"/>
            <a:chOff x="4588669" y="3153225"/>
            <a:chExt cx="1294800" cy="163050"/>
          </a:xfrm>
        </p:grpSpPr>
        <p:sp>
          <p:nvSpPr>
            <p:cNvPr id="210" name="Google Shape;210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33"/>
            <p:cNvCxnSpPr>
              <a:stCxn id="210" idx="2"/>
              <a:endCxn id="182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33"/>
          <p:cNvGrpSpPr/>
          <p:nvPr/>
        </p:nvGrpSpPr>
        <p:grpSpPr>
          <a:xfrm>
            <a:off x="5372863" y="3286950"/>
            <a:ext cx="1305900" cy="163050"/>
            <a:chOff x="4580800" y="3153225"/>
            <a:chExt cx="1305900" cy="163050"/>
          </a:xfrm>
        </p:grpSpPr>
        <p:sp>
          <p:nvSpPr>
            <p:cNvPr id="213" name="Google Shape;213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33"/>
            <p:cNvCxnSpPr>
              <a:stCxn id="213" idx="2"/>
              <a:endCxn id="180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624075" y="6151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ÍNDICE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46791-2770-4EAE-B284-F1FB57404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175" y="2085427"/>
            <a:ext cx="2501277" cy="484800"/>
          </a:xfrm>
        </p:spPr>
        <p:txBody>
          <a:bodyPr/>
          <a:lstStyle/>
          <a:p>
            <a:r>
              <a:rPr lang="es-ES" dirty="0"/>
              <a:t>Se hablará de los diferentes modelos de SGBD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TIPOS DE SGBD</a:t>
            </a:r>
            <a:endParaRPr lang="es-ES" sz="3200"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689624" y="3408299"/>
            <a:ext cx="3882375" cy="43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Existen diferentes clasificaciones y tipos  para cada software, aunque nos centraremos especialmente en el tipo A</a:t>
            </a: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  <a:endCxn id="234" idx="1"/>
          </p:cNvCxnSpPr>
          <p:nvPr/>
        </p:nvCxnSpPr>
        <p:spPr>
          <a:xfrm flipH="1">
            <a:off x="689475" y="1955774"/>
            <a:ext cx="1009200" cy="1120800"/>
          </a:xfrm>
          <a:prstGeom prst="bentConnector3">
            <a:avLst>
              <a:gd name="adj1" fmla="val 1235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34" idx="3"/>
            <a:endCxn id="237" idx="3"/>
          </p:cNvCxnSpPr>
          <p:nvPr/>
        </p:nvCxnSpPr>
        <p:spPr>
          <a:xfrm rot="10800000">
            <a:off x="3287925" y="1955675"/>
            <a:ext cx="1009200" cy="1120800"/>
          </a:xfrm>
          <a:prstGeom prst="bentConnector3">
            <a:avLst>
              <a:gd name="adj1" fmla="val -235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Google Shape;240;p35"/>
          <p:cNvGrpSpPr/>
          <p:nvPr/>
        </p:nvGrpSpPr>
        <p:grpSpPr>
          <a:xfrm>
            <a:off x="2458481" y="3590750"/>
            <a:ext cx="1838644" cy="684123"/>
            <a:chOff x="2458481" y="3627079"/>
            <a:chExt cx="2113518" cy="568096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28381" y="3627079"/>
              <a:ext cx="2043618" cy="533146"/>
            </a:xfrm>
            <a:prstGeom prst="bentConnector3">
              <a:avLst>
                <a:gd name="adj1" fmla="val -1118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2964675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5372300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2964675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5372300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720000" y="3952259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Catamaran"/>
                <a:cs typeface="Catamaran"/>
              </a:rPr>
              <a:t>Se le proporciona programación de objetos</a:t>
            </a:r>
            <a:endParaRPr dirty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576289" y="1809525"/>
            <a:ext cx="2188811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Relacionales</a:t>
            </a:r>
            <a:endParaRPr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720000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Relaciones predefinidas   entre ellos    </a:t>
            </a:r>
          </a:p>
        </p:txBody>
      </p:sp>
      <p:sp>
        <p:nvSpPr>
          <p:cNvPr id="257" name="Google Shape;257;p36"/>
          <p:cNvSpPr txBox="1"/>
          <p:nvPr/>
        </p:nvSpPr>
        <p:spPr>
          <a:xfrm>
            <a:off x="6378876" y="1809525"/>
            <a:ext cx="2112941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Jerárquicas</a:t>
            </a:r>
          </a:p>
        </p:txBody>
      </p:sp>
      <p:sp>
        <p:nvSpPr>
          <p:cNvPr id="258" name="Google Shape;258;p36"/>
          <p:cNvSpPr txBox="1"/>
          <p:nvPr/>
        </p:nvSpPr>
        <p:spPr>
          <a:xfrm>
            <a:off x="6378875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Almacenada en forma de árbol genealógico</a:t>
            </a:r>
            <a:endParaRPr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490788" y="3577706"/>
            <a:ext cx="2359898" cy="38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 Objetos-Relacional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6378825" y="35161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Red</a:t>
            </a:r>
            <a:endParaRPr sz="2500" dirty="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6378825" y="3952259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Formada por una serie de registros enlazados</a:t>
            </a:r>
            <a:endParaRPr lang="en-US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3011075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A</a:t>
            </a:r>
            <a:endParaRPr sz="3200" dirty="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5418650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B</a:t>
            </a:r>
            <a:endParaRPr sz="1100" dirty="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3011075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C</a:t>
            </a:r>
            <a:endParaRPr sz="1100" dirty="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5418650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D</a:t>
            </a:r>
            <a:endParaRPr sz="1100" dirty="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266" name="Google Shape;266;p36"/>
          <p:cNvCxnSpPr>
            <a:stCxn id="250" idx="3"/>
            <a:endCxn id="251" idx="1"/>
          </p:cNvCxnSpPr>
          <p:nvPr/>
        </p:nvCxnSpPr>
        <p:spPr>
          <a:xfrm>
            <a:off x="3771675" y="2108875"/>
            <a:ext cx="1600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6"/>
          <p:cNvCxnSpPr>
            <a:stCxn id="252" idx="3"/>
            <a:endCxn id="253" idx="1"/>
          </p:cNvCxnSpPr>
          <p:nvPr/>
        </p:nvCxnSpPr>
        <p:spPr>
          <a:xfrm>
            <a:off x="3771675" y="3769325"/>
            <a:ext cx="1600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6"/>
          <p:cNvCxnSpPr>
            <a:stCxn id="251" idx="2"/>
            <a:endCxn id="252" idx="0"/>
          </p:cNvCxnSpPr>
          <p:nvPr/>
        </p:nvCxnSpPr>
        <p:spPr>
          <a:xfrm rot="5400000">
            <a:off x="4062350" y="1735375"/>
            <a:ext cx="1019400" cy="24075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36"/>
          <p:cNvGrpSpPr/>
          <p:nvPr/>
        </p:nvGrpSpPr>
        <p:grpSpPr>
          <a:xfrm>
            <a:off x="405288" y="860174"/>
            <a:ext cx="171000" cy="3809625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71000" cy="3809624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925" y="5781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TIPOS DE SGBD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2147700" y="2210125"/>
            <a:ext cx="1910100" cy="377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285225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176618" y="2744751"/>
            <a:ext cx="5304863" cy="183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b="1" dirty="0"/>
              <a:t>Los datos se almacenan </a:t>
            </a:r>
            <a:r>
              <a:rPr lang="es-ES" b="1" dirty="0">
                <a:solidFill>
                  <a:schemeClr val="lt1"/>
                </a:solidFill>
              </a:rPr>
              <a:t>en relaciones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chemeClr val="lt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b="1" dirty="0"/>
              <a:t>Orden en el que se almacenan no tienen relevancia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b="1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lt1"/>
                </a:solidFill>
              </a:rPr>
              <a:t>Es más fácil de entender y de utilizar para un usuario no experto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b="1" dirty="0">
              <a:solidFill>
                <a:schemeClr val="lt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lt1"/>
                </a:solidFill>
              </a:rPr>
              <a:t>La información puede ser recuperada por medio de consultas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8" name="Google Shape;288;p37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</a:t>
            </a:r>
            <a:endParaRPr dirty="0"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763" y="848450"/>
            <a:ext cx="1749851" cy="34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7"/>
          <p:cNvCxnSpPr>
            <a:stCxn id="288" idx="1"/>
            <a:endCxn id="285" idx="1"/>
          </p:cNvCxnSpPr>
          <p:nvPr/>
        </p:nvCxnSpPr>
        <p:spPr>
          <a:xfrm>
            <a:off x="1481425" y="1825750"/>
            <a:ext cx="666300" cy="573000"/>
          </a:xfrm>
          <a:prstGeom prst="bentConnector3">
            <a:avLst>
              <a:gd name="adj1" fmla="val -3573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7"/>
          <p:cNvCxnSpPr>
            <a:stCxn id="288" idx="3"/>
            <a:endCxn id="285" idx="3"/>
          </p:cNvCxnSpPr>
          <p:nvPr/>
        </p:nvCxnSpPr>
        <p:spPr>
          <a:xfrm flipH="1">
            <a:off x="4057825" y="1825750"/>
            <a:ext cx="666600" cy="573000"/>
          </a:xfrm>
          <a:prstGeom prst="bentConnector3">
            <a:avLst>
              <a:gd name="adj1" fmla="val -3572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2" name="Google Shape;292;p37"/>
          <p:cNvGrpSpPr/>
          <p:nvPr/>
        </p:nvGrpSpPr>
        <p:grpSpPr>
          <a:xfrm>
            <a:off x="981163" y="1070174"/>
            <a:ext cx="304200" cy="3737149"/>
            <a:chOff x="5816800" y="2602275"/>
            <a:chExt cx="304200" cy="3364050"/>
          </a:xfrm>
        </p:grpSpPr>
        <p:sp>
          <p:nvSpPr>
            <p:cNvPr id="293" name="Google Shape;293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7"/>
            <p:cNvCxnSpPr>
              <a:stCxn id="293" idx="2"/>
              <a:endCxn id="286" idx="1"/>
            </p:cNvCxnSpPr>
            <p:nvPr/>
          </p:nvCxnSpPr>
          <p:spPr>
            <a:xfrm rot="10800000" flipH="1">
              <a:off x="5816800" y="2602275"/>
              <a:ext cx="304200" cy="3329100"/>
            </a:xfrm>
            <a:prstGeom prst="bentConnector3">
              <a:avLst>
                <a:gd name="adj1" fmla="val -7827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073613" y="783825"/>
            <a:ext cx="40587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SGBD RELACIONALES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2282862" y="2221656"/>
            <a:ext cx="16398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¿Qué es? 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4806800" y="2112100"/>
            <a:ext cx="2669765" cy="475125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45250" y="827875"/>
            <a:ext cx="3635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541424" y="2779500"/>
            <a:ext cx="3746474" cy="1160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160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</a:pPr>
            <a:r>
              <a:rPr lang="en-US" dirty="0"/>
              <a:t>Estructurado en datos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</a:pPr>
            <a:r>
              <a:rPr lang="en-US" dirty="0"/>
              <a:t>Elementos vinculados entre sí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</a:pPr>
            <a:r>
              <a:rPr lang="es-ES" dirty="0"/>
              <a:t>Enlaza los registros en forma de árbol</a:t>
            </a:r>
          </a:p>
        </p:txBody>
      </p:sp>
      <p:sp>
        <p:nvSpPr>
          <p:cNvPr id="343" name="Google Shape;343;p39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 JERÁRICOS</a:t>
            </a:r>
            <a:endParaRPr dirty="0"/>
          </a:p>
        </p:txBody>
      </p:sp>
      <p:grpSp>
        <p:nvGrpSpPr>
          <p:cNvPr id="346" name="Google Shape;346;p39"/>
          <p:cNvGrpSpPr/>
          <p:nvPr/>
        </p:nvGrpSpPr>
        <p:grpSpPr>
          <a:xfrm flipH="1">
            <a:off x="7980600" y="1070175"/>
            <a:ext cx="377198" cy="2869813"/>
            <a:chOff x="5816800" y="2602275"/>
            <a:chExt cx="377100" cy="3364050"/>
          </a:xfrm>
        </p:grpSpPr>
        <p:sp>
          <p:nvSpPr>
            <p:cNvPr id="347" name="Google Shape;347;p3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9"/>
            <p:cNvCxnSpPr>
              <a:stCxn id="347" idx="2"/>
              <a:endCxn id="341" idx="3"/>
            </p:cNvCxnSpPr>
            <p:nvPr/>
          </p:nvCxnSpPr>
          <p:spPr>
            <a:xfrm rot="10800000" flipH="1">
              <a:off x="5816800" y="2602275"/>
              <a:ext cx="377100" cy="3329100"/>
            </a:xfrm>
            <a:prstGeom prst="bentConnector3">
              <a:avLst>
                <a:gd name="adj1" fmla="val -631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9" name="Google Shape;349;p39"/>
          <p:cNvCxnSpPr>
            <a:cxnSpLocks/>
            <a:stCxn id="343" idx="1"/>
            <a:endCxn id="340" idx="1"/>
          </p:cNvCxnSpPr>
          <p:nvPr/>
        </p:nvCxnSpPr>
        <p:spPr>
          <a:xfrm rot="10800000" flipH="1" flipV="1">
            <a:off x="4541450" y="1825749"/>
            <a:ext cx="265350" cy="523913"/>
          </a:xfrm>
          <a:prstGeom prst="bentConnector3">
            <a:avLst>
              <a:gd name="adj1" fmla="val -8615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9"/>
          <p:cNvCxnSpPr>
            <a:cxnSpLocks/>
            <a:stCxn id="343" idx="3"/>
            <a:endCxn id="340" idx="3"/>
          </p:cNvCxnSpPr>
          <p:nvPr/>
        </p:nvCxnSpPr>
        <p:spPr>
          <a:xfrm flipH="1">
            <a:off x="7476565" y="1825750"/>
            <a:ext cx="307885" cy="523913"/>
          </a:xfrm>
          <a:prstGeom prst="bentConnector3">
            <a:avLst>
              <a:gd name="adj1" fmla="val -7424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41425" y="8059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JERÁRQUICAS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xfrm>
            <a:off x="4776589" y="2161112"/>
            <a:ext cx="2772671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¿Cómo se almacenan?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055C1D0-3FB0-4AE1-84F4-72496E025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81" y="1344461"/>
            <a:ext cx="3047109" cy="22914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39;p39">
            <a:extLst>
              <a:ext uri="{FF2B5EF4-FFF2-40B4-BE49-F238E27FC236}">
                <a16:creationId xmlns:a16="http://schemas.microsoft.com/office/drawing/2014/main" id="{C08216A4-3108-43BD-B180-5E1CDDED2262}"/>
              </a:ext>
            </a:extLst>
          </p:cNvPr>
          <p:cNvSpPr/>
          <p:nvPr/>
        </p:nvSpPr>
        <p:spPr>
          <a:xfrm>
            <a:off x="-262217" y="208006"/>
            <a:ext cx="2400300" cy="1843807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9"/>
          <p:cNvSpPr/>
          <p:nvPr/>
        </p:nvSpPr>
        <p:spPr>
          <a:xfrm>
            <a:off x="4457838" y="773523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6" name="Google Shape;736;p49"/>
          <p:cNvSpPr/>
          <p:nvPr/>
        </p:nvSpPr>
        <p:spPr>
          <a:xfrm>
            <a:off x="804948" y="1035325"/>
            <a:ext cx="4419234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 txBox="1">
            <a:spLocks noGrp="1"/>
          </p:cNvSpPr>
          <p:nvPr>
            <p:ph type="body" idx="1"/>
          </p:nvPr>
        </p:nvSpPr>
        <p:spPr>
          <a:xfrm>
            <a:off x="731529" y="1587375"/>
            <a:ext cx="3243000" cy="1695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base de datos objeto-relacional es una extensión de la base de datos relacional tradicional.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añaden características de la programación orientada a objetos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39" name="Google Shape;739;p49"/>
          <p:cNvGrpSpPr/>
          <p:nvPr/>
        </p:nvGrpSpPr>
        <p:grpSpPr>
          <a:xfrm>
            <a:off x="405288" y="1277725"/>
            <a:ext cx="399660" cy="2050423"/>
            <a:chOff x="5816800" y="2809824"/>
            <a:chExt cx="399660" cy="3156501"/>
          </a:xfrm>
        </p:grpSpPr>
        <p:sp>
          <p:nvSpPr>
            <p:cNvPr id="740" name="Google Shape;740;p4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49"/>
            <p:cNvCxnSpPr>
              <a:cxnSpLocks/>
              <a:stCxn id="740" idx="2"/>
              <a:endCxn id="736" idx="1"/>
            </p:cNvCxnSpPr>
            <p:nvPr/>
          </p:nvCxnSpPr>
          <p:spPr>
            <a:xfrm rot="10800000" flipH="1">
              <a:off x="5816800" y="2809824"/>
              <a:ext cx="399660" cy="3121551"/>
            </a:xfrm>
            <a:prstGeom prst="bentConnector3">
              <a:avLst>
                <a:gd name="adj1" fmla="val -5719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858484" y="968075"/>
            <a:ext cx="43656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OBJETOS-RELACIONAL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908238-8547-49B2-AAB4-E30BDB96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26" y="1382779"/>
            <a:ext cx="3968703" cy="2619989"/>
          </a:xfrm>
          <a:prstGeom prst="rect">
            <a:avLst/>
          </a:prstGeom>
        </p:spPr>
      </p:pic>
      <p:sp>
        <p:nvSpPr>
          <p:cNvPr id="24" name="Google Shape;339;p39">
            <a:extLst>
              <a:ext uri="{FF2B5EF4-FFF2-40B4-BE49-F238E27FC236}">
                <a16:creationId xmlns:a16="http://schemas.microsoft.com/office/drawing/2014/main" id="{9656375F-AD94-4424-AE67-42CCC9606269}"/>
              </a:ext>
            </a:extLst>
          </p:cNvPr>
          <p:cNvSpPr/>
          <p:nvPr/>
        </p:nvSpPr>
        <p:spPr>
          <a:xfrm>
            <a:off x="-1255059" y="3615095"/>
            <a:ext cx="3736041" cy="272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4386355" y="754748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5"/>
          <p:cNvSpPr/>
          <p:nvPr/>
        </p:nvSpPr>
        <p:spPr>
          <a:xfrm>
            <a:off x="-923904" y="-823711"/>
            <a:ext cx="2329020" cy="2294204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823045" y="1760676"/>
            <a:ext cx="3882375" cy="1757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Conformada por una colección o set de registros los cuales están conectados entre sí por medio de enlaces en una red.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Es similar al de una entidad como las empleadas en el modelo relacional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s-ES" dirty="0"/>
          </a:p>
        </p:txBody>
      </p:sp>
      <p:sp>
        <p:nvSpPr>
          <p:cNvPr id="237" name="Google Shape;237;p35"/>
          <p:cNvSpPr/>
          <p:nvPr/>
        </p:nvSpPr>
        <p:spPr>
          <a:xfrm>
            <a:off x="1869495" y="1121702"/>
            <a:ext cx="1589400" cy="458598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</p:cNvCxnSpPr>
          <p:nvPr/>
        </p:nvCxnSpPr>
        <p:spPr>
          <a:xfrm rot="10800000" flipV="1">
            <a:off x="860445" y="1351001"/>
            <a:ext cx="1009050" cy="1139400"/>
          </a:xfrm>
          <a:prstGeom prst="bentConnector3">
            <a:avLst>
              <a:gd name="adj1" fmla="val 1226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Google Shape;240;p35"/>
          <p:cNvGrpSpPr/>
          <p:nvPr/>
        </p:nvGrpSpPr>
        <p:grpSpPr>
          <a:xfrm>
            <a:off x="2429658" y="2571750"/>
            <a:ext cx="2058474" cy="878667"/>
            <a:chOff x="2458481" y="3740539"/>
            <a:chExt cx="3007203" cy="433267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140616" cy="48531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35"/>
            <p:cNvCxnSpPr>
              <a:cxnSpLocks/>
              <a:stCxn id="235" idx="3"/>
              <a:endCxn id="241" idx="6"/>
            </p:cNvCxnSpPr>
            <p:nvPr/>
          </p:nvCxnSpPr>
          <p:spPr>
            <a:xfrm flipH="1">
              <a:off x="2599097" y="3740539"/>
              <a:ext cx="2866587" cy="409002"/>
            </a:xfrm>
            <a:prstGeom prst="bentConnector3">
              <a:avLst>
                <a:gd name="adj1" fmla="val -1165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796907" y="1003173"/>
            <a:ext cx="1734576" cy="796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RED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033A3E96-03DE-4CF9-AA65-4527FEE8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002" y="4921404"/>
            <a:ext cx="3607500" cy="841800"/>
          </a:xfrm>
        </p:spPr>
        <p:txBody>
          <a:bodyPr/>
          <a:lstStyle/>
          <a:p>
            <a:r>
              <a:rPr lang="es-ES" sz="100" dirty="0"/>
              <a:t>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BF8E62-5F3D-4E34-95C6-9E01C1137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83" y="1401669"/>
            <a:ext cx="2857596" cy="28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00294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819</Words>
  <Application>Microsoft Office PowerPoint</Application>
  <PresentationFormat>Presentación en pantalla (16:9)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Catamaran</vt:lpstr>
      <vt:lpstr>Arial</vt:lpstr>
      <vt:lpstr>Impact</vt:lpstr>
      <vt:lpstr>Fugaz One</vt:lpstr>
      <vt:lpstr>Wingdings</vt:lpstr>
      <vt:lpstr>Bahnschrift SemiBold</vt:lpstr>
      <vt:lpstr>Cloud Engineer CV by Slidesgo</vt:lpstr>
      <vt:lpstr>SISTEMAS GESTORES DE BASE DE DATOS</vt:lpstr>
      <vt:lpstr>INTRODUCCIÓN</vt:lpstr>
      <vt:lpstr> TIPOS DE SGBD</vt:lpstr>
      <vt:lpstr>TIPOS DE SGBD</vt:lpstr>
      <vt:lpstr>TIPOS DE SGBD</vt:lpstr>
      <vt:lpstr>Definición</vt:lpstr>
      <vt:lpstr>DATOS JERÁRICOS</vt:lpstr>
      <vt:lpstr>OBJETOS-RELACIONAL</vt:lpstr>
      <vt:lpstr>RED</vt:lpstr>
      <vt:lpstr>PRINCIPALES EMPRESAS </vt:lpstr>
      <vt:lpstr>.</vt:lpstr>
      <vt:lpstr>a</vt:lpstr>
      <vt:lpstr>.</vt:lpstr>
      <vt:lpstr>Access</vt:lpstr>
      <vt:lpstr>a</vt:lpstr>
      <vt:lpstr>PRINCIPALES EMPRESAS</vt:lpstr>
      <vt:lpstr>HERRAMIENTAS</vt:lpstr>
      <vt:lpstr>MongoDB</vt:lpstr>
      <vt:lpstr>GRACIAS!</vt:lpstr>
      <vt:lpstr>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GESTORES DE BASE DE DATOS</dc:title>
  <dc:creator>arias</dc:creator>
  <cp:lastModifiedBy>Adrián Arias Sánchez</cp:lastModifiedBy>
  <cp:revision>35</cp:revision>
  <dcterms:modified xsi:type="dcterms:W3CDTF">2022-10-02T17:25:46Z</dcterms:modified>
</cp:coreProperties>
</file>