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8F293-E099-4D04-9372-5EADDDA247A2}" type="datetimeFigureOut">
              <a:rPr lang="es-ES" smtClean="0"/>
              <a:t>04/10/2022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522D1-3D1B-492A-AE9D-18336506864D}" type="slidenum">
              <a:rPr lang="es-ES" smtClean="0"/>
              <a:t>‹Nº›</a:t>
            </a:fld>
            <a:endParaRPr lang="es-ES"/>
          </a:p>
        </p:txBody>
      </p:sp>
    </p:spTree>
    <p:extLst>
      <p:ext uri="{BB962C8B-B14F-4D97-AF65-F5344CB8AC3E}">
        <p14:creationId xmlns:p14="http://schemas.microsoft.com/office/powerpoint/2010/main" val="2392044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589FB08-3D29-40F0-9ACC-D70336E732ED}" type="datetime1">
              <a:rPr lang="es-ES" smtClean="0"/>
              <a:t>04/10/2022</a:t>
            </a:fld>
            <a:endParaRPr lang="es-ES"/>
          </a:p>
        </p:txBody>
      </p:sp>
      <p:sp>
        <p:nvSpPr>
          <p:cNvPr id="5" name="Footer Placeholder 4"/>
          <p:cNvSpPr>
            <a:spLocks noGrp="1"/>
          </p:cNvSpPr>
          <p:nvPr>
            <p:ph type="ftr" sz="quarter" idx="11"/>
          </p:nvPr>
        </p:nvSpPr>
        <p:spPr>
          <a:xfrm>
            <a:off x="1876424" y="5410201"/>
            <a:ext cx="5124886" cy="365125"/>
          </a:xfrm>
        </p:spPr>
        <p:txBody>
          <a:bodyPr/>
          <a:lstStyle/>
          <a:p>
            <a:r>
              <a:rPr lang="es-ES"/>
              <a:t>Sistemas de Gestión de base de datos                                                                      Andrés Montes Álvarez</a:t>
            </a:r>
          </a:p>
        </p:txBody>
      </p:sp>
      <p:sp>
        <p:nvSpPr>
          <p:cNvPr id="6" name="Slide Number Placeholder 5"/>
          <p:cNvSpPr>
            <a:spLocks noGrp="1"/>
          </p:cNvSpPr>
          <p:nvPr>
            <p:ph type="sldNum" sz="quarter" idx="12"/>
          </p:nvPr>
        </p:nvSpPr>
        <p:spPr>
          <a:xfrm>
            <a:off x="9896911" y="5410199"/>
            <a:ext cx="771089" cy="365125"/>
          </a:xfrm>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281702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9A2D3C-A8B1-4818-9310-D7BEE4EC79BA}" type="datetime1">
              <a:rPr lang="es-ES" smtClean="0"/>
              <a:t>04/10/2022</a:t>
            </a:fld>
            <a:endParaRPr lang="es-ES"/>
          </a:p>
        </p:txBody>
      </p:sp>
      <p:sp>
        <p:nvSpPr>
          <p:cNvPr id="6" name="Footer Placeholder 5"/>
          <p:cNvSpPr>
            <a:spLocks noGrp="1"/>
          </p:cNvSpPr>
          <p:nvPr>
            <p:ph type="ftr" sz="quarter" idx="11"/>
          </p:nvPr>
        </p:nvSpPr>
        <p:spPr/>
        <p:txBody>
          <a:bodyPr/>
          <a:lstStyle/>
          <a:p>
            <a:r>
              <a:rPr lang="es-ES"/>
              <a:t>Sistemas de Gestión de base de datos                                                                      Andrés Montes Álvarez</a:t>
            </a:r>
          </a:p>
        </p:txBody>
      </p:sp>
      <p:sp>
        <p:nvSpPr>
          <p:cNvPr id="7" name="Slide Number Placeholder 6"/>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59276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83CB12A-5DFC-454B-A7BE-05F50CC9B018}" type="datetime1">
              <a:rPr lang="es-ES" smtClean="0"/>
              <a:t>04/10/2022</a:t>
            </a:fld>
            <a:endParaRPr lang="es-ES"/>
          </a:p>
        </p:txBody>
      </p:sp>
      <p:sp>
        <p:nvSpPr>
          <p:cNvPr id="6" name="Footer Placeholder 5"/>
          <p:cNvSpPr>
            <a:spLocks noGrp="1"/>
          </p:cNvSpPr>
          <p:nvPr>
            <p:ph type="ftr" sz="quarter" idx="11"/>
          </p:nvPr>
        </p:nvSpPr>
        <p:spPr/>
        <p:txBody>
          <a:bodyPr/>
          <a:lstStyle/>
          <a:p>
            <a:r>
              <a:rPr lang="es-ES"/>
              <a:t>Sistemas de Gestión de base de datos                                                                      Andrés Montes Álvarez</a:t>
            </a:r>
          </a:p>
        </p:txBody>
      </p:sp>
      <p:sp>
        <p:nvSpPr>
          <p:cNvPr id="7" name="Slide Number Placeholder 6"/>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3324110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998954F-DDA4-473F-AC2F-B53C61E499F7}" type="datetime1">
              <a:rPr lang="es-ES" smtClean="0"/>
              <a:t>04/10/2022</a:t>
            </a:fld>
            <a:endParaRPr lang="es-ES"/>
          </a:p>
        </p:txBody>
      </p:sp>
      <p:sp>
        <p:nvSpPr>
          <p:cNvPr id="6" name="Footer Placeholder 5"/>
          <p:cNvSpPr>
            <a:spLocks noGrp="1"/>
          </p:cNvSpPr>
          <p:nvPr>
            <p:ph type="ftr" sz="quarter" idx="11"/>
          </p:nvPr>
        </p:nvSpPr>
        <p:spPr/>
        <p:txBody>
          <a:bodyPr/>
          <a:lstStyle/>
          <a:p>
            <a:r>
              <a:rPr lang="es-ES"/>
              <a:t>Sistemas de Gestión de base de datos                                                                      Andrés Montes Álvarez</a:t>
            </a:r>
          </a:p>
        </p:txBody>
      </p:sp>
      <p:sp>
        <p:nvSpPr>
          <p:cNvPr id="7" name="Slide Number Placeholder 6"/>
          <p:cNvSpPr>
            <a:spLocks noGrp="1"/>
          </p:cNvSpPr>
          <p:nvPr>
            <p:ph type="sldNum" sz="quarter" idx="12"/>
          </p:nvPr>
        </p:nvSpPr>
        <p:spPr/>
        <p:txBody>
          <a:bodyPr/>
          <a:lstStyle/>
          <a:p>
            <a:fld id="{84BF4B0E-B2FF-4C0D-BFE7-FEAB4A6AE1BA}"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028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CF62FCB-585A-43CD-9258-EC506BC721C3}" type="datetime1">
              <a:rPr lang="es-ES" smtClean="0"/>
              <a:t>04/10/2022</a:t>
            </a:fld>
            <a:endParaRPr lang="es-ES"/>
          </a:p>
        </p:txBody>
      </p:sp>
      <p:sp>
        <p:nvSpPr>
          <p:cNvPr id="6" name="Footer Placeholder 5"/>
          <p:cNvSpPr>
            <a:spLocks noGrp="1"/>
          </p:cNvSpPr>
          <p:nvPr>
            <p:ph type="ftr" sz="quarter" idx="11"/>
          </p:nvPr>
        </p:nvSpPr>
        <p:spPr/>
        <p:txBody>
          <a:bodyPr/>
          <a:lstStyle/>
          <a:p>
            <a:r>
              <a:rPr lang="es-ES"/>
              <a:t>Sistemas de Gestión de base de datos                                                                      Andrés Montes Álvarez</a:t>
            </a:r>
          </a:p>
        </p:txBody>
      </p:sp>
      <p:sp>
        <p:nvSpPr>
          <p:cNvPr id="7" name="Slide Number Placeholder 6"/>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3469317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F4EDC33-582E-4BE3-AFB5-D22D3FA3871B}" type="datetime1">
              <a:rPr lang="es-ES" smtClean="0"/>
              <a:t>04/10/2022</a:t>
            </a:fld>
            <a:endParaRPr lang="es-ES"/>
          </a:p>
        </p:txBody>
      </p:sp>
      <p:sp>
        <p:nvSpPr>
          <p:cNvPr id="4" name="Footer Placeholder 3"/>
          <p:cNvSpPr>
            <a:spLocks noGrp="1"/>
          </p:cNvSpPr>
          <p:nvPr>
            <p:ph type="ftr" sz="quarter" idx="11"/>
          </p:nvPr>
        </p:nvSpPr>
        <p:spPr/>
        <p:txBody>
          <a:bodyPr/>
          <a:lstStyle/>
          <a:p>
            <a:r>
              <a:rPr lang="es-ES"/>
              <a:t>Sistemas de Gestión de base de datos                                                                      Andrés Montes Álvarez</a:t>
            </a:r>
          </a:p>
        </p:txBody>
      </p:sp>
      <p:sp>
        <p:nvSpPr>
          <p:cNvPr id="5" name="Slide Number Placeholder 4"/>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153930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69E8846-8F1C-4287-8DB8-F15A7818232E}" type="datetime1">
              <a:rPr lang="es-ES" smtClean="0"/>
              <a:t>04/10/2022</a:t>
            </a:fld>
            <a:endParaRPr lang="es-ES"/>
          </a:p>
        </p:txBody>
      </p:sp>
      <p:sp>
        <p:nvSpPr>
          <p:cNvPr id="4" name="Footer Placeholder 3"/>
          <p:cNvSpPr>
            <a:spLocks noGrp="1"/>
          </p:cNvSpPr>
          <p:nvPr>
            <p:ph type="ftr" sz="quarter" idx="11"/>
          </p:nvPr>
        </p:nvSpPr>
        <p:spPr/>
        <p:txBody>
          <a:bodyPr/>
          <a:lstStyle/>
          <a:p>
            <a:r>
              <a:rPr lang="es-ES"/>
              <a:t>Sistemas de Gestión de base de datos                                                                      Andrés Montes Álvarez</a:t>
            </a:r>
          </a:p>
        </p:txBody>
      </p:sp>
      <p:sp>
        <p:nvSpPr>
          <p:cNvPr id="5" name="Slide Number Placeholder 4"/>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2242836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B9B215D-CC56-4D41-862E-26F805FDF703}" type="datetime1">
              <a:rPr lang="es-ES" smtClean="0"/>
              <a:t>04/10/2022</a:t>
            </a:fld>
            <a:endParaRPr lang="es-ES"/>
          </a:p>
        </p:txBody>
      </p:sp>
      <p:sp>
        <p:nvSpPr>
          <p:cNvPr id="5" name="Footer Placeholder 4"/>
          <p:cNvSpPr>
            <a:spLocks noGrp="1"/>
          </p:cNvSpPr>
          <p:nvPr>
            <p:ph type="ftr" sz="quarter" idx="11"/>
          </p:nvPr>
        </p:nvSpPr>
        <p:spPr/>
        <p:txBody>
          <a:bodyPr/>
          <a:lstStyle/>
          <a:p>
            <a:r>
              <a:rPr lang="es-ES"/>
              <a:t>Sistemas de Gestión de base de datos                                                                      Andrés Montes Álvarez</a:t>
            </a:r>
          </a:p>
        </p:txBody>
      </p:sp>
      <p:sp>
        <p:nvSpPr>
          <p:cNvPr id="6" name="Slide Number Placeholder 5"/>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1235626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E73817-40F6-43A8-BDDD-CA66DD8508B9}" type="datetime1">
              <a:rPr lang="es-ES" smtClean="0"/>
              <a:t>04/10/2022</a:t>
            </a:fld>
            <a:endParaRPr lang="es-ES"/>
          </a:p>
        </p:txBody>
      </p:sp>
      <p:sp>
        <p:nvSpPr>
          <p:cNvPr id="5" name="Footer Placeholder 4"/>
          <p:cNvSpPr>
            <a:spLocks noGrp="1"/>
          </p:cNvSpPr>
          <p:nvPr>
            <p:ph type="ftr" sz="quarter" idx="11"/>
          </p:nvPr>
        </p:nvSpPr>
        <p:spPr/>
        <p:txBody>
          <a:bodyPr/>
          <a:lstStyle/>
          <a:p>
            <a:r>
              <a:rPr lang="es-ES"/>
              <a:t>Sistemas de Gestión de base de datos                                                                      Andrés Montes Álvarez</a:t>
            </a:r>
          </a:p>
        </p:txBody>
      </p:sp>
      <p:sp>
        <p:nvSpPr>
          <p:cNvPr id="6" name="Slide Number Placeholder 5"/>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400978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F7A21E-0E77-43F9-9266-95A2B685C3F1}" type="datetime1">
              <a:rPr lang="es-ES" smtClean="0"/>
              <a:t>04/10/2022</a:t>
            </a:fld>
            <a:endParaRPr lang="es-ES"/>
          </a:p>
        </p:txBody>
      </p:sp>
      <p:sp>
        <p:nvSpPr>
          <p:cNvPr id="5" name="Footer Placeholder 4"/>
          <p:cNvSpPr>
            <a:spLocks noGrp="1"/>
          </p:cNvSpPr>
          <p:nvPr>
            <p:ph type="ftr" sz="quarter" idx="11"/>
          </p:nvPr>
        </p:nvSpPr>
        <p:spPr/>
        <p:txBody>
          <a:bodyPr/>
          <a:lstStyle/>
          <a:p>
            <a:r>
              <a:rPr lang="es-ES"/>
              <a:t>Sistemas de Gestión de base de datos                                                                      Andrés Montes Álvarez</a:t>
            </a:r>
          </a:p>
        </p:txBody>
      </p:sp>
      <p:sp>
        <p:nvSpPr>
          <p:cNvPr id="6" name="Slide Number Placeholder 5"/>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410374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E44A88-9B87-48B7-A696-C76E06038C1E}" type="datetime1">
              <a:rPr lang="es-ES" smtClean="0"/>
              <a:t>04/10/2022</a:t>
            </a:fld>
            <a:endParaRPr lang="es-ES"/>
          </a:p>
        </p:txBody>
      </p:sp>
      <p:sp>
        <p:nvSpPr>
          <p:cNvPr id="5" name="Footer Placeholder 4"/>
          <p:cNvSpPr>
            <a:spLocks noGrp="1"/>
          </p:cNvSpPr>
          <p:nvPr>
            <p:ph type="ftr" sz="quarter" idx="11"/>
          </p:nvPr>
        </p:nvSpPr>
        <p:spPr/>
        <p:txBody>
          <a:bodyPr/>
          <a:lstStyle/>
          <a:p>
            <a:r>
              <a:rPr lang="es-ES"/>
              <a:t>Sistemas de Gestión de base de datos                                                                      Andrés Montes Álvarez</a:t>
            </a:r>
          </a:p>
        </p:txBody>
      </p:sp>
      <p:sp>
        <p:nvSpPr>
          <p:cNvPr id="6" name="Slide Number Placeholder 5"/>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3581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3DD9D0E-48E5-408B-AAB9-77C2CEB22B59}" type="datetime1">
              <a:rPr lang="es-ES" smtClean="0"/>
              <a:t>04/10/2022</a:t>
            </a:fld>
            <a:endParaRPr lang="es-ES"/>
          </a:p>
        </p:txBody>
      </p:sp>
      <p:sp>
        <p:nvSpPr>
          <p:cNvPr id="6" name="Footer Placeholder 5"/>
          <p:cNvSpPr>
            <a:spLocks noGrp="1"/>
          </p:cNvSpPr>
          <p:nvPr>
            <p:ph type="ftr" sz="quarter" idx="11"/>
          </p:nvPr>
        </p:nvSpPr>
        <p:spPr/>
        <p:txBody>
          <a:bodyPr/>
          <a:lstStyle/>
          <a:p>
            <a:r>
              <a:rPr lang="es-ES"/>
              <a:t>Sistemas de Gestión de base de datos                                                                      Andrés Montes Álvarez</a:t>
            </a:r>
          </a:p>
        </p:txBody>
      </p:sp>
      <p:sp>
        <p:nvSpPr>
          <p:cNvPr id="7" name="Slide Number Placeholder 6"/>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15584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18CCB4-508B-4E24-B16D-CC6E1296F143}" type="datetime1">
              <a:rPr lang="es-ES" smtClean="0"/>
              <a:t>04/10/2022</a:t>
            </a:fld>
            <a:endParaRPr lang="es-ES"/>
          </a:p>
        </p:txBody>
      </p:sp>
      <p:sp>
        <p:nvSpPr>
          <p:cNvPr id="8" name="Footer Placeholder 7"/>
          <p:cNvSpPr>
            <a:spLocks noGrp="1"/>
          </p:cNvSpPr>
          <p:nvPr>
            <p:ph type="ftr" sz="quarter" idx="11"/>
          </p:nvPr>
        </p:nvSpPr>
        <p:spPr/>
        <p:txBody>
          <a:bodyPr/>
          <a:lstStyle/>
          <a:p>
            <a:r>
              <a:rPr lang="es-ES"/>
              <a:t>Sistemas de Gestión de base de datos                                                                      Andrés Montes Álvarez</a:t>
            </a:r>
          </a:p>
        </p:txBody>
      </p:sp>
      <p:sp>
        <p:nvSpPr>
          <p:cNvPr id="9" name="Slide Number Placeholder 8"/>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218566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37C006B-DA94-44B3-A360-349EE7743E60}" type="datetime1">
              <a:rPr lang="es-ES" smtClean="0"/>
              <a:t>04/10/2022</a:t>
            </a:fld>
            <a:endParaRPr lang="es-ES"/>
          </a:p>
        </p:txBody>
      </p:sp>
      <p:sp>
        <p:nvSpPr>
          <p:cNvPr id="4" name="Footer Placeholder 3"/>
          <p:cNvSpPr>
            <a:spLocks noGrp="1"/>
          </p:cNvSpPr>
          <p:nvPr>
            <p:ph type="ftr" sz="quarter" idx="11"/>
          </p:nvPr>
        </p:nvSpPr>
        <p:spPr/>
        <p:txBody>
          <a:bodyPr/>
          <a:lstStyle/>
          <a:p>
            <a:r>
              <a:rPr lang="es-ES"/>
              <a:t>Sistemas de Gestión de base de datos                                                                      Andrés Montes Álvarez</a:t>
            </a:r>
          </a:p>
        </p:txBody>
      </p:sp>
      <p:sp>
        <p:nvSpPr>
          <p:cNvPr id="5" name="Slide Number Placeholder 4"/>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293189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A7B52-0D90-440E-B0B3-498936C28400}" type="datetime1">
              <a:rPr lang="es-ES" smtClean="0"/>
              <a:t>04/10/2022</a:t>
            </a:fld>
            <a:endParaRPr lang="es-ES"/>
          </a:p>
        </p:txBody>
      </p:sp>
      <p:sp>
        <p:nvSpPr>
          <p:cNvPr id="3" name="Footer Placeholder 2"/>
          <p:cNvSpPr>
            <a:spLocks noGrp="1"/>
          </p:cNvSpPr>
          <p:nvPr>
            <p:ph type="ftr" sz="quarter" idx="11"/>
          </p:nvPr>
        </p:nvSpPr>
        <p:spPr/>
        <p:txBody>
          <a:bodyPr/>
          <a:lstStyle/>
          <a:p>
            <a:r>
              <a:rPr lang="es-ES"/>
              <a:t>Sistemas de Gestión de base de datos                                                                      Andrés Montes Álvarez</a:t>
            </a:r>
          </a:p>
        </p:txBody>
      </p:sp>
      <p:sp>
        <p:nvSpPr>
          <p:cNvPr id="4" name="Slide Number Placeholder 3"/>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163267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1A508D-960F-441D-B80B-FBD955B61B8D}" type="datetime1">
              <a:rPr lang="es-ES" smtClean="0"/>
              <a:t>04/10/2022</a:t>
            </a:fld>
            <a:endParaRPr lang="es-ES"/>
          </a:p>
        </p:txBody>
      </p:sp>
      <p:sp>
        <p:nvSpPr>
          <p:cNvPr id="6" name="Footer Placeholder 5"/>
          <p:cNvSpPr>
            <a:spLocks noGrp="1"/>
          </p:cNvSpPr>
          <p:nvPr>
            <p:ph type="ftr" sz="quarter" idx="11"/>
          </p:nvPr>
        </p:nvSpPr>
        <p:spPr/>
        <p:txBody>
          <a:bodyPr/>
          <a:lstStyle/>
          <a:p>
            <a:r>
              <a:rPr lang="es-ES"/>
              <a:t>Sistemas de Gestión de base de datos                                                                      Andrés Montes Álvarez</a:t>
            </a:r>
          </a:p>
        </p:txBody>
      </p:sp>
      <p:sp>
        <p:nvSpPr>
          <p:cNvPr id="7" name="Slide Number Placeholder 6"/>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396727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4421DD9-46C3-430F-9BFA-AA449A4D7255}" type="datetime1">
              <a:rPr lang="es-ES" smtClean="0"/>
              <a:t>04/10/2022</a:t>
            </a:fld>
            <a:endParaRPr lang="es-ES"/>
          </a:p>
        </p:txBody>
      </p:sp>
      <p:sp>
        <p:nvSpPr>
          <p:cNvPr id="6" name="Footer Placeholder 5"/>
          <p:cNvSpPr>
            <a:spLocks noGrp="1"/>
          </p:cNvSpPr>
          <p:nvPr>
            <p:ph type="ftr" sz="quarter" idx="11"/>
          </p:nvPr>
        </p:nvSpPr>
        <p:spPr/>
        <p:txBody>
          <a:bodyPr/>
          <a:lstStyle/>
          <a:p>
            <a:r>
              <a:rPr lang="es-ES"/>
              <a:t>Sistemas de Gestión de base de datos                                                                      Andrés Montes Álvarez</a:t>
            </a:r>
          </a:p>
        </p:txBody>
      </p:sp>
      <p:sp>
        <p:nvSpPr>
          <p:cNvPr id="7" name="Slide Number Placeholder 6"/>
          <p:cNvSpPr>
            <a:spLocks noGrp="1"/>
          </p:cNvSpPr>
          <p:nvPr>
            <p:ph type="sldNum" sz="quarter" idx="12"/>
          </p:nvPr>
        </p:nvSpPr>
        <p:spPr/>
        <p:txBody>
          <a:bodyPr/>
          <a:lstStyle/>
          <a:p>
            <a:fld id="{84BF4B0E-B2FF-4C0D-BFE7-FEAB4A6AE1BA}" type="slidenum">
              <a:rPr lang="es-ES" smtClean="0"/>
              <a:t>‹Nº›</a:t>
            </a:fld>
            <a:endParaRPr lang="es-ES"/>
          </a:p>
        </p:txBody>
      </p:sp>
    </p:spTree>
    <p:extLst>
      <p:ext uri="{BB962C8B-B14F-4D97-AF65-F5344CB8AC3E}">
        <p14:creationId xmlns:p14="http://schemas.microsoft.com/office/powerpoint/2010/main" val="3062809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3D253C-70EB-4509-9027-69E4CDEEAE0B}" type="datetime1">
              <a:rPr lang="es-ES" smtClean="0"/>
              <a:t>04/10/2022</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s-ES"/>
              <a:t>Sistemas de Gestión de base de datos                                                                      Andrés Montes Álvarez</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BF4B0E-B2FF-4C0D-BFE7-FEAB4A6AE1BA}" type="slidenum">
              <a:rPr lang="es-ES" smtClean="0"/>
              <a:t>‹Nº›</a:t>
            </a:fld>
            <a:endParaRPr lang="es-ES"/>
          </a:p>
        </p:txBody>
      </p:sp>
    </p:spTree>
    <p:extLst>
      <p:ext uri="{BB962C8B-B14F-4D97-AF65-F5344CB8AC3E}">
        <p14:creationId xmlns:p14="http://schemas.microsoft.com/office/powerpoint/2010/main" val="41447738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4C64B-1B69-23EC-BA2A-DC93640FC852}"/>
              </a:ext>
            </a:extLst>
          </p:cNvPr>
          <p:cNvSpPr>
            <a:spLocks noGrp="1"/>
          </p:cNvSpPr>
          <p:nvPr>
            <p:ph type="ctrTitle"/>
          </p:nvPr>
        </p:nvSpPr>
        <p:spPr/>
        <p:txBody>
          <a:bodyPr/>
          <a:lstStyle/>
          <a:p>
            <a:pPr algn="ctr"/>
            <a:r>
              <a:rPr lang="es-ES" dirty="0"/>
              <a:t>Sistemas de gestión de base de datos	</a:t>
            </a:r>
          </a:p>
        </p:txBody>
      </p:sp>
      <p:sp>
        <p:nvSpPr>
          <p:cNvPr id="3" name="Subtítulo 2">
            <a:extLst>
              <a:ext uri="{FF2B5EF4-FFF2-40B4-BE49-F238E27FC236}">
                <a16:creationId xmlns:a16="http://schemas.microsoft.com/office/drawing/2014/main" id="{79F46E00-5AF1-FB8C-FDD3-41614FEF1EF4}"/>
              </a:ext>
            </a:extLst>
          </p:cNvPr>
          <p:cNvSpPr>
            <a:spLocks noGrp="1"/>
          </p:cNvSpPr>
          <p:nvPr>
            <p:ph type="subTitle" idx="1"/>
          </p:nvPr>
        </p:nvSpPr>
        <p:spPr/>
        <p:txBody>
          <a:bodyPr/>
          <a:lstStyle/>
          <a:p>
            <a:pPr algn="ctr"/>
            <a:r>
              <a:rPr lang="es-ES" dirty="0"/>
              <a:t>Realizado por Andrés Montes</a:t>
            </a:r>
          </a:p>
          <a:p>
            <a:pPr algn="ctr"/>
            <a:r>
              <a:rPr lang="es-ES" dirty="0"/>
              <a:t>1ª ASIR</a:t>
            </a:r>
          </a:p>
        </p:txBody>
      </p:sp>
    </p:spTree>
    <p:extLst>
      <p:ext uri="{BB962C8B-B14F-4D97-AF65-F5344CB8AC3E}">
        <p14:creationId xmlns:p14="http://schemas.microsoft.com/office/powerpoint/2010/main" val="261878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C0138-9CB3-B1D4-58F1-F08056CF514C}"/>
              </a:ext>
            </a:extLst>
          </p:cNvPr>
          <p:cNvSpPr>
            <a:spLocks noGrp="1"/>
          </p:cNvSpPr>
          <p:nvPr>
            <p:ph type="title"/>
          </p:nvPr>
        </p:nvSpPr>
        <p:spPr/>
        <p:txBody>
          <a:bodyPr/>
          <a:lstStyle/>
          <a:p>
            <a:pPr algn="ctr"/>
            <a:r>
              <a:rPr lang="es-ES" dirty="0"/>
              <a:t>Índice</a:t>
            </a:r>
          </a:p>
        </p:txBody>
      </p:sp>
      <p:sp>
        <p:nvSpPr>
          <p:cNvPr id="3" name="Marcador de contenido 2">
            <a:extLst>
              <a:ext uri="{FF2B5EF4-FFF2-40B4-BE49-F238E27FC236}">
                <a16:creationId xmlns:a16="http://schemas.microsoft.com/office/drawing/2014/main" id="{9AC5B52E-0983-6296-70EF-B8E432EDC4EC}"/>
              </a:ext>
            </a:extLst>
          </p:cNvPr>
          <p:cNvSpPr>
            <a:spLocks noGrp="1"/>
          </p:cNvSpPr>
          <p:nvPr>
            <p:ph idx="1"/>
          </p:nvPr>
        </p:nvSpPr>
        <p:spPr/>
        <p:txBody>
          <a:bodyPr/>
          <a:lstStyle/>
          <a:p>
            <a:r>
              <a:rPr lang="es-ES" dirty="0"/>
              <a:t>1. Tipos de Base de datos</a:t>
            </a:r>
          </a:p>
          <a:p>
            <a:pPr lvl="1"/>
            <a:r>
              <a:rPr lang="es-ES" dirty="0"/>
              <a:t>1.1 Base de datos Relacional</a:t>
            </a:r>
          </a:p>
          <a:p>
            <a:pPr lvl="1"/>
            <a:r>
              <a:rPr lang="es-ES" dirty="0"/>
              <a:t>1.2 Base de datos Jerárquica</a:t>
            </a:r>
          </a:p>
          <a:p>
            <a:pPr lvl="1"/>
            <a:r>
              <a:rPr lang="es-ES" dirty="0"/>
              <a:t>1.3 Base de datos de Red</a:t>
            </a:r>
          </a:p>
          <a:p>
            <a:r>
              <a:rPr lang="es-ES" dirty="0"/>
              <a:t>2.Oracle SQL</a:t>
            </a:r>
          </a:p>
          <a:p>
            <a:r>
              <a:rPr lang="es-ES" dirty="0"/>
              <a:t>2.1 MYSQL 8.0</a:t>
            </a:r>
          </a:p>
          <a:p>
            <a:r>
              <a:rPr lang="es-ES" dirty="0" err="1"/>
              <a:t>Maria</a:t>
            </a:r>
            <a:r>
              <a:rPr lang="es-ES" dirty="0"/>
              <a:t> DB</a:t>
            </a:r>
          </a:p>
        </p:txBody>
      </p:sp>
      <p:sp>
        <p:nvSpPr>
          <p:cNvPr id="4" name="Marcador de pie de página 3">
            <a:extLst>
              <a:ext uri="{FF2B5EF4-FFF2-40B4-BE49-F238E27FC236}">
                <a16:creationId xmlns:a16="http://schemas.microsoft.com/office/drawing/2014/main" id="{CB1ECAF1-478B-1D88-8DB4-2106157DAFBB}"/>
              </a:ext>
            </a:extLst>
          </p:cNvPr>
          <p:cNvSpPr>
            <a:spLocks noGrp="1"/>
          </p:cNvSpPr>
          <p:nvPr>
            <p:ph type="ftr" sz="quarter" idx="11"/>
          </p:nvPr>
        </p:nvSpPr>
        <p:spPr>
          <a:xfrm>
            <a:off x="1141411" y="5883275"/>
            <a:ext cx="9062763" cy="365125"/>
          </a:xfrm>
        </p:spPr>
        <p:txBody>
          <a:bodyPr/>
          <a:lstStyle/>
          <a:p>
            <a:r>
              <a:rPr lang="es-ES" sz="1400"/>
              <a:t>Sistemas de Gestión de base de datos                                                                      Andrés Montes Álvarez</a:t>
            </a:r>
          </a:p>
        </p:txBody>
      </p:sp>
    </p:spTree>
    <p:extLst>
      <p:ext uri="{BB962C8B-B14F-4D97-AF65-F5344CB8AC3E}">
        <p14:creationId xmlns:p14="http://schemas.microsoft.com/office/powerpoint/2010/main" val="94142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7D085-8F7C-6127-12F5-D9C6B2069812}"/>
              </a:ext>
            </a:extLst>
          </p:cNvPr>
          <p:cNvSpPr>
            <a:spLocks noGrp="1"/>
          </p:cNvSpPr>
          <p:nvPr>
            <p:ph type="title"/>
          </p:nvPr>
        </p:nvSpPr>
        <p:spPr/>
        <p:txBody>
          <a:bodyPr/>
          <a:lstStyle/>
          <a:p>
            <a:pPr algn="ctr"/>
            <a:r>
              <a:rPr lang="es-ES" dirty="0"/>
              <a:t>1.Tipos de SGBD</a:t>
            </a:r>
          </a:p>
        </p:txBody>
      </p:sp>
      <p:sp>
        <p:nvSpPr>
          <p:cNvPr id="3" name="Marcador de contenido 2">
            <a:extLst>
              <a:ext uri="{FF2B5EF4-FFF2-40B4-BE49-F238E27FC236}">
                <a16:creationId xmlns:a16="http://schemas.microsoft.com/office/drawing/2014/main" id="{6A2037C2-CE7D-F6D3-0CA0-B1C6233D131F}"/>
              </a:ext>
            </a:extLst>
          </p:cNvPr>
          <p:cNvSpPr>
            <a:spLocks noGrp="1"/>
          </p:cNvSpPr>
          <p:nvPr>
            <p:ph idx="1"/>
          </p:nvPr>
        </p:nvSpPr>
        <p:spPr/>
        <p:txBody>
          <a:bodyPr/>
          <a:lstStyle/>
          <a:p>
            <a:r>
              <a:rPr lang="es-ES" sz="2000" dirty="0"/>
              <a:t>El objetivo de instalar un sistema gestor de base de datos es administrar los registros de la mejor manera posible. Como ya hemos mencionado, existen varios modelos para ello, que difieren básicamente en la manera en que se estructuran los datos. Por lo tanto, decidirse por un DBMS siempre implica decantarse por un modelo de base de datos concreto. Existen los siguientes modelos de base de datos:</a:t>
            </a:r>
          </a:p>
          <a:p>
            <a:r>
              <a:rPr lang="es-ES" sz="2000" dirty="0"/>
              <a:t>Relacional</a:t>
            </a:r>
          </a:p>
          <a:p>
            <a:r>
              <a:rPr lang="es-ES" sz="2000" dirty="0"/>
              <a:t>Jerárquicos</a:t>
            </a:r>
          </a:p>
          <a:p>
            <a:r>
              <a:rPr lang="es-ES" sz="2000" dirty="0"/>
              <a:t>Red</a:t>
            </a:r>
          </a:p>
          <a:p>
            <a:endParaRPr lang="es-ES" sz="2000" dirty="0"/>
          </a:p>
          <a:p>
            <a:endParaRPr lang="es-ES" dirty="0"/>
          </a:p>
        </p:txBody>
      </p:sp>
      <p:sp>
        <p:nvSpPr>
          <p:cNvPr id="4" name="Marcador de pie de página 3">
            <a:extLst>
              <a:ext uri="{FF2B5EF4-FFF2-40B4-BE49-F238E27FC236}">
                <a16:creationId xmlns:a16="http://schemas.microsoft.com/office/drawing/2014/main" id="{95F5DBAC-6BB4-51EF-CDBC-888A8A0AE6FA}"/>
              </a:ext>
            </a:extLst>
          </p:cNvPr>
          <p:cNvSpPr>
            <a:spLocks noGrp="1"/>
          </p:cNvSpPr>
          <p:nvPr>
            <p:ph type="ftr" sz="quarter" idx="11"/>
          </p:nvPr>
        </p:nvSpPr>
        <p:spPr>
          <a:xfrm>
            <a:off x="1141411" y="5883275"/>
            <a:ext cx="8771215" cy="365125"/>
          </a:xfrm>
        </p:spPr>
        <p:txBody>
          <a:bodyPr/>
          <a:lstStyle/>
          <a:p>
            <a:r>
              <a:rPr lang="es-ES" sz="1400" dirty="0"/>
              <a:t>Sistemas de Gestión de base de datos                                                                      Andrés Montes Álvarez</a:t>
            </a:r>
          </a:p>
        </p:txBody>
      </p:sp>
    </p:spTree>
    <p:extLst>
      <p:ext uri="{BB962C8B-B14F-4D97-AF65-F5344CB8AC3E}">
        <p14:creationId xmlns:p14="http://schemas.microsoft.com/office/powerpoint/2010/main" val="389850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ADFF71-601D-29DC-D465-60249A7BC850}"/>
              </a:ext>
            </a:extLst>
          </p:cNvPr>
          <p:cNvSpPr>
            <a:spLocks noGrp="1"/>
          </p:cNvSpPr>
          <p:nvPr>
            <p:ph type="title"/>
          </p:nvPr>
        </p:nvSpPr>
        <p:spPr/>
        <p:txBody>
          <a:bodyPr/>
          <a:lstStyle/>
          <a:p>
            <a:pPr algn="ctr"/>
            <a:r>
              <a:rPr lang="es-ES" dirty="0"/>
              <a:t>1.1 Relacional</a:t>
            </a:r>
          </a:p>
        </p:txBody>
      </p:sp>
      <p:sp>
        <p:nvSpPr>
          <p:cNvPr id="3" name="Marcador de contenido 2">
            <a:extLst>
              <a:ext uri="{FF2B5EF4-FFF2-40B4-BE49-F238E27FC236}">
                <a16:creationId xmlns:a16="http://schemas.microsoft.com/office/drawing/2014/main" id="{9ECC1FC7-77AB-8F72-DCFD-AD98F4351674}"/>
              </a:ext>
            </a:extLst>
          </p:cNvPr>
          <p:cNvSpPr>
            <a:spLocks noGrp="1"/>
          </p:cNvSpPr>
          <p:nvPr>
            <p:ph idx="1"/>
          </p:nvPr>
        </p:nvSpPr>
        <p:spPr/>
        <p:txBody>
          <a:bodyPr/>
          <a:lstStyle/>
          <a:p>
            <a:r>
              <a:rPr lang="es-ES" dirty="0"/>
              <a:t>En este modelo todos los datos son almacenados en relaciones, y como cada relación es un conjunto de datos, el orden en el que estos se almacenen no tiene relevancia. Esto tiene la considerable ventaja ya que es más fácil de entender y de utilizar por un usuario no experto en las bases de datos</a:t>
            </a:r>
          </a:p>
        </p:txBody>
      </p:sp>
      <p:pic>
        <p:nvPicPr>
          <p:cNvPr id="4" name="Picture 8" descr="oracle">
            <a:extLst>
              <a:ext uri="{FF2B5EF4-FFF2-40B4-BE49-F238E27FC236}">
                <a16:creationId xmlns:a16="http://schemas.microsoft.com/office/drawing/2014/main" id="{5FC1941C-E6BE-5655-D920-A064F4CF6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092" y="4748104"/>
            <a:ext cx="2808515" cy="16851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sqlserver">
            <a:extLst>
              <a:ext uri="{FF2B5EF4-FFF2-40B4-BE49-F238E27FC236}">
                <a16:creationId xmlns:a16="http://schemas.microsoft.com/office/drawing/2014/main" id="{1192F27B-8E84-1039-9AE9-9321CB5AE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246" y="4748104"/>
            <a:ext cx="2900247" cy="17401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ysql">
            <a:extLst>
              <a:ext uri="{FF2B5EF4-FFF2-40B4-BE49-F238E27FC236}">
                <a16:creationId xmlns:a16="http://schemas.microsoft.com/office/drawing/2014/main" id="{FD8B8F7C-38CC-3C55-293E-A13C5F4AF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359" y="4748104"/>
            <a:ext cx="2957052" cy="1774231"/>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pie de página 6">
            <a:extLst>
              <a:ext uri="{FF2B5EF4-FFF2-40B4-BE49-F238E27FC236}">
                <a16:creationId xmlns:a16="http://schemas.microsoft.com/office/drawing/2014/main" id="{C8621C59-F0F6-827F-CC90-311B07504938}"/>
              </a:ext>
            </a:extLst>
          </p:cNvPr>
          <p:cNvSpPr>
            <a:spLocks noGrp="1"/>
          </p:cNvSpPr>
          <p:nvPr>
            <p:ph type="ftr" sz="quarter" idx="11"/>
          </p:nvPr>
        </p:nvSpPr>
        <p:spPr/>
        <p:txBody>
          <a:bodyPr/>
          <a:lstStyle/>
          <a:p>
            <a:r>
              <a:rPr lang="es-ES"/>
              <a:t>Sistemas de Gestión de base de datos                                                                      Andrés Montes Álvarez</a:t>
            </a:r>
          </a:p>
        </p:txBody>
      </p:sp>
    </p:spTree>
    <p:extLst>
      <p:ext uri="{BB962C8B-B14F-4D97-AF65-F5344CB8AC3E}">
        <p14:creationId xmlns:p14="http://schemas.microsoft.com/office/powerpoint/2010/main" val="328454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BFA1D-1320-A9A8-3EFD-13187EE10FF3}"/>
              </a:ext>
            </a:extLst>
          </p:cNvPr>
          <p:cNvSpPr>
            <a:spLocks noGrp="1"/>
          </p:cNvSpPr>
          <p:nvPr>
            <p:ph type="title"/>
          </p:nvPr>
        </p:nvSpPr>
        <p:spPr/>
        <p:txBody>
          <a:bodyPr/>
          <a:lstStyle/>
          <a:p>
            <a:pPr algn="ctr"/>
            <a:r>
              <a:rPr lang="es-ES" sz="3600" dirty="0"/>
              <a:t>1.2Jerárquicos</a:t>
            </a:r>
            <a:endParaRPr lang="es-ES" dirty="0"/>
          </a:p>
        </p:txBody>
      </p:sp>
      <p:sp>
        <p:nvSpPr>
          <p:cNvPr id="3" name="Marcador de contenido 2">
            <a:extLst>
              <a:ext uri="{FF2B5EF4-FFF2-40B4-BE49-F238E27FC236}">
                <a16:creationId xmlns:a16="http://schemas.microsoft.com/office/drawing/2014/main" id="{43133A5B-BF38-68FD-80B2-B95C12F3D00C}"/>
              </a:ext>
            </a:extLst>
          </p:cNvPr>
          <p:cNvSpPr>
            <a:spLocks noGrp="1"/>
          </p:cNvSpPr>
          <p:nvPr>
            <p:ph idx="1"/>
          </p:nvPr>
        </p:nvSpPr>
        <p:spPr/>
        <p:txBody>
          <a:bodyPr/>
          <a:lstStyle/>
          <a:p>
            <a:r>
              <a:rPr lang="es-ES" dirty="0"/>
              <a:t>Una base de datos jerárquica es un tipo de sistema de gestión de bases de datos que, como su nombre indica, almacena la información en una estructura jerárquica que enlaza los registros en forma de estructura de árbol</a:t>
            </a:r>
          </a:p>
        </p:txBody>
      </p:sp>
      <p:pic>
        <p:nvPicPr>
          <p:cNvPr id="4" name="Picture 8" descr="Database of Databases - IMS - Revision #3">
            <a:extLst>
              <a:ext uri="{FF2B5EF4-FFF2-40B4-BE49-F238E27FC236}">
                <a16:creationId xmlns:a16="http://schemas.microsoft.com/office/drawing/2014/main" id="{AD6EA8D1-1C5E-2025-957A-AD7D2BFBF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194" y="3876966"/>
            <a:ext cx="5598328" cy="17678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atabase of Databases - Adabas">
            <a:extLst>
              <a:ext uri="{FF2B5EF4-FFF2-40B4-BE49-F238E27FC236}">
                <a16:creationId xmlns:a16="http://schemas.microsoft.com/office/drawing/2014/main" id="{C4A08727-288D-B6C1-3A2B-9CDBEC9C0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892" y="3679129"/>
            <a:ext cx="4032596" cy="2112072"/>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pie de página 5">
            <a:extLst>
              <a:ext uri="{FF2B5EF4-FFF2-40B4-BE49-F238E27FC236}">
                <a16:creationId xmlns:a16="http://schemas.microsoft.com/office/drawing/2014/main" id="{40DECB1B-C50D-2296-6C72-DEBDF8FC7E33}"/>
              </a:ext>
            </a:extLst>
          </p:cNvPr>
          <p:cNvSpPr>
            <a:spLocks noGrp="1"/>
          </p:cNvSpPr>
          <p:nvPr>
            <p:ph type="ftr" sz="quarter" idx="11"/>
          </p:nvPr>
        </p:nvSpPr>
        <p:spPr>
          <a:xfrm>
            <a:off x="1141411" y="5883275"/>
            <a:ext cx="8890485" cy="365125"/>
          </a:xfrm>
        </p:spPr>
        <p:txBody>
          <a:bodyPr/>
          <a:lstStyle/>
          <a:p>
            <a:r>
              <a:rPr lang="es-ES" sz="1400"/>
              <a:t>Sistemas de Gestión de base de datos                                                                      Andrés Montes Álvarez</a:t>
            </a:r>
          </a:p>
        </p:txBody>
      </p:sp>
    </p:spTree>
    <p:extLst>
      <p:ext uri="{BB962C8B-B14F-4D97-AF65-F5344CB8AC3E}">
        <p14:creationId xmlns:p14="http://schemas.microsoft.com/office/powerpoint/2010/main" val="383415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EF408-FDCF-D4D2-52FE-5186C32441F9}"/>
              </a:ext>
            </a:extLst>
          </p:cNvPr>
          <p:cNvSpPr>
            <a:spLocks noGrp="1"/>
          </p:cNvSpPr>
          <p:nvPr>
            <p:ph type="title"/>
          </p:nvPr>
        </p:nvSpPr>
        <p:spPr>
          <a:xfrm>
            <a:off x="1141412" y="544491"/>
            <a:ext cx="9905998" cy="1478570"/>
          </a:xfrm>
        </p:spPr>
        <p:txBody>
          <a:bodyPr/>
          <a:lstStyle/>
          <a:p>
            <a:pPr algn="ctr"/>
            <a:r>
              <a:rPr lang="es-ES" dirty="0"/>
              <a:t>1.3 De Red</a:t>
            </a:r>
          </a:p>
        </p:txBody>
      </p:sp>
      <p:sp>
        <p:nvSpPr>
          <p:cNvPr id="3" name="Marcador de contenido 2">
            <a:extLst>
              <a:ext uri="{FF2B5EF4-FFF2-40B4-BE49-F238E27FC236}">
                <a16:creationId xmlns:a16="http://schemas.microsoft.com/office/drawing/2014/main" id="{88E4662F-0234-1850-C53A-40B440A37A95}"/>
              </a:ext>
            </a:extLst>
          </p:cNvPr>
          <p:cNvSpPr>
            <a:spLocks noGrp="1"/>
          </p:cNvSpPr>
          <p:nvPr>
            <p:ph idx="1"/>
          </p:nvPr>
        </p:nvSpPr>
        <p:spPr/>
        <p:txBody>
          <a:bodyPr/>
          <a:lstStyle/>
          <a:p>
            <a:r>
              <a:rPr lang="es-ES" dirty="0"/>
              <a:t>El argumento principal a favor del modelo de red, en comparación con el modelo jerárquico, era que permitió un modelado más natural de relaciones entre entidades. Aunque el modelo extensamente fuera puesto en práctica y usado, esto falló en hacerse dominante por dos motivos principales.</a:t>
            </a:r>
          </a:p>
          <a:p>
            <a:endParaRPr lang="es-ES" dirty="0"/>
          </a:p>
        </p:txBody>
      </p:sp>
      <p:sp>
        <p:nvSpPr>
          <p:cNvPr id="4" name="Marcador de pie de página 3">
            <a:extLst>
              <a:ext uri="{FF2B5EF4-FFF2-40B4-BE49-F238E27FC236}">
                <a16:creationId xmlns:a16="http://schemas.microsoft.com/office/drawing/2014/main" id="{C89488BA-EB30-E164-CACF-319F3AEEF031}"/>
              </a:ext>
            </a:extLst>
          </p:cNvPr>
          <p:cNvSpPr>
            <a:spLocks noGrp="1"/>
          </p:cNvSpPr>
          <p:nvPr>
            <p:ph type="ftr" sz="quarter" idx="11"/>
          </p:nvPr>
        </p:nvSpPr>
        <p:spPr>
          <a:xfrm>
            <a:off x="1141411" y="5883275"/>
            <a:ext cx="8890485" cy="365125"/>
          </a:xfrm>
        </p:spPr>
        <p:txBody>
          <a:bodyPr/>
          <a:lstStyle/>
          <a:p>
            <a:r>
              <a:rPr lang="es-ES" sz="1400"/>
              <a:t>Sistemas de Gestión de base de datos                                                                      Andrés Montes Álvarez</a:t>
            </a:r>
          </a:p>
        </p:txBody>
      </p:sp>
    </p:spTree>
    <p:extLst>
      <p:ext uri="{BB962C8B-B14F-4D97-AF65-F5344CB8AC3E}">
        <p14:creationId xmlns:p14="http://schemas.microsoft.com/office/powerpoint/2010/main" val="229019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84A1D7-6A21-1969-971E-24B257173431}"/>
              </a:ext>
            </a:extLst>
          </p:cNvPr>
          <p:cNvSpPr>
            <a:spLocks noGrp="1"/>
          </p:cNvSpPr>
          <p:nvPr>
            <p:ph type="title"/>
          </p:nvPr>
        </p:nvSpPr>
        <p:spPr/>
        <p:txBody>
          <a:bodyPr/>
          <a:lstStyle/>
          <a:p>
            <a:r>
              <a:rPr lang="es-ES" dirty="0"/>
              <a:t>2.Oracle SQL</a:t>
            </a:r>
          </a:p>
        </p:txBody>
      </p:sp>
      <p:sp>
        <p:nvSpPr>
          <p:cNvPr id="3" name="Marcador de contenido 2">
            <a:extLst>
              <a:ext uri="{FF2B5EF4-FFF2-40B4-BE49-F238E27FC236}">
                <a16:creationId xmlns:a16="http://schemas.microsoft.com/office/drawing/2014/main" id="{4A4B2A7F-5F5F-4218-021D-8CB30B709300}"/>
              </a:ext>
            </a:extLst>
          </p:cNvPr>
          <p:cNvSpPr>
            <a:spLocks noGrp="1"/>
          </p:cNvSpPr>
          <p:nvPr>
            <p:ph idx="1"/>
          </p:nvPr>
        </p:nvSpPr>
        <p:spPr/>
        <p:txBody>
          <a:bodyPr>
            <a:normAutofit lnSpcReduction="10000"/>
          </a:bodyPr>
          <a:lstStyle/>
          <a:p>
            <a:pPr marL="0" indent="0">
              <a:buNone/>
            </a:pPr>
            <a:r>
              <a:rPr lang="es-ES" dirty="0"/>
              <a:t>Oracle </a:t>
            </a:r>
            <a:r>
              <a:rPr lang="es-ES" dirty="0" err="1"/>
              <a:t>Database</a:t>
            </a:r>
            <a:r>
              <a:rPr lang="es-ES" dirty="0"/>
              <a:t> ofrece rendimiento, escalabilidad, fiabilidad y seguridad líderes del mercado tanto </a:t>
            </a:r>
            <a:r>
              <a:rPr lang="es-ES" dirty="0" err="1"/>
              <a:t>on</a:t>
            </a:r>
            <a:r>
              <a:rPr lang="es-ES" dirty="0"/>
              <a:t>-premises como en la nube. Oracle </a:t>
            </a:r>
            <a:r>
              <a:rPr lang="es-ES" dirty="0" err="1"/>
              <a:t>Database</a:t>
            </a:r>
            <a:r>
              <a:rPr lang="es-ES" dirty="0"/>
              <a:t> 19c es la actual versión a largo plazo, y proporciona el nivel más elevado de estabilidad de versión y el marco temporal más amplio para ofrecer soporte y corregir errores.</a:t>
            </a:r>
          </a:p>
          <a:p>
            <a:pPr marL="0" indent="0">
              <a:buNone/>
            </a:pPr>
            <a:r>
              <a:rPr lang="es-ES" dirty="0"/>
              <a:t>Oracle </a:t>
            </a:r>
            <a:r>
              <a:rPr lang="es-ES" dirty="0" err="1"/>
              <a:t>Database</a:t>
            </a:r>
            <a:r>
              <a:rPr lang="es-ES" dirty="0"/>
              <a:t> 21c, también disponible para uso en producción hoy como una versión innovadora, proporciona un adelanto de las numerosas mejoras y nuevas funciones.</a:t>
            </a:r>
          </a:p>
        </p:txBody>
      </p:sp>
      <p:pic>
        <p:nvPicPr>
          <p:cNvPr id="4" name="Picture 2" descr="Oracle SQL Basics | Coursera">
            <a:extLst>
              <a:ext uri="{FF2B5EF4-FFF2-40B4-BE49-F238E27FC236}">
                <a16:creationId xmlns:a16="http://schemas.microsoft.com/office/drawing/2014/main" id="{249BCA3F-9CAF-C0AA-2B95-EF7C4BCF2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773" y="188774"/>
            <a:ext cx="2060713" cy="2060713"/>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ie de página 4">
            <a:extLst>
              <a:ext uri="{FF2B5EF4-FFF2-40B4-BE49-F238E27FC236}">
                <a16:creationId xmlns:a16="http://schemas.microsoft.com/office/drawing/2014/main" id="{27D104C6-71B8-3CAF-FCC6-347CD4EF72B4}"/>
              </a:ext>
            </a:extLst>
          </p:cNvPr>
          <p:cNvSpPr>
            <a:spLocks noGrp="1"/>
          </p:cNvSpPr>
          <p:nvPr>
            <p:ph type="ftr" sz="quarter" idx="11"/>
          </p:nvPr>
        </p:nvSpPr>
        <p:spPr>
          <a:xfrm>
            <a:off x="1141411" y="5883275"/>
            <a:ext cx="9314554" cy="365125"/>
          </a:xfrm>
        </p:spPr>
        <p:txBody>
          <a:bodyPr/>
          <a:lstStyle/>
          <a:p>
            <a:r>
              <a:rPr lang="es-ES" sz="1400" dirty="0"/>
              <a:t>Sistemas de Gestión de base de datos                                                                      Andrés Montes Álvarez</a:t>
            </a:r>
          </a:p>
        </p:txBody>
      </p:sp>
    </p:spTree>
    <p:extLst>
      <p:ext uri="{BB962C8B-B14F-4D97-AF65-F5344CB8AC3E}">
        <p14:creationId xmlns:p14="http://schemas.microsoft.com/office/powerpoint/2010/main" val="122768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D5950-0024-95A9-DA91-B5210C0328D8}"/>
              </a:ext>
            </a:extLst>
          </p:cNvPr>
          <p:cNvSpPr>
            <a:spLocks noGrp="1"/>
          </p:cNvSpPr>
          <p:nvPr>
            <p:ph type="title"/>
          </p:nvPr>
        </p:nvSpPr>
        <p:spPr/>
        <p:txBody>
          <a:bodyPr/>
          <a:lstStyle/>
          <a:p>
            <a:r>
              <a:rPr lang="es-ES" dirty="0"/>
              <a:t>2.2 MySQL 8.0</a:t>
            </a:r>
          </a:p>
        </p:txBody>
      </p:sp>
      <p:sp>
        <p:nvSpPr>
          <p:cNvPr id="3" name="Marcador de contenido 2">
            <a:extLst>
              <a:ext uri="{FF2B5EF4-FFF2-40B4-BE49-F238E27FC236}">
                <a16:creationId xmlns:a16="http://schemas.microsoft.com/office/drawing/2014/main" id="{7351138E-F0C2-0BEF-7310-D7C2832C0BF5}"/>
              </a:ext>
            </a:extLst>
          </p:cNvPr>
          <p:cNvSpPr>
            <a:spLocks noGrp="1"/>
          </p:cNvSpPr>
          <p:nvPr>
            <p:ph idx="1"/>
          </p:nvPr>
        </p:nvSpPr>
        <p:spPr/>
        <p:txBody>
          <a:bodyPr>
            <a:normAutofit/>
          </a:bodyPr>
          <a:lstStyle/>
          <a:p>
            <a:r>
              <a:rPr lang="es-ES" sz="2000" dirty="0"/>
              <a:t>El software MySQL ofrece un servidor de base de datos </a:t>
            </a:r>
            <a:r>
              <a:rPr lang="es-ES" sz="2000" b="1" u="sng" dirty="0"/>
              <a:t>SQL</a:t>
            </a:r>
            <a:r>
              <a:rPr lang="es-ES" sz="2000" dirty="0"/>
              <a:t> (</a:t>
            </a:r>
            <a:r>
              <a:rPr lang="es-ES" sz="2000" dirty="0" err="1"/>
              <a:t>Structured</a:t>
            </a:r>
            <a:r>
              <a:rPr lang="es-ES" sz="2000" dirty="0"/>
              <a:t> </a:t>
            </a:r>
            <a:r>
              <a:rPr lang="es-ES" sz="2000" dirty="0" err="1"/>
              <a:t>Query</a:t>
            </a:r>
            <a:r>
              <a:rPr lang="es-ES" sz="2000" dirty="0"/>
              <a:t> </a:t>
            </a:r>
            <a:r>
              <a:rPr lang="es-ES" sz="2000" dirty="0" err="1"/>
              <a:t>Language</a:t>
            </a:r>
            <a:r>
              <a:rPr lang="es-ES" sz="2000" dirty="0"/>
              <a:t>) muy rápido, multiproceso, multiusuario y sólido. MySQL Server está diseñado para sistemas de producción de carga pesada y de misión crítica, así como para integrarse en software de implementación masiva. Oracle es una marca registrada de Oracle </a:t>
            </a:r>
            <a:r>
              <a:rPr lang="es-ES" sz="2000" dirty="0" err="1"/>
              <a:t>Corporation</a:t>
            </a:r>
            <a:r>
              <a:rPr lang="es-ES" sz="2000" dirty="0"/>
              <a:t> y/o sus afiliados. MySQL es una marca comercial de Oracle </a:t>
            </a:r>
            <a:r>
              <a:rPr lang="es-ES" sz="2000" dirty="0" err="1"/>
              <a:t>Corporation</a:t>
            </a:r>
            <a:r>
              <a:rPr lang="es-ES" sz="2000" dirty="0"/>
              <a:t> y/o sus filiales, y el Cliente no debe utilizarla sin la autorización expresa por escrito de Oracle</a:t>
            </a:r>
          </a:p>
        </p:txBody>
      </p:sp>
      <p:pic>
        <p:nvPicPr>
          <p:cNvPr id="3074" name="Picture 2" descr="Qué es MySQL? Una Explicación para Principiantes">
            <a:extLst>
              <a:ext uri="{FF2B5EF4-FFF2-40B4-BE49-F238E27FC236}">
                <a16:creationId xmlns:a16="http://schemas.microsoft.com/office/drawing/2014/main" id="{6EF00DD9-AC2D-8478-8BA3-92BD7D3F0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774" y="334963"/>
            <a:ext cx="2590800" cy="1762125"/>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47D321A2-9D57-A6BB-C83C-E3EE3B723B22}"/>
              </a:ext>
            </a:extLst>
          </p:cNvPr>
          <p:cNvSpPr>
            <a:spLocks noGrp="1"/>
          </p:cNvSpPr>
          <p:nvPr>
            <p:ph type="ftr" sz="quarter" idx="11"/>
          </p:nvPr>
        </p:nvSpPr>
        <p:spPr>
          <a:xfrm>
            <a:off x="1141411" y="5791201"/>
            <a:ext cx="9394067" cy="457199"/>
          </a:xfrm>
        </p:spPr>
        <p:txBody>
          <a:bodyPr/>
          <a:lstStyle/>
          <a:p>
            <a:r>
              <a:rPr lang="es-ES" sz="1400" dirty="0"/>
              <a:t>Sistemas de Gestión de base de datos                                                                      Andrés Montes Álvarez</a:t>
            </a:r>
          </a:p>
        </p:txBody>
      </p:sp>
    </p:spTree>
    <p:extLst>
      <p:ext uri="{BB962C8B-B14F-4D97-AF65-F5344CB8AC3E}">
        <p14:creationId xmlns:p14="http://schemas.microsoft.com/office/powerpoint/2010/main" val="339511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1A338-E476-FE7F-B0CB-30845C514889}"/>
              </a:ext>
            </a:extLst>
          </p:cNvPr>
          <p:cNvSpPr>
            <a:spLocks noGrp="1"/>
          </p:cNvSpPr>
          <p:nvPr>
            <p:ph type="title"/>
          </p:nvPr>
        </p:nvSpPr>
        <p:spPr/>
        <p:txBody>
          <a:bodyPr/>
          <a:lstStyle/>
          <a:p>
            <a:r>
              <a:rPr lang="es-ES" dirty="0"/>
              <a:t>2.2 </a:t>
            </a:r>
            <a:r>
              <a:rPr lang="es-ES" dirty="0" err="1"/>
              <a:t>MariaDB</a:t>
            </a:r>
            <a:endParaRPr lang="es-ES" dirty="0"/>
          </a:p>
        </p:txBody>
      </p:sp>
      <p:sp>
        <p:nvSpPr>
          <p:cNvPr id="3" name="Marcador de contenido 2">
            <a:extLst>
              <a:ext uri="{FF2B5EF4-FFF2-40B4-BE49-F238E27FC236}">
                <a16:creationId xmlns:a16="http://schemas.microsoft.com/office/drawing/2014/main" id="{8C48CEE2-834F-A855-AE80-9144D5176586}"/>
              </a:ext>
            </a:extLst>
          </p:cNvPr>
          <p:cNvSpPr>
            <a:spLocks noGrp="1"/>
          </p:cNvSpPr>
          <p:nvPr>
            <p:ph idx="1"/>
          </p:nvPr>
        </p:nvSpPr>
        <p:spPr/>
        <p:txBody>
          <a:bodyPr/>
          <a:lstStyle/>
          <a:p>
            <a:r>
              <a:rPr lang="es-ES" dirty="0" err="1"/>
              <a:t>MariaDB</a:t>
            </a:r>
            <a:r>
              <a:rPr lang="es-ES" dirty="0"/>
              <a:t> es un sistema de gestión de bases de datos derivado de MySQL con licencia GPL (General </a:t>
            </a:r>
            <a:r>
              <a:rPr lang="es-ES" dirty="0" err="1"/>
              <a:t>Public</a:t>
            </a:r>
            <a:r>
              <a:rPr lang="es-ES" dirty="0"/>
              <a:t> </a:t>
            </a:r>
            <a:r>
              <a:rPr lang="es-ES" dirty="0" err="1"/>
              <a:t>License</a:t>
            </a:r>
            <a:r>
              <a:rPr lang="es-ES" dirty="0"/>
              <a:t>). Es desarrollado por Michael (Monty) </a:t>
            </a:r>
            <a:r>
              <a:rPr lang="es-ES" dirty="0" err="1"/>
              <a:t>Widenius</a:t>
            </a:r>
            <a:r>
              <a:rPr lang="es-ES" dirty="0"/>
              <a:t> fundador de MySQL, la fundación </a:t>
            </a:r>
            <a:r>
              <a:rPr lang="es-ES" dirty="0" err="1"/>
              <a:t>MariaDB</a:t>
            </a:r>
            <a:r>
              <a:rPr lang="es-ES" dirty="0"/>
              <a:t> y la comunidad de desarrolladores de software libre, la ultima versión soportada por </a:t>
            </a:r>
            <a:r>
              <a:rPr lang="es-ES" dirty="0" err="1"/>
              <a:t>MariaDB</a:t>
            </a:r>
            <a:r>
              <a:rPr lang="es-ES" dirty="0"/>
              <a:t> es la 10.3</a:t>
            </a:r>
          </a:p>
          <a:p>
            <a:pPr marL="0" indent="0">
              <a:buNone/>
            </a:pPr>
            <a:endParaRPr lang="es-ES" dirty="0"/>
          </a:p>
        </p:txBody>
      </p:sp>
      <p:sp>
        <p:nvSpPr>
          <p:cNvPr id="4" name="AutoShape 4" descr="Actualizar versiones mayores de MariaDB">
            <a:extLst>
              <a:ext uri="{FF2B5EF4-FFF2-40B4-BE49-F238E27FC236}">
                <a16:creationId xmlns:a16="http://schemas.microsoft.com/office/drawing/2014/main" id="{5EACCE19-72E4-A410-C075-0C3586832361}"/>
              </a:ext>
            </a:extLst>
          </p:cNvPr>
          <p:cNvSpPr>
            <a:spLocks noChangeAspect="1" noChangeArrowheads="1"/>
          </p:cNvSpPr>
          <p:nvPr/>
        </p:nvSpPr>
        <p:spPr bwMode="auto">
          <a:xfrm>
            <a:off x="5943599" y="3276599"/>
            <a:ext cx="3001617" cy="30016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0" name="Picture 6" descr="Instalar la última versión de MariaDB en Debian 10 - ochobitshacenunbyte">
            <a:extLst>
              <a:ext uri="{FF2B5EF4-FFF2-40B4-BE49-F238E27FC236}">
                <a16:creationId xmlns:a16="http://schemas.microsoft.com/office/drawing/2014/main" id="{2EA15353-DC63-D1CE-2BE4-81D324FE1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007" y="334963"/>
            <a:ext cx="2343150" cy="17621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ie de página 4">
            <a:extLst>
              <a:ext uri="{FF2B5EF4-FFF2-40B4-BE49-F238E27FC236}">
                <a16:creationId xmlns:a16="http://schemas.microsoft.com/office/drawing/2014/main" id="{3A26AB75-1E3D-648A-BFFF-47CAECA4028B}"/>
              </a:ext>
            </a:extLst>
          </p:cNvPr>
          <p:cNvSpPr>
            <a:spLocks noGrp="1"/>
          </p:cNvSpPr>
          <p:nvPr>
            <p:ph type="ftr" sz="quarter" idx="11"/>
          </p:nvPr>
        </p:nvSpPr>
        <p:spPr>
          <a:xfrm>
            <a:off x="1141411" y="5883275"/>
            <a:ext cx="9685615" cy="365125"/>
          </a:xfrm>
        </p:spPr>
        <p:txBody>
          <a:bodyPr/>
          <a:lstStyle/>
          <a:p>
            <a:r>
              <a:rPr lang="es-ES" sz="1400"/>
              <a:t>Sistemas de Gestión de base de datos                                                                      Andrés Montes Álvarez</a:t>
            </a:r>
          </a:p>
        </p:txBody>
      </p:sp>
    </p:spTree>
    <p:extLst>
      <p:ext uri="{BB962C8B-B14F-4D97-AF65-F5344CB8AC3E}">
        <p14:creationId xmlns:p14="http://schemas.microsoft.com/office/powerpoint/2010/main" val="1956280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215</TotalTime>
  <Words>600</Words>
  <Application>Microsoft Office PowerPoint</Application>
  <PresentationFormat>Panorámica</PresentationFormat>
  <Paragraphs>37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Tw Cen MT</vt:lpstr>
      <vt:lpstr>Circuito</vt:lpstr>
      <vt:lpstr>Sistemas de gestión de base de datos </vt:lpstr>
      <vt:lpstr>Índice</vt:lpstr>
      <vt:lpstr>1.Tipos de SGBD</vt:lpstr>
      <vt:lpstr>1.1 Relacional</vt:lpstr>
      <vt:lpstr>1.2Jerárquicos</vt:lpstr>
      <vt:lpstr>1.3 De Red</vt:lpstr>
      <vt:lpstr>2.Oracle SQL</vt:lpstr>
      <vt:lpstr>2.2 MySQL 8.0</vt:lpstr>
      <vt:lpstr>2.2 MariaDB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gestión de base de datos</dc:title>
  <dc:creator>usuario</dc:creator>
  <cp:lastModifiedBy>usuario</cp:lastModifiedBy>
  <cp:revision>6</cp:revision>
  <dcterms:created xsi:type="dcterms:W3CDTF">2022-09-21T09:59:09Z</dcterms:created>
  <dcterms:modified xsi:type="dcterms:W3CDTF">2022-10-03T22:22:29Z</dcterms:modified>
</cp:coreProperties>
</file>