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jLoact87AFKOVCKmiMhD4YShE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dbd2df6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1bdbd2df6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bdbd2df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1bdbd2df63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bdbd2df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1bdbd2df63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dbd2df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1bdbd2df6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dbd2df6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1bdbd2df63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bdbd2df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31bdbd2df6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bdbd2df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1bdbd2df6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bdbd2df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31bdbd2df6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bdbd2df6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1bdbd2df6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bdbd2df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31bdbd2df63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bdbd2df6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1bdbd2df6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6a021b9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d6a021b9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dbd2df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1bdbd2df63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792288" y="612775"/>
            <a:ext cx="5486400" cy="4114800"/>
          </a:xfrm>
          <a:prstGeom prst="rect">
            <a:avLst/>
          </a:prstGeom>
          <a:noFill/>
          <a:ln>
            <a:noFill/>
          </a:ln>
        </p:spPr>
      </p:sp>
      <p:sp>
        <p:nvSpPr>
          <p:cNvPr id="64" name="Google Shape;64;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hyperlink" Target="https://github.com/junegunn/fzf"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hyperlink" Target="https://github.com/junegunn/fz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hyperlink" Target="https://github.com/AndresMpa/dotfiles/blob/main/etc/systemd/system/brightness-permission.service" TargetMode="External"/><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hyperlink" Target="https://github.com/AndresMpa/dotfiles/blob/main/.config/sxhkd/scripts/brightnessUp.sh" TargetMode="External"/><Relationship Id="rId7" Type="http://schemas.openxmlformats.org/officeDocument/2006/relationships/image" Target="../media/image8.png"/><Relationship Id="rId8" Type="http://schemas.openxmlformats.org/officeDocument/2006/relationships/hyperlink" Target="https://github.com/AndresMpa/dotfiles/blob/15db559df71b5da68f71488565a84751dd52fbc7/.config/sxhkd/sxhkdrc#L2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hyperlink" Target="https://github.com/AndresMpa/mu-vim" TargetMode="External"/><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github.com/3rdparty/libproc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hyperlink" Target="https://github.com/lm-sensors/lm-sensors" TargetMode="External"/><Relationship Id="rId5" Type="http://schemas.openxmlformats.org/officeDocument/2006/relationships/hyperlink" Target="https://packages.debian.org/search?keywords=fancontro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hyperlink" Target="https://github.com/AndresMpa/dotfiles" TargetMode="External"/><Relationship Id="rId6" Type="http://schemas.openxmlformats.org/officeDocument/2006/relationships/hyperlink" Target="https://github.com/junegunn/fzf" TargetMode="External"/><Relationship Id="rId7" Type="http://schemas.openxmlformats.org/officeDocument/2006/relationships/hyperlink" Target="https://github.com/polybar/polybar" TargetMode="External"/><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8796"/>
            <a:ext cx="9237159" cy="6866944"/>
          </a:xfrm>
          <a:prstGeom prst="rect">
            <a:avLst/>
          </a:prstGeom>
          <a:solidFill>
            <a:srgbClr val="BFBFBF"/>
          </a:solidFill>
          <a:ln>
            <a:noFill/>
          </a:ln>
        </p:spPr>
      </p:pic>
      <p:sp>
        <p:nvSpPr>
          <p:cNvPr id="85" name="Google Shape;85;p1"/>
          <p:cNvSpPr txBox="1"/>
          <p:nvPr/>
        </p:nvSpPr>
        <p:spPr>
          <a:xfrm>
            <a:off x="215553" y="2189658"/>
            <a:ext cx="8712900" cy="1569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es-CO" sz="4800">
                <a:solidFill>
                  <a:schemeClr val="dk2"/>
                </a:solidFill>
                <a:latin typeface="Montserrat"/>
                <a:ea typeface="Montserrat"/>
                <a:cs typeface="Montserrat"/>
                <a:sym typeface="Montserrat"/>
              </a:rPr>
              <a:t>Fuzzy logic on GNU/Linux Operative System</a:t>
            </a:r>
            <a:endParaRPr b="1" i="0" sz="4800" u="none" cap="none" strike="noStrike">
              <a:solidFill>
                <a:schemeClr val="dk2"/>
              </a:solidFill>
              <a:latin typeface="Calibri"/>
              <a:ea typeface="Calibri"/>
              <a:cs typeface="Calibri"/>
              <a:sym typeface="Calibri"/>
            </a:endParaRPr>
          </a:p>
        </p:txBody>
      </p:sp>
      <p:sp>
        <p:nvSpPr>
          <p:cNvPr id="86" name="Google Shape;86;p1"/>
          <p:cNvSpPr txBox="1"/>
          <p:nvPr/>
        </p:nvSpPr>
        <p:spPr>
          <a:xfrm>
            <a:off x="3361950" y="4609250"/>
            <a:ext cx="242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1300">
                <a:solidFill>
                  <a:schemeClr val="dk2"/>
                </a:solidFill>
                <a:latin typeface="Lato"/>
                <a:ea typeface="Lato"/>
                <a:cs typeface="Lato"/>
                <a:sym typeface="Lato"/>
              </a:rPr>
              <a:t>Eng. Andrés M. Prieto Álvarez</a:t>
            </a:r>
            <a:endParaRPr sz="13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31bdbd2df63_0_50"/>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55" name="Google Shape;155;g31bdbd2df63_0_50"/>
          <p:cNvSpPr txBox="1"/>
          <p:nvPr/>
        </p:nvSpPr>
        <p:spPr>
          <a:xfrm>
            <a:off x="499500" y="1176300"/>
            <a:ext cx="4006500" cy="575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F - Fuzzy - Finder/Search</a:t>
            </a:r>
            <a:endParaRPr sz="2400">
              <a:solidFill>
                <a:schemeClr val="dk2"/>
              </a:solidFill>
              <a:latin typeface="Montserrat"/>
              <a:ea typeface="Montserrat"/>
              <a:cs typeface="Montserrat"/>
              <a:sym typeface="Montserrat"/>
            </a:endParaRPr>
          </a:p>
        </p:txBody>
      </p:sp>
      <p:sp>
        <p:nvSpPr>
          <p:cNvPr id="156" name="Google Shape;156;g31bdbd2df63_0_50"/>
          <p:cNvSpPr txBox="1"/>
          <p:nvPr/>
        </p:nvSpPr>
        <p:spPr>
          <a:xfrm>
            <a:off x="499500" y="214100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CO" sz="1600">
                <a:solidFill>
                  <a:schemeClr val="dk2"/>
                </a:solidFill>
                <a:latin typeface="Lato"/>
                <a:ea typeface="Lato"/>
                <a:cs typeface="Lato"/>
                <a:sym typeface="Lato"/>
              </a:rPr>
              <a:t>FZF is a fuzzy finder implemented in different OS, packages, command line, editors, etc. It works to make fuzzy search using a given text.</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sz="16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s-CO" sz="1600">
                <a:solidFill>
                  <a:schemeClr val="dk2"/>
                </a:solidFill>
                <a:latin typeface="Lato"/>
                <a:ea typeface="Lato"/>
                <a:cs typeface="Lato"/>
                <a:sym typeface="Lato"/>
              </a:rPr>
              <a:t>Ref</a:t>
            </a:r>
            <a:r>
              <a:rPr lang="es-CO" sz="1600">
                <a:solidFill>
                  <a:srgbClr val="FFFFFF"/>
                </a:solidFill>
                <a:latin typeface="Lato"/>
                <a:ea typeface="Lato"/>
                <a:cs typeface="Lato"/>
                <a:sym typeface="Lato"/>
              </a:rPr>
              <a:t>: </a:t>
            </a:r>
            <a:r>
              <a:rPr lang="es-CO" sz="1600">
                <a:solidFill>
                  <a:schemeClr val="accent3"/>
                </a:solidFill>
                <a:uFill>
                  <a:noFill/>
                </a:uFill>
                <a:latin typeface="Lato"/>
                <a:ea typeface="Lato"/>
                <a:cs typeface="Lato"/>
                <a:sym typeface="Lato"/>
                <a:hlinkClick r:id="rId4">
                  <a:extLst>
                    <a:ext uri="{A12FA001-AC4F-418D-AE19-62706E023703}">
                      <ahyp:hlinkClr val="tx"/>
                    </a:ext>
                  </a:extLst>
                </a:hlinkClick>
              </a:rPr>
              <a:t>https://github.com/junegunn/fzf</a:t>
            </a:r>
            <a:endParaRPr sz="1600">
              <a:solidFill>
                <a:schemeClr val="accent3"/>
              </a:solidFill>
              <a:latin typeface="Lato"/>
              <a:ea typeface="Lato"/>
              <a:cs typeface="Lato"/>
              <a:sym typeface="Lato"/>
            </a:endParaRPr>
          </a:p>
        </p:txBody>
      </p:sp>
      <p:pic>
        <p:nvPicPr>
          <p:cNvPr id="157" name="Google Shape;157;g31bdbd2df63_0_50"/>
          <p:cNvPicPr preferRelativeResize="0"/>
          <p:nvPr/>
        </p:nvPicPr>
        <p:blipFill>
          <a:blip r:embed="rId5">
            <a:alphaModFix/>
          </a:blip>
          <a:stretch>
            <a:fillRect/>
          </a:stretch>
        </p:blipFill>
        <p:spPr>
          <a:xfrm>
            <a:off x="4107850" y="1973400"/>
            <a:ext cx="4652424" cy="275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31bdbd2df63_0_54"/>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63" name="Google Shape;163;g31bdbd2df63_0_54"/>
          <p:cNvSpPr txBox="1"/>
          <p:nvPr/>
        </p:nvSpPr>
        <p:spPr>
          <a:xfrm>
            <a:off x="451950" y="1082888"/>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Brightness control script</a:t>
            </a:r>
            <a:endParaRPr sz="2400">
              <a:solidFill>
                <a:schemeClr val="dk2"/>
              </a:solidFill>
              <a:latin typeface="Montserrat"/>
              <a:ea typeface="Montserrat"/>
              <a:cs typeface="Montserrat"/>
              <a:sym typeface="Montserrat"/>
            </a:endParaRPr>
          </a:p>
        </p:txBody>
      </p:sp>
      <p:pic>
        <p:nvPicPr>
          <p:cNvPr id="164" name="Google Shape;164;g31bdbd2df63_0_54"/>
          <p:cNvPicPr preferRelativeResize="0"/>
          <p:nvPr/>
        </p:nvPicPr>
        <p:blipFill>
          <a:blip r:embed="rId4">
            <a:alphaModFix/>
          </a:blip>
          <a:stretch>
            <a:fillRect/>
          </a:stretch>
        </p:blipFill>
        <p:spPr>
          <a:xfrm>
            <a:off x="633413" y="1894088"/>
            <a:ext cx="7877175" cy="3238500"/>
          </a:xfrm>
          <a:prstGeom prst="rect">
            <a:avLst/>
          </a:prstGeom>
          <a:noFill/>
          <a:ln>
            <a:noFill/>
          </a:ln>
        </p:spPr>
      </p:pic>
      <p:sp>
        <p:nvSpPr>
          <p:cNvPr id="165" name="Google Shape;165;g31bdbd2df63_0_54"/>
          <p:cNvSpPr txBox="1"/>
          <p:nvPr/>
        </p:nvSpPr>
        <p:spPr>
          <a:xfrm>
            <a:off x="1862575" y="5364438"/>
            <a:ext cx="3403200" cy="43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CO" sz="1300">
                <a:solidFill>
                  <a:schemeClr val="dk2"/>
                </a:solidFill>
                <a:latin typeface="Lato"/>
                <a:ea typeface="Lato"/>
                <a:cs typeface="Lato"/>
                <a:sym typeface="Lato"/>
              </a:rPr>
              <a:t>Ref</a:t>
            </a:r>
            <a:r>
              <a:rPr lang="es-CO" sz="1300">
                <a:solidFill>
                  <a:srgbClr val="FFFFFF"/>
                </a:solidFill>
                <a:latin typeface="Lato"/>
                <a:ea typeface="Lato"/>
                <a:cs typeface="Lato"/>
                <a:sym typeface="Lato"/>
              </a:rPr>
              <a:t>: </a:t>
            </a:r>
            <a:r>
              <a:rPr lang="es-CO" sz="1300">
                <a:solidFill>
                  <a:schemeClr val="accent3"/>
                </a:solidFill>
                <a:uFill>
                  <a:noFill/>
                </a:uFill>
                <a:latin typeface="Lato"/>
                <a:ea typeface="Lato"/>
                <a:cs typeface="Lato"/>
                <a:sym typeface="Lato"/>
                <a:hlinkClick r:id="rId5">
                  <a:extLst>
                    <a:ext uri="{A12FA001-AC4F-418D-AE19-62706E023703}">
                      <ahyp:hlinkClr val="tx"/>
                    </a:ext>
                  </a:extLst>
                </a:hlinkClick>
              </a:rPr>
              <a:t>https://github.com/junegunn/fzf</a:t>
            </a:r>
            <a:endParaRPr sz="1300">
              <a:solidFill>
                <a:schemeClr val="accent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31bdbd2df63_0_58"/>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71" name="Google Shape;171;g31bdbd2df63_0_58"/>
          <p:cNvSpPr txBox="1"/>
          <p:nvPr/>
        </p:nvSpPr>
        <p:spPr>
          <a:xfrm>
            <a:off x="306975" y="1121838"/>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Regarding the permission system</a:t>
            </a:r>
            <a:endParaRPr sz="2400">
              <a:solidFill>
                <a:schemeClr val="dk2"/>
              </a:solidFill>
              <a:latin typeface="Montserrat"/>
              <a:ea typeface="Montserrat"/>
              <a:cs typeface="Montserrat"/>
              <a:sym typeface="Montserrat"/>
            </a:endParaRPr>
          </a:p>
        </p:txBody>
      </p:sp>
      <p:pic>
        <p:nvPicPr>
          <p:cNvPr id="172" name="Google Shape;172;g31bdbd2df63_0_58">
            <a:hlinkClick r:id="rId4"/>
          </p:cNvPr>
          <p:cNvPicPr preferRelativeResize="0"/>
          <p:nvPr/>
        </p:nvPicPr>
        <p:blipFill>
          <a:blip r:embed="rId5">
            <a:alphaModFix/>
          </a:blip>
          <a:stretch>
            <a:fillRect/>
          </a:stretch>
        </p:blipFill>
        <p:spPr>
          <a:xfrm>
            <a:off x="306975" y="1954387"/>
            <a:ext cx="5506060" cy="3530849"/>
          </a:xfrm>
          <a:prstGeom prst="rect">
            <a:avLst/>
          </a:prstGeom>
          <a:noFill/>
          <a:ln>
            <a:noFill/>
          </a:ln>
        </p:spPr>
      </p:pic>
      <p:pic>
        <p:nvPicPr>
          <p:cNvPr id="173" name="Google Shape;173;g31bdbd2df63_0_58">
            <a:hlinkClick r:id="rId6"/>
          </p:cNvPr>
          <p:cNvPicPr preferRelativeResize="0"/>
          <p:nvPr/>
        </p:nvPicPr>
        <p:blipFill>
          <a:blip r:embed="rId7">
            <a:alphaModFix/>
          </a:blip>
          <a:stretch>
            <a:fillRect/>
          </a:stretch>
        </p:blipFill>
        <p:spPr>
          <a:xfrm>
            <a:off x="3494763" y="2189588"/>
            <a:ext cx="5553075" cy="1314450"/>
          </a:xfrm>
          <a:prstGeom prst="rect">
            <a:avLst/>
          </a:prstGeom>
          <a:noFill/>
          <a:ln>
            <a:noFill/>
          </a:ln>
        </p:spPr>
      </p:pic>
      <p:pic>
        <p:nvPicPr>
          <p:cNvPr id="174" name="Google Shape;174;g31bdbd2df63_0_58">
            <a:hlinkClick r:id="rId8"/>
          </p:cNvPr>
          <p:cNvPicPr preferRelativeResize="0"/>
          <p:nvPr/>
        </p:nvPicPr>
        <p:blipFill>
          <a:blip r:embed="rId9">
            <a:alphaModFix/>
          </a:blip>
          <a:stretch>
            <a:fillRect/>
          </a:stretch>
        </p:blipFill>
        <p:spPr>
          <a:xfrm>
            <a:off x="5813035" y="3504038"/>
            <a:ext cx="3000375" cy="210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31bdbd2df63_0_62"/>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80" name="Google Shape;180;g31bdbd2df63_0_62"/>
          <p:cNvSpPr txBox="1"/>
          <p:nvPr/>
        </p:nvSpPr>
        <p:spPr>
          <a:xfrm>
            <a:off x="431525" y="1108075"/>
            <a:ext cx="7038900" cy="9141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Other fuzzy search implementation regarding different context</a:t>
            </a:r>
            <a:endParaRPr sz="2400">
              <a:solidFill>
                <a:schemeClr val="dk2"/>
              </a:solidFill>
              <a:latin typeface="Montserrat"/>
              <a:ea typeface="Montserrat"/>
              <a:cs typeface="Montserrat"/>
              <a:sym typeface="Montserrat"/>
            </a:endParaRPr>
          </a:p>
        </p:txBody>
      </p:sp>
      <p:pic>
        <p:nvPicPr>
          <p:cNvPr id="181" name="Google Shape;181;g31bdbd2df63_0_62">
            <a:hlinkClick r:id="rId4"/>
          </p:cNvPr>
          <p:cNvPicPr preferRelativeResize="0"/>
          <p:nvPr/>
        </p:nvPicPr>
        <p:blipFill>
          <a:blip r:embed="rId5">
            <a:alphaModFix/>
          </a:blip>
          <a:stretch>
            <a:fillRect/>
          </a:stretch>
        </p:blipFill>
        <p:spPr>
          <a:xfrm>
            <a:off x="1718813" y="2133900"/>
            <a:ext cx="6280130"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31bdbd2df63_0_66"/>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87" name="Google Shape;187;g31bdbd2df63_0_66"/>
          <p:cNvSpPr txBox="1"/>
          <p:nvPr/>
        </p:nvSpPr>
        <p:spPr>
          <a:xfrm>
            <a:off x="2736000" y="2192975"/>
            <a:ext cx="3672000" cy="9933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CO" sz="5000">
                <a:solidFill>
                  <a:schemeClr val="dk2"/>
                </a:solidFill>
                <a:latin typeface="Montserrat"/>
                <a:ea typeface="Montserrat"/>
                <a:cs typeface="Montserrat"/>
                <a:sym typeface="Montserrat"/>
              </a:rPr>
              <a:t>Thank you</a:t>
            </a:r>
            <a:endParaRPr sz="5000">
              <a:solidFill>
                <a:schemeClr val="dk2"/>
              </a:solidFill>
              <a:latin typeface="Montserrat"/>
              <a:ea typeface="Montserrat"/>
              <a:cs typeface="Montserrat"/>
              <a:sym typeface="Montserrat"/>
            </a:endParaRPr>
          </a:p>
        </p:txBody>
      </p:sp>
      <p:sp>
        <p:nvSpPr>
          <p:cNvPr id="188" name="Google Shape;188;g31bdbd2df63_0_66"/>
          <p:cNvSpPr txBox="1"/>
          <p:nvPr/>
        </p:nvSpPr>
        <p:spPr>
          <a:xfrm>
            <a:off x="3396900" y="3867750"/>
            <a:ext cx="235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1300">
                <a:solidFill>
                  <a:schemeClr val="dk2"/>
                </a:solidFill>
                <a:latin typeface="Lato"/>
                <a:ea typeface="Lato"/>
                <a:cs typeface="Lato"/>
                <a:sym typeface="Lato"/>
              </a:rPr>
              <a:t>Eng. Andrés M. Prieto Álvarez</a:t>
            </a:r>
            <a:endParaRPr sz="13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31bdbd2df63_0_2"/>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92" name="Google Shape;92;g31bdbd2df63_0_2"/>
          <p:cNvSpPr txBox="1"/>
          <p:nvPr/>
        </p:nvSpPr>
        <p:spPr>
          <a:xfrm>
            <a:off x="596650" y="1206775"/>
            <a:ext cx="3537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What is fuzzy logic?</a:t>
            </a:r>
            <a:endParaRPr sz="2400">
              <a:solidFill>
                <a:schemeClr val="dk2"/>
              </a:solidFill>
              <a:latin typeface="Montserrat"/>
              <a:ea typeface="Montserrat"/>
              <a:cs typeface="Montserrat"/>
              <a:sym typeface="Montserrat"/>
            </a:endParaRPr>
          </a:p>
        </p:txBody>
      </p:sp>
      <p:sp>
        <p:nvSpPr>
          <p:cNvPr id="93" name="Google Shape;93;g31bdbd2df63_0_2"/>
          <p:cNvSpPr txBox="1"/>
          <p:nvPr/>
        </p:nvSpPr>
        <p:spPr>
          <a:xfrm>
            <a:off x="731350" y="2216400"/>
            <a:ext cx="34032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600">
                <a:solidFill>
                  <a:schemeClr val="dk2"/>
                </a:solidFill>
                <a:latin typeface="Lato"/>
                <a:ea typeface="Lato"/>
                <a:cs typeface="Lato"/>
                <a:sym typeface="Lato"/>
              </a:rPr>
              <a:t>Fuzzy logic is an extension of classical logic that allows us to handle truth values ​​that are not just 0 or 1 (true or false), but values ​​intermediate between the two.</a:t>
            </a:r>
            <a:endParaRPr sz="1600">
              <a:solidFill>
                <a:schemeClr val="dk2"/>
              </a:solidFill>
              <a:latin typeface="Lato"/>
              <a:ea typeface="Lato"/>
              <a:cs typeface="Lato"/>
              <a:sym typeface="Lato"/>
            </a:endParaRPr>
          </a:p>
        </p:txBody>
      </p:sp>
      <p:cxnSp>
        <p:nvCxnSpPr>
          <p:cNvPr id="94" name="Google Shape;94;g31bdbd2df63_0_2"/>
          <p:cNvCxnSpPr/>
          <p:nvPr/>
        </p:nvCxnSpPr>
        <p:spPr>
          <a:xfrm flipH="1" rot="10800000">
            <a:off x="5216675" y="2312400"/>
            <a:ext cx="3037800" cy="239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95" name="Google Shape;95;g31bdbd2df63_0_2"/>
          <p:cNvSpPr txBox="1"/>
          <p:nvPr/>
        </p:nvSpPr>
        <p:spPr>
          <a:xfrm>
            <a:off x="4944275" y="4524500"/>
            <a:ext cx="2724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300">
                <a:solidFill>
                  <a:schemeClr val="dk2"/>
                </a:solidFill>
                <a:latin typeface="Lato"/>
                <a:ea typeface="Lato"/>
                <a:cs typeface="Lato"/>
                <a:sym typeface="Lato"/>
              </a:rPr>
              <a:t>0</a:t>
            </a:r>
            <a:endParaRPr sz="1300">
              <a:solidFill>
                <a:schemeClr val="dk2"/>
              </a:solidFill>
              <a:latin typeface="Lato"/>
              <a:ea typeface="Lato"/>
              <a:cs typeface="Lato"/>
              <a:sym typeface="Lato"/>
            </a:endParaRPr>
          </a:p>
        </p:txBody>
      </p:sp>
      <p:sp>
        <p:nvSpPr>
          <p:cNvPr id="96" name="Google Shape;96;g31bdbd2df63_0_2"/>
          <p:cNvSpPr txBox="1"/>
          <p:nvPr/>
        </p:nvSpPr>
        <p:spPr>
          <a:xfrm>
            <a:off x="8312675" y="2120875"/>
            <a:ext cx="2724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300">
                <a:solidFill>
                  <a:schemeClr val="dk2"/>
                </a:solidFill>
                <a:latin typeface="Lato"/>
                <a:ea typeface="Lato"/>
                <a:cs typeface="Lato"/>
                <a:sym typeface="Lato"/>
              </a:rPr>
              <a:t>1</a:t>
            </a:r>
            <a:endParaRPr sz="1300">
              <a:solidFill>
                <a:schemeClr val="dk2"/>
              </a:solidFill>
              <a:latin typeface="Lato"/>
              <a:ea typeface="Lato"/>
              <a:cs typeface="Lato"/>
              <a:sym typeface="Lato"/>
            </a:endParaRPr>
          </a:p>
        </p:txBody>
      </p:sp>
      <p:sp>
        <p:nvSpPr>
          <p:cNvPr id="97" name="Google Shape;97;g31bdbd2df63_0_2"/>
          <p:cNvSpPr txBox="1"/>
          <p:nvPr/>
        </p:nvSpPr>
        <p:spPr>
          <a:xfrm>
            <a:off x="881550" y="4044500"/>
            <a:ext cx="15504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300">
                <a:solidFill>
                  <a:schemeClr val="dk2"/>
                </a:solidFill>
                <a:latin typeface="Lato"/>
                <a:ea typeface="Lato"/>
                <a:cs typeface="Lato"/>
                <a:sym typeface="Lato"/>
              </a:rPr>
              <a:t>Lotfi Zadeh, 1965</a:t>
            </a:r>
            <a:endParaRPr sz="13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31bdbd2df63_0_20"/>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03" name="Google Shape;103;g31bdbd2df63_0_20"/>
          <p:cNvSpPr txBox="1"/>
          <p:nvPr/>
        </p:nvSpPr>
        <p:spPr>
          <a:xfrm>
            <a:off x="564950" y="1204225"/>
            <a:ext cx="37677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What does it work for?</a:t>
            </a:r>
            <a:endParaRPr sz="2400">
              <a:solidFill>
                <a:schemeClr val="dk2"/>
              </a:solidFill>
              <a:latin typeface="Montserrat"/>
              <a:ea typeface="Montserrat"/>
              <a:cs typeface="Montserrat"/>
              <a:sym typeface="Montserrat"/>
            </a:endParaRPr>
          </a:p>
        </p:txBody>
      </p:sp>
      <p:sp>
        <p:nvSpPr>
          <p:cNvPr id="104" name="Google Shape;104;g31bdbd2df63_0_20"/>
          <p:cNvSpPr txBox="1"/>
          <p:nvPr/>
        </p:nvSpPr>
        <p:spPr>
          <a:xfrm>
            <a:off x="752700" y="2118325"/>
            <a:ext cx="3819300" cy="2840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rPr lang="es-CO" sz="1602">
                <a:solidFill>
                  <a:schemeClr val="dk2"/>
                </a:solidFill>
                <a:latin typeface="Lato"/>
                <a:ea typeface="Lato"/>
                <a:cs typeface="Lato"/>
                <a:sym typeface="Lato"/>
              </a:rPr>
              <a:t>It is used when we need to model complex situations where decisions are not simply black and white.</a:t>
            </a:r>
            <a:endParaRPr sz="1602">
              <a:solidFill>
                <a:schemeClr val="dk2"/>
              </a:solidFill>
              <a:latin typeface="Lato"/>
              <a:ea typeface="Lato"/>
              <a:cs typeface="Lato"/>
              <a:sym typeface="Lato"/>
            </a:endParaRPr>
          </a:p>
          <a:p>
            <a:pPr indent="0" lvl="0" marL="0" rtl="0" algn="l">
              <a:lnSpc>
                <a:spcPct val="95000"/>
              </a:lnSpc>
              <a:spcBef>
                <a:spcPts val="1200"/>
              </a:spcBef>
              <a:spcAft>
                <a:spcPts val="0"/>
              </a:spcAft>
              <a:buSzPts val="1018"/>
              <a:buNone/>
            </a:pPr>
            <a:r>
              <a:rPr lang="es-CO" sz="1602">
                <a:solidFill>
                  <a:schemeClr val="dk2"/>
                </a:solidFill>
                <a:latin typeface="Lato"/>
                <a:ea typeface="Lato"/>
                <a:cs typeface="Lato"/>
                <a:sym typeface="Lato"/>
              </a:rPr>
              <a:t>It allows decisions to be made in uncertain situations, which is useful in control systems, artificial intelligence and machine learning.</a:t>
            </a:r>
            <a:endParaRPr sz="1602">
              <a:solidFill>
                <a:schemeClr val="dk2"/>
              </a:solidFill>
              <a:latin typeface="Lato"/>
              <a:ea typeface="Lato"/>
              <a:cs typeface="Lato"/>
              <a:sym typeface="Lato"/>
            </a:endParaRPr>
          </a:p>
          <a:p>
            <a:pPr indent="0" lvl="0" marL="0" rtl="0" algn="l">
              <a:lnSpc>
                <a:spcPct val="95000"/>
              </a:lnSpc>
              <a:spcBef>
                <a:spcPts val="1200"/>
              </a:spcBef>
              <a:spcAft>
                <a:spcPts val="1200"/>
              </a:spcAft>
              <a:buSzPts val="1018"/>
              <a:buNone/>
            </a:pPr>
            <a:r>
              <a:rPr lang="es-CO" sz="1602">
                <a:solidFill>
                  <a:schemeClr val="dk2"/>
                </a:solidFill>
                <a:latin typeface="Lato"/>
                <a:ea typeface="Lato"/>
                <a:cs typeface="Lato"/>
                <a:sym typeface="Lato"/>
              </a:rPr>
              <a:t>Management of processes, resources and automatic adjustments according to current conditions.</a:t>
            </a:r>
            <a:endParaRPr sz="1602">
              <a:solidFill>
                <a:schemeClr val="dk2"/>
              </a:solidFill>
              <a:latin typeface="Lato"/>
              <a:ea typeface="Lato"/>
              <a:cs typeface="Lato"/>
              <a:sym typeface="Lato"/>
            </a:endParaRPr>
          </a:p>
        </p:txBody>
      </p:sp>
      <p:pic>
        <p:nvPicPr>
          <p:cNvPr id="105" name="Google Shape;105;g31bdbd2df63_0_20"/>
          <p:cNvPicPr preferRelativeResize="0"/>
          <p:nvPr/>
        </p:nvPicPr>
        <p:blipFill rotWithShape="1">
          <a:blip r:embed="rId4">
            <a:alphaModFix/>
          </a:blip>
          <a:srcRect b="4439" l="24289" r="25999" t="4202"/>
          <a:stretch/>
        </p:blipFill>
        <p:spPr>
          <a:xfrm>
            <a:off x="5480800" y="2559325"/>
            <a:ext cx="2346523" cy="2333550"/>
          </a:xfrm>
          <a:prstGeom prst="rect">
            <a:avLst/>
          </a:prstGeom>
          <a:noFill/>
          <a:ln>
            <a:noFill/>
          </a:ln>
        </p:spPr>
      </p:pic>
      <p:pic>
        <p:nvPicPr>
          <p:cNvPr id="106" name="Google Shape;106;g31bdbd2df63_0_20"/>
          <p:cNvPicPr preferRelativeResize="0"/>
          <p:nvPr/>
        </p:nvPicPr>
        <p:blipFill>
          <a:blip r:embed="rId5">
            <a:alphaModFix/>
          </a:blip>
          <a:stretch>
            <a:fillRect/>
          </a:stretch>
        </p:blipFill>
        <p:spPr>
          <a:xfrm>
            <a:off x="7230225" y="1965125"/>
            <a:ext cx="1180175" cy="118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31bdbd2df63_0_26"/>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12" name="Google Shape;112;g31bdbd2df63_0_26"/>
          <p:cNvSpPr txBox="1"/>
          <p:nvPr/>
        </p:nvSpPr>
        <p:spPr>
          <a:xfrm>
            <a:off x="827250" y="2604900"/>
            <a:ext cx="7489500" cy="164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s-CO" sz="2800">
                <a:solidFill>
                  <a:schemeClr val="dk2"/>
                </a:solidFill>
                <a:latin typeface="Montserrat"/>
                <a:ea typeface="Montserrat"/>
                <a:cs typeface="Montserrat"/>
                <a:sym typeface="Montserrat"/>
              </a:rPr>
              <a:t>Common hardware utilities for GNU/Linux OS that uses Fuzzy logic</a:t>
            </a:r>
            <a:endParaRPr sz="28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31bdbd2df63_0_32"/>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18" name="Google Shape;118;g31bdbd2df63_0_32"/>
          <p:cNvSpPr txBox="1"/>
          <p:nvPr/>
        </p:nvSpPr>
        <p:spPr>
          <a:xfrm>
            <a:off x="1615050" y="2513225"/>
            <a:ext cx="5913900" cy="1300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s-CO" sz="4800">
                <a:solidFill>
                  <a:schemeClr val="dk2"/>
                </a:solidFill>
                <a:latin typeface="Montserrat"/>
                <a:ea typeface="Montserrat"/>
                <a:cs typeface="Montserrat"/>
                <a:sym typeface="Montserrat"/>
              </a:rPr>
              <a:t>Libprocess</a:t>
            </a:r>
            <a:endParaRPr sz="4800">
              <a:solidFill>
                <a:schemeClr val="dk2"/>
              </a:solidFill>
              <a:latin typeface="Montserrat"/>
              <a:ea typeface="Montserrat"/>
              <a:cs typeface="Montserrat"/>
              <a:sym typeface="Montserrat"/>
            </a:endParaRPr>
          </a:p>
        </p:txBody>
      </p:sp>
      <p:sp>
        <p:nvSpPr>
          <p:cNvPr id="119" name="Google Shape;119;g31bdbd2df63_0_32"/>
          <p:cNvSpPr txBox="1"/>
          <p:nvPr/>
        </p:nvSpPr>
        <p:spPr>
          <a:xfrm>
            <a:off x="5623700" y="5604225"/>
            <a:ext cx="3332100" cy="4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CO" sz="1300">
                <a:solidFill>
                  <a:schemeClr val="dk2"/>
                </a:solidFill>
                <a:latin typeface="Lato"/>
                <a:ea typeface="Lato"/>
                <a:cs typeface="Lato"/>
                <a:sym typeface="Lato"/>
              </a:rPr>
              <a:t>Ref</a:t>
            </a:r>
            <a:r>
              <a:rPr lang="es-CO" sz="1300">
                <a:solidFill>
                  <a:srgbClr val="FFFFFF"/>
                </a:solidFill>
                <a:latin typeface="Lato"/>
                <a:ea typeface="Lato"/>
                <a:cs typeface="Lato"/>
                <a:sym typeface="Lato"/>
              </a:rPr>
              <a:t>: </a:t>
            </a:r>
            <a:r>
              <a:rPr lang="es-CO" sz="1300">
                <a:solidFill>
                  <a:schemeClr val="accent3"/>
                </a:solidFill>
                <a:uFill>
                  <a:noFill/>
                </a:uFill>
                <a:latin typeface="Lato"/>
                <a:ea typeface="Lato"/>
                <a:cs typeface="Lato"/>
                <a:sym typeface="Lato"/>
                <a:hlinkClick r:id="rId4">
                  <a:extLst>
                    <a:ext uri="{A12FA001-AC4F-418D-AE19-62706E023703}">
                      <ahyp:hlinkClr val="tx"/>
                    </a:ext>
                  </a:extLst>
                </a:hlinkClick>
              </a:rPr>
              <a:t>https://github.com/3rdparty/libprocess</a:t>
            </a:r>
            <a:r>
              <a:rPr lang="es-CO" sz="1300">
                <a:solidFill>
                  <a:schemeClr val="accent3"/>
                </a:solidFill>
                <a:latin typeface="Lato"/>
                <a:ea typeface="Lato"/>
                <a:cs typeface="Lato"/>
                <a:sym typeface="Lato"/>
              </a:rPr>
              <a:t> </a:t>
            </a:r>
            <a:endParaRPr sz="1300">
              <a:solidFill>
                <a:schemeClr val="accent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31bdbd2df63_0_38"/>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25" name="Google Shape;125;g31bdbd2df63_0_38"/>
          <p:cNvSpPr txBox="1"/>
          <p:nvPr/>
        </p:nvSpPr>
        <p:spPr>
          <a:xfrm>
            <a:off x="585150" y="11340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Implementation examples of Libprocess</a:t>
            </a:r>
            <a:endParaRPr sz="2400">
              <a:solidFill>
                <a:schemeClr val="dk2"/>
              </a:solidFill>
              <a:latin typeface="Montserrat"/>
              <a:ea typeface="Montserrat"/>
              <a:cs typeface="Montserrat"/>
              <a:sym typeface="Montserrat"/>
            </a:endParaRPr>
          </a:p>
        </p:txBody>
      </p:sp>
      <p:sp>
        <p:nvSpPr>
          <p:cNvPr id="126" name="Google Shape;126;g31bdbd2df63_0_38"/>
          <p:cNvSpPr txBox="1"/>
          <p:nvPr/>
        </p:nvSpPr>
        <p:spPr>
          <a:xfrm>
            <a:off x="1018150" y="2265925"/>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CO" sz="1300">
                <a:solidFill>
                  <a:schemeClr val="dk2"/>
                </a:solidFill>
                <a:latin typeface="Lato"/>
                <a:ea typeface="Lato"/>
                <a:cs typeface="Lato"/>
                <a:sym typeface="Lato"/>
              </a:rPr>
              <a:t>lm-sensors</a:t>
            </a:r>
            <a:endParaRPr sz="13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s-CO" sz="1300">
                <a:solidFill>
                  <a:schemeClr val="dk2"/>
                </a:solidFill>
                <a:latin typeface="Lato"/>
                <a:ea typeface="Lato"/>
                <a:cs typeface="Lato"/>
                <a:sym typeface="Lato"/>
              </a:rPr>
              <a:t>lm-sensors implements libprocess to get the temperature of the PC then identify if there’s some over warm, also it gets other measures like CPU usage, RAM usage or energy consumption, etc</a:t>
            </a:r>
            <a:endParaRPr sz="13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rPr lang="es-CO" sz="1300">
                <a:solidFill>
                  <a:schemeClr val="dk2"/>
                </a:solidFill>
                <a:latin typeface="Lato"/>
                <a:ea typeface="Lato"/>
                <a:cs typeface="Lato"/>
                <a:sym typeface="Lato"/>
              </a:rPr>
              <a:t>Ref: </a:t>
            </a:r>
            <a:r>
              <a:rPr lang="es-CO" sz="1300">
                <a:solidFill>
                  <a:schemeClr val="accent3"/>
                </a:solidFill>
                <a:uFill>
                  <a:noFill/>
                </a:uFill>
                <a:latin typeface="Lato"/>
                <a:ea typeface="Lato"/>
                <a:cs typeface="Lato"/>
                <a:sym typeface="Lato"/>
                <a:hlinkClick r:id="rId4">
                  <a:extLst>
                    <a:ext uri="{A12FA001-AC4F-418D-AE19-62706E023703}">
                      <ahyp:hlinkClr val="tx"/>
                    </a:ext>
                  </a:extLst>
                </a:hlinkClick>
              </a:rPr>
              <a:t>https://github.com/lm-sensors/lm-sensors</a:t>
            </a:r>
            <a:r>
              <a:rPr lang="es-CO" sz="1300">
                <a:solidFill>
                  <a:schemeClr val="dk2"/>
                </a:solidFill>
                <a:latin typeface="Lato"/>
                <a:ea typeface="Lato"/>
                <a:cs typeface="Lato"/>
                <a:sym typeface="Lato"/>
              </a:rPr>
              <a:t> </a:t>
            </a:r>
            <a:endParaRPr sz="1300">
              <a:solidFill>
                <a:schemeClr val="dk2"/>
              </a:solidFill>
              <a:latin typeface="Lato"/>
              <a:ea typeface="Lato"/>
              <a:cs typeface="Lato"/>
              <a:sym typeface="Lato"/>
            </a:endParaRPr>
          </a:p>
        </p:txBody>
      </p:sp>
      <p:sp>
        <p:nvSpPr>
          <p:cNvPr id="127" name="Google Shape;127;g31bdbd2df63_0_38"/>
          <p:cNvSpPr txBox="1"/>
          <p:nvPr/>
        </p:nvSpPr>
        <p:spPr>
          <a:xfrm>
            <a:off x="5128771" y="2265925"/>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CO" sz="1300">
                <a:solidFill>
                  <a:schemeClr val="dk2"/>
                </a:solidFill>
                <a:latin typeface="Lato"/>
                <a:ea typeface="Lato"/>
                <a:cs typeface="Lato"/>
                <a:sym typeface="Lato"/>
              </a:rPr>
              <a:t>Fancontrol</a:t>
            </a:r>
            <a:endParaRPr sz="13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s-CO" sz="1300">
                <a:solidFill>
                  <a:schemeClr val="dk2"/>
                </a:solidFill>
                <a:latin typeface="Lato"/>
                <a:ea typeface="Lato"/>
                <a:cs typeface="Lato"/>
                <a:sym typeface="Lato"/>
              </a:rPr>
              <a:t>This package implements libprocess for getting temperature measurement, then turning on fans if that’s required, checking power and energy consumption over the fans velocity in the cooling system</a:t>
            </a:r>
            <a:endParaRPr sz="13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rPr lang="es-CO" sz="1300">
                <a:solidFill>
                  <a:schemeClr val="dk2"/>
                </a:solidFill>
                <a:latin typeface="Lato"/>
                <a:ea typeface="Lato"/>
                <a:cs typeface="Lato"/>
                <a:sym typeface="Lato"/>
              </a:rPr>
              <a:t>Ref: </a:t>
            </a:r>
            <a:r>
              <a:rPr lang="es-CO" sz="1300">
                <a:solidFill>
                  <a:schemeClr val="accent3"/>
                </a:solidFill>
                <a:uFill>
                  <a:noFill/>
                </a:uFill>
                <a:latin typeface="Lato"/>
                <a:ea typeface="Lato"/>
                <a:cs typeface="Lato"/>
                <a:sym typeface="Lato"/>
                <a:hlinkClick r:id="rId5">
                  <a:extLst>
                    <a:ext uri="{A12FA001-AC4F-418D-AE19-62706E023703}">
                      <ahyp:hlinkClr val="tx"/>
                    </a:ext>
                  </a:extLst>
                </a:hlinkClick>
              </a:rPr>
              <a:t>https://packages.debian.org/search?keywords=fancontrol</a:t>
            </a:r>
            <a:r>
              <a:rPr lang="es-CO" sz="1300">
                <a:solidFill>
                  <a:schemeClr val="accent3"/>
                </a:solidFill>
                <a:latin typeface="Lato"/>
                <a:ea typeface="Lato"/>
                <a:cs typeface="Lato"/>
                <a:sym typeface="Lato"/>
              </a:rPr>
              <a:t> </a:t>
            </a:r>
            <a:endParaRPr sz="1300">
              <a:solidFill>
                <a:schemeClr val="accent3"/>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31bdbd2df63_0_42"/>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pic>
        <p:nvPicPr>
          <p:cNvPr id="133" name="Google Shape;133;g31bdbd2df63_0_42"/>
          <p:cNvPicPr preferRelativeResize="0"/>
          <p:nvPr/>
        </p:nvPicPr>
        <p:blipFill>
          <a:blip r:embed="rId4">
            <a:alphaModFix/>
          </a:blip>
          <a:stretch>
            <a:fillRect/>
          </a:stretch>
        </p:blipFill>
        <p:spPr>
          <a:xfrm>
            <a:off x="907000" y="2083312"/>
            <a:ext cx="7330000" cy="2969375"/>
          </a:xfrm>
          <a:prstGeom prst="rect">
            <a:avLst/>
          </a:prstGeom>
          <a:noFill/>
          <a:ln>
            <a:noFill/>
          </a:ln>
        </p:spPr>
      </p:pic>
      <p:sp>
        <p:nvSpPr>
          <p:cNvPr id="134" name="Google Shape;134;g31bdbd2df63_0_42"/>
          <p:cNvSpPr txBox="1"/>
          <p:nvPr/>
        </p:nvSpPr>
        <p:spPr>
          <a:xfrm>
            <a:off x="571200" y="1169225"/>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How does it work?</a:t>
            </a:r>
            <a:endParaRPr sz="24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d6a021b973_0_0"/>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40" name="Google Shape;140;g2d6a021b973_0_0"/>
          <p:cNvSpPr txBox="1"/>
          <p:nvPr/>
        </p:nvSpPr>
        <p:spPr>
          <a:xfrm>
            <a:off x="571200" y="1169225"/>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CO" sz="2400">
                <a:solidFill>
                  <a:schemeClr val="dk2"/>
                </a:solidFill>
                <a:latin typeface="Montserrat"/>
                <a:ea typeface="Montserrat"/>
                <a:cs typeface="Montserrat"/>
                <a:sym typeface="Montserrat"/>
              </a:rPr>
              <a:t>Labeling scale implementation for a widget</a:t>
            </a:r>
            <a:endParaRPr sz="2400">
              <a:solidFill>
                <a:schemeClr val="dk2"/>
              </a:solidFill>
              <a:latin typeface="Montserrat"/>
              <a:ea typeface="Montserrat"/>
              <a:cs typeface="Montserrat"/>
              <a:sym typeface="Montserrat"/>
            </a:endParaRPr>
          </a:p>
        </p:txBody>
      </p:sp>
      <p:pic>
        <p:nvPicPr>
          <p:cNvPr id="141" name="Google Shape;141;g2d6a021b973_0_0"/>
          <p:cNvPicPr preferRelativeResize="0"/>
          <p:nvPr/>
        </p:nvPicPr>
        <p:blipFill>
          <a:blip r:embed="rId4">
            <a:alphaModFix/>
          </a:blip>
          <a:stretch>
            <a:fillRect/>
          </a:stretch>
        </p:blipFill>
        <p:spPr>
          <a:xfrm>
            <a:off x="1302250" y="1822225"/>
            <a:ext cx="4648400" cy="3782525"/>
          </a:xfrm>
          <a:prstGeom prst="rect">
            <a:avLst/>
          </a:prstGeom>
          <a:solidFill>
            <a:srgbClr val="BFBFBF"/>
          </a:solidFill>
          <a:ln>
            <a:noFill/>
          </a:ln>
        </p:spPr>
      </p:pic>
      <p:sp>
        <p:nvSpPr>
          <p:cNvPr id="142" name="Google Shape;142;g2d6a021b973_0_0">
            <a:hlinkClick r:id="rId5"/>
          </p:cNvPr>
          <p:cNvSpPr txBox="1"/>
          <p:nvPr/>
        </p:nvSpPr>
        <p:spPr>
          <a:xfrm>
            <a:off x="1949475" y="5691775"/>
            <a:ext cx="4001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CO" sz="1300">
                <a:solidFill>
                  <a:schemeClr val="dk2"/>
                </a:solidFill>
                <a:latin typeface="Lato"/>
                <a:ea typeface="Lato"/>
                <a:cs typeface="Lato"/>
                <a:sym typeface="Lato"/>
              </a:rPr>
              <a:t>Ref</a:t>
            </a:r>
            <a:r>
              <a:rPr lang="es-CO" sz="1300">
                <a:solidFill>
                  <a:schemeClr val="lt1"/>
                </a:solidFill>
                <a:latin typeface="Lato"/>
                <a:ea typeface="Lato"/>
                <a:cs typeface="Lato"/>
                <a:sym typeface="Lato"/>
              </a:rPr>
              <a:t>: </a:t>
            </a:r>
            <a:r>
              <a:rPr lang="es-CO" sz="1300">
                <a:solidFill>
                  <a:schemeClr val="accent3"/>
                </a:solidFill>
                <a:uFill>
                  <a:noFill/>
                </a:uFill>
                <a:latin typeface="Lato"/>
                <a:ea typeface="Lato"/>
                <a:cs typeface="Lato"/>
                <a:sym typeface="Lato"/>
                <a:hlinkClick r:id="rId6">
                  <a:extLst>
                    <a:ext uri="{A12FA001-AC4F-418D-AE19-62706E023703}">
                      <ahyp:hlinkClr val="tx"/>
                    </a:ext>
                  </a:extLst>
                </a:hlinkClick>
              </a:rPr>
              <a:t>https://github.com/</a:t>
            </a:r>
            <a:r>
              <a:rPr lang="es-CO" sz="1300">
                <a:solidFill>
                  <a:schemeClr val="accent3"/>
                </a:solidFill>
                <a:latin typeface="Lato"/>
                <a:ea typeface="Lato"/>
                <a:cs typeface="Lato"/>
                <a:sym typeface="Lato"/>
              </a:rPr>
              <a:t>AndresMpa/dotfiles</a:t>
            </a:r>
            <a:endParaRPr sz="1300">
              <a:solidFill>
                <a:schemeClr val="accent3"/>
              </a:solidFill>
              <a:latin typeface="Lato"/>
              <a:ea typeface="Lato"/>
              <a:cs typeface="Lato"/>
              <a:sym typeface="Lato"/>
            </a:endParaRPr>
          </a:p>
        </p:txBody>
      </p:sp>
      <p:pic>
        <p:nvPicPr>
          <p:cNvPr id="143" name="Google Shape;143;g2d6a021b973_0_0">
            <a:hlinkClick r:id="rId7"/>
          </p:cNvPr>
          <p:cNvPicPr preferRelativeResize="0"/>
          <p:nvPr/>
        </p:nvPicPr>
        <p:blipFill>
          <a:blip r:embed="rId8">
            <a:alphaModFix/>
          </a:blip>
          <a:stretch>
            <a:fillRect/>
          </a:stretch>
        </p:blipFill>
        <p:spPr>
          <a:xfrm>
            <a:off x="6329413" y="2161950"/>
            <a:ext cx="2333625" cy="723900"/>
          </a:xfrm>
          <a:prstGeom prst="rect">
            <a:avLst/>
          </a:prstGeom>
          <a:solidFill>
            <a:srgbClr val="BFBFB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31bdbd2df63_0_46"/>
          <p:cNvPicPr preferRelativeResize="0"/>
          <p:nvPr/>
        </p:nvPicPr>
        <p:blipFill rotWithShape="1">
          <a:blip r:embed="rId3">
            <a:alphaModFix/>
          </a:blip>
          <a:srcRect b="0" l="0" r="0" t="0"/>
          <a:stretch/>
        </p:blipFill>
        <p:spPr>
          <a:xfrm>
            <a:off x="0" y="8796"/>
            <a:ext cx="9237157" cy="6866944"/>
          </a:xfrm>
          <a:prstGeom prst="rect">
            <a:avLst/>
          </a:prstGeom>
          <a:solidFill>
            <a:srgbClr val="BFBFBF"/>
          </a:solidFill>
          <a:ln>
            <a:noFill/>
          </a:ln>
        </p:spPr>
      </p:pic>
      <p:sp>
        <p:nvSpPr>
          <p:cNvPr id="149" name="Google Shape;149;g31bdbd2df63_0_46"/>
          <p:cNvSpPr txBox="1"/>
          <p:nvPr/>
        </p:nvSpPr>
        <p:spPr>
          <a:xfrm>
            <a:off x="1609350" y="1681725"/>
            <a:ext cx="5925300" cy="35211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s-CO" sz="4800">
                <a:solidFill>
                  <a:schemeClr val="dk2"/>
                </a:solidFill>
                <a:latin typeface="Montserrat"/>
                <a:ea typeface="Montserrat"/>
                <a:cs typeface="Montserrat"/>
                <a:sym typeface="Montserrat"/>
              </a:rPr>
              <a:t>Fuzzy logic on GNU/Linux terminal</a:t>
            </a:r>
            <a:endParaRPr sz="4800">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2021-11-29T19:57:07Z</dcterms:created>
  <dc:creator>Jorge</dc:creator>
</cp:coreProperties>
</file>