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79" r:id="rId11"/>
    <p:sldId id="272" r:id="rId12"/>
    <p:sldId id="273" r:id="rId13"/>
    <p:sldId id="274" r:id="rId14"/>
    <p:sldId id="275" r:id="rId15"/>
    <p:sldId id="276" r:id="rId16"/>
    <p:sldId id="265" r:id="rId17"/>
    <p:sldId id="266" r:id="rId18"/>
    <p:sldId id="267" r:id="rId19"/>
    <p:sldId id="271" r:id="rId20"/>
    <p:sldId id="268" r:id="rId21"/>
    <p:sldId id="269" r:id="rId22"/>
    <p:sldId id="270" r:id="rId23"/>
    <p:sldId id="277" r:id="rId24"/>
    <p:sldId id="278" r:id="rId2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s Prieto" userId="3ddebc70e9326b3f" providerId="LiveId" clId="{A083AF0D-28EE-4F3C-8A8C-BD1DB9E74297}"/>
    <pc:docChg chg="undo custSel modSld">
      <pc:chgData name="Andres Prieto" userId="3ddebc70e9326b3f" providerId="LiveId" clId="{A083AF0D-28EE-4F3C-8A8C-BD1DB9E74297}" dt="2023-04-10T00:18:53.272" v="5" actId="478"/>
      <pc:docMkLst>
        <pc:docMk/>
      </pc:docMkLst>
      <pc:sldChg chg="delSp modSp mod">
        <pc:chgData name="Andres Prieto" userId="3ddebc70e9326b3f" providerId="LiveId" clId="{A083AF0D-28EE-4F3C-8A8C-BD1DB9E74297}" dt="2023-04-10T00:18:53.272" v="5" actId="478"/>
        <pc:sldMkLst>
          <pc:docMk/>
          <pc:sldMk cId="0" sldId="256"/>
        </pc:sldMkLst>
        <pc:spChg chg="mod">
          <ac:chgData name="Andres Prieto" userId="3ddebc70e9326b3f" providerId="LiveId" clId="{A083AF0D-28EE-4F3C-8A8C-BD1DB9E74297}" dt="2023-04-10T00:18:48.852" v="3" actId="1076"/>
          <ac:spMkLst>
            <pc:docMk/>
            <pc:sldMk cId="0" sldId="256"/>
            <ac:spMk id="2" creationId="{00000000-0000-0000-0000-000000000000}"/>
          </ac:spMkLst>
        </pc:spChg>
        <pc:spChg chg="del mod">
          <ac:chgData name="Andres Prieto" userId="3ddebc70e9326b3f" providerId="LiveId" clId="{A083AF0D-28EE-4F3C-8A8C-BD1DB9E74297}" dt="2023-04-10T00:18:53.272" v="5" actId="478"/>
          <ac:spMkLst>
            <pc:docMk/>
            <pc:sldMk cId="0" sldId="256"/>
            <ac:spMk id="3" creationId="{00000000-0000-0000-0000-000000000000}"/>
          </ac:spMkLst>
        </pc:spChg>
      </pc:sldChg>
      <pc:sldChg chg="delSp modSp mod">
        <pc:chgData name="Andres Prieto" userId="3ddebc70e9326b3f" providerId="LiveId" clId="{A083AF0D-28EE-4F3C-8A8C-BD1DB9E74297}" dt="2023-04-10T00:18:32.102" v="1" actId="478"/>
        <pc:sldMkLst>
          <pc:docMk/>
          <pc:sldMk cId="0" sldId="261"/>
        </pc:sldMkLst>
        <pc:spChg chg="del mod">
          <ac:chgData name="Andres Prieto" userId="3ddebc70e9326b3f" providerId="LiveId" clId="{A083AF0D-28EE-4F3C-8A8C-BD1DB9E74297}" dt="2023-04-10T00:18:32.102" v="1" actId="478"/>
          <ac:spMkLst>
            <pc:docMk/>
            <pc:sldMk cId="0" sldId="261"/>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09A7DFB9-432A-49F3-AA52-CCB7D6C99ECE}" type="datetimeFigureOut">
              <a:rPr lang="es-ES" smtClean="0"/>
              <a:t>09/04/2023</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3041A866-B462-4914-A191-B06D922DCE5A}"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09A7DFB9-432A-49F3-AA52-CCB7D6C99ECE}" type="datetimeFigureOut">
              <a:rPr lang="es-ES" smtClean="0"/>
              <a:t>09/04/2023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041A866-B462-4914-A191-B06D922DCE5A}"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09A7DFB9-432A-49F3-AA52-CCB7D6C99ECE}" type="datetimeFigureOut">
              <a:rPr lang="es-ES" smtClean="0"/>
              <a:t>09/04/2023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041A866-B462-4914-A191-B06D922DCE5A}"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09A7DFB9-432A-49F3-AA52-CCB7D6C99ECE}" type="datetimeFigureOut">
              <a:rPr lang="es-ES" smtClean="0"/>
              <a:t>09/04/2023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041A866-B462-4914-A191-B06D922DCE5A}" type="slidenum">
              <a:rPr lang="es-ES" smtClean="0"/>
              <a:t>‹Nº›</a:t>
            </a:fld>
            <a:endParaRPr lang="es-ES"/>
          </a:p>
        </p:txBody>
      </p:sp>
      <p:sp>
        <p:nvSpPr>
          <p:cNvPr id="7" name="6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09A7DFB9-432A-49F3-AA52-CCB7D6C99ECE}" type="datetimeFigureOut">
              <a:rPr lang="es-ES" smtClean="0"/>
              <a:t>09/04/2023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041A866-B462-4914-A191-B06D922DCE5A}" type="slidenum">
              <a:rPr lang="es-ES" smtClean="0"/>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09A7DFB9-432A-49F3-AA52-CCB7D6C99ECE}" type="datetimeFigureOut">
              <a:rPr lang="es-ES" smtClean="0"/>
              <a:t>09/04/2023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041A866-B462-4914-A191-B06D922DCE5A}" type="slidenum">
              <a:rPr lang="es-ES" smtClean="0"/>
              <a:t>‹Nº›</a:t>
            </a:fld>
            <a:endParaRPr lang="es-ES"/>
          </a:p>
        </p:txBody>
      </p:sp>
      <p:sp>
        <p:nvSpPr>
          <p:cNvPr id="8" name="7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09A7DFB9-432A-49F3-AA52-CCB7D6C99ECE}" type="datetimeFigureOut">
              <a:rPr lang="es-ES" smtClean="0"/>
              <a:t>09/04/2023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3041A866-B462-4914-A191-B06D922DCE5A}"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09A7DFB9-432A-49F3-AA52-CCB7D6C99ECE}" type="datetimeFigureOut">
              <a:rPr lang="es-ES" smtClean="0"/>
              <a:t>09/04/2023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041A866-B462-4914-A191-B06D922DCE5A}" type="slidenum">
              <a:rPr lang="es-ES" smtClean="0"/>
              <a:t>‹Nº›</a:t>
            </a:fld>
            <a:endParaRPr lang="es-ES"/>
          </a:p>
        </p:txBody>
      </p:sp>
      <p:sp>
        <p:nvSpPr>
          <p:cNvPr id="6" name="5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9A7DFB9-432A-49F3-AA52-CCB7D6C99ECE}" type="datetimeFigureOut">
              <a:rPr lang="es-ES" smtClean="0"/>
              <a:t>09/04/2023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3041A866-B462-4914-A191-B06D922DCE5A}"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p>
            <a:fld id="{09A7DFB9-432A-49F3-AA52-CCB7D6C99ECE}" type="datetimeFigureOut">
              <a:rPr lang="es-ES" smtClean="0"/>
              <a:t>09/04/2023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041A866-B462-4914-A191-B06D922DCE5A}"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09A7DFB9-432A-49F3-AA52-CCB7D6C99ECE}" type="datetimeFigureOut">
              <a:rPr lang="es-ES" smtClean="0"/>
              <a:t>09/04/2023</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3041A866-B462-4914-A191-B06D922DCE5A}" type="slidenum">
              <a:rPr lang="es-ES" smtClean="0"/>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9A7DFB9-432A-49F3-AA52-CCB7D6C99ECE}" type="datetimeFigureOut">
              <a:rPr lang="es-ES" smtClean="0"/>
              <a:t>09/04/2023</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041A866-B462-4914-A191-B06D922DCE5A}"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O" dirty="0"/>
              <a:t>ANÁLISIS DE VARIANZA (ANOVA)</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166017"/>
            <a:ext cx="8229600" cy="4525963"/>
          </a:xfrm>
        </p:spPr>
        <p:txBody>
          <a:bodyPr>
            <a:normAutofit/>
          </a:bodyPr>
          <a:lstStyle/>
          <a:p>
            <a:pPr marL="0" indent="0" algn="just">
              <a:lnSpc>
                <a:spcPct val="150000"/>
              </a:lnSpc>
              <a:buFont typeface="Wingdings 3"/>
              <a:buNone/>
              <a:tabLst>
                <a:tab pos="457200" algn="l"/>
              </a:tabLst>
            </a:pPr>
            <a:r>
              <a:rPr lang="es-ES" sz="1800" dirty="0"/>
              <a:t>En la publicidad de cuatro pinturas se dice que tienen el mismo tiempo de secado.  Para verificar esto se prueban cinco muestras de cada una de las pinturas.  Se registra el tiempo en minutos necesarios para que el secado sea suficiente para la aplicación de una segunda mano.  Los datos obtenidos son:</a:t>
            </a:r>
          </a:p>
          <a:p>
            <a:pPr marL="0" lvl="0" indent="0" algn="just">
              <a:lnSpc>
                <a:spcPct val="150000"/>
              </a:lnSpc>
              <a:buNone/>
              <a:tabLst>
                <a:tab pos="457200" algn="l"/>
              </a:tabLst>
            </a:pPr>
            <a:endParaRPr lang="es-ES" sz="1800" dirty="0">
              <a:latin typeface="Arial" panose="020B0604020202020204" pitchFamily="34" charset="0"/>
              <a:ea typeface="Times New Roman" panose="02020603050405020304" pitchFamily="18" charset="0"/>
            </a:endParaRPr>
          </a:p>
          <a:p>
            <a:pPr marL="0" lvl="0" indent="0" algn="just">
              <a:lnSpc>
                <a:spcPct val="150000"/>
              </a:lnSpc>
              <a:buNone/>
              <a:tabLst>
                <a:tab pos="457200" algn="l"/>
              </a:tabLst>
            </a:pPr>
            <a:endParaRPr lang="es-CO" sz="1800" dirty="0">
              <a:effectLst/>
              <a:latin typeface="Times New Roman" panose="02020603050405020304" pitchFamily="18" charset="0"/>
              <a:ea typeface="Times New Roman" panose="02020603050405020304" pitchFamily="18" charset="0"/>
            </a:endParaRPr>
          </a:p>
          <a:p>
            <a:pPr>
              <a:buNone/>
            </a:pPr>
            <a:endParaRPr lang="es-ES" dirty="0"/>
          </a:p>
        </p:txBody>
      </p:sp>
      <p:sp>
        <p:nvSpPr>
          <p:cNvPr id="3" name="2 Título"/>
          <p:cNvSpPr>
            <a:spLocks noGrp="1"/>
          </p:cNvSpPr>
          <p:nvPr>
            <p:ph type="title"/>
          </p:nvPr>
        </p:nvSpPr>
        <p:spPr/>
        <p:txBody>
          <a:bodyPr/>
          <a:lstStyle/>
          <a:p>
            <a:r>
              <a:rPr lang="es-CO" dirty="0"/>
              <a:t>EJEMPLO PROPUESTO</a:t>
            </a:r>
            <a:endParaRPr lang="es-ES" dirty="0"/>
          </a:p>
        </p:txBody>
      </p:sp>
      <p:graphicFrame>
        <p:nvGraphicFramePr>
          <p:cNvPr id="5" name="Tabla 4">
            <a:extLst>
              <a:ext uri="{FF2B5EF4-FFF2-40B4-BE49-F238E27FC236}">
                <a16:creationId xmlns:a16="http://schemas.microsoft.com/office/drawing/2014/main" id="{EE674BD8-9AB9-833E-BAA2-75288616E779}"/>
              </a:ext>
            </a:extLst>
          </p:cNvPr>
          <p:cNvGraphicFramePr>
            <a:graphicFrameLocks noGrp="1"/>
          </p:cNvGraphicFramePr>
          <p:nvPr>
            <p:extLst>
              <p:ext uri="{D42A27DB-BD31-4B8C-83A1-F6EECF244321}">
                <p14:modId xmlns:p14="http://schemas.microsoft.com/office/powerpoint/2010/main" val="3095775346"/>
              </p:ext>
            </p:extLst>
          </p:nvPr>
        </p:nvGraphicFramePr>
        <p:xfrm>
          <a:off x="2051720" y="3284984"/>
          <a:ext cx="5976664" cy="2944362"/>
        </p:xfrm>
        <a:graphic>
          <a:graphicData uri="http://schemas.openxmlformats.org/drawingml/2006/table">
            <a:tbl>
              <a:tblPr>
                <a:tableStyleId>{5C22544A-7EE6-4342-B048-85BDC9FD1C3A}</a:tableStyleId>
              </a:tblPr>
              <a:tblGrid>
                <a:gridCol w="1335247">
                  <a:extLst>
                    <a:ext uri="{9D8B030D-6E8A-4147-A177-3AD203B41FA5}">
                      <a16:colId xmlns:a16="http://schemas.microsoft.com/office/drawing/2014/main" val="1085695497"/>
                    </a:ext>
                  </a:extLst>
                </a:gridCol>
                <a:gridCol w="1567668">
                  <a:extLst>
                    <a:ext uri="{9D8B030D-6E8A-4147-A177-3AD203B41FA5}">
                      <a16:colId xmlns:a16="http://schemas.microsoft.com/office/drawing/2014/main" val="666291982"/>
                    </a:ext>
                  </a:extLst>
                </a:gridCol>
                <a:gridCol w="1545272">
                  <a:extLst>
                    <a:ext uri="{9D8B030D-6E8A-4147-A177-3AD203B41FA5}">
                      <a16:colId xmlns:a16="http://schemas.microsoft.com/office/drawing/2014/main" val="2448092134"/>
                    </a:ext>
                  </a:extLst>
                </a:gridCol>
                <a:gridCol w="1528477">
                  <a:extLst>
                    <a:ext uri="{9D8B030D-6E8A-4147-A177-3AD203B41FA5}">
                      <a16:colId xmlns:a16="http://schemas.microsoft.com/office/drawing/2014/main" val="3716273244"/>
                    </a:ext>
                  </a:extLst>
                </a:gridCol>
              </a:tblGrid>
              <a:tr h="490727">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dirty="0">
                          <a:solidFill>
                            <a:schemeClr val="tx1"/>
                          </a:solidFill>
                          <a:latin typeface="+mn-lt"/>
                          <a:ea typeface="+mn-ea"/>
                          <a:cs typeface="+mn-cs"/>
                        </a:rPr>
                        <a:t>Pintura 1</a:t>
                      </a:r>
                      <a:endParaRPr kumimoji="0" lang="es-CO" sz="2000" kern="1200" dirty="0">
                        <a:solidFill>
                          <a:schemeClr val="tx1"/>
                        </a:solidFill>
                        <a:latin typeface="+mn-lt"/>
                        <a:ea typeface="+mn-ea"/>
                        <a:cs typeface="+mn-cs"/>
                      </a:endParaRPr>
                    </a:p>
                  </a:txBody>
                  <a:tcPr marL="9525" marR="9525" marT="9525" marB="0" anchor="ctr"/>
                </a:tc>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dirty="0">
                          <a:solidFill>
                            <a:schemeClr val="tx1"/>
                          </a:solidFill>
                          <a:latin typeface="+mn-lt"/>
                          <a:ea typeface="+mn-ea"/>
                          <a:cs typeface="+mn-cs"/>
                        </a:rPr>
                        <a:t>Pintura 2</a:t>
                      </a:r>
                      <a:endParaRPr kumimoji="0" lang="es-CO" sz="2000" kern="1200" dirty="0">
                        <a:solidFill>
                          <a:schemeClr val="tx1"/>
                        </a:solidFill>
                        <a:latin typeface="+mn-lt"/>
                        <a:ea typeface="+mn-ea"/>
                        <a:cs typeface="+mn-cs"/>
                      </a:endParaRPr>
                    </a:p>
                  </a:txBody>
                  <a:tcPr marL="9525" marR="9525" marT="9525" marB="0" anchor="ctr"/>
                </a:tc>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a:solidFill>
                            <a:schemeClr val="tx1"/>
                          </a:solidFill>
                          <a:latin typeface="+mn-lt"/>
                          <a:ea typeface="+mn-ea"/>
                          <a:cs typeface="+mn-cs"/>
                        </a:rPr>
                        <a:t>Pintura 3</a:t>
                      </a:r>
                      <a:endParaRPr kumimoji="0" lang="es-CO" sz="2000" kern="1200">
                        <a:solidFill>
                          <a:schemeClr val="tx1"/>
                        </a:solidFill>
                        <a:latin typeface="+mn-lt"/>
                        <a:ea typeface="+mn-ea"/>
                        <a:cs typeface="+mn-cs"/>
                      </a:endParaRPr>
                    </a:p>
                  </a:txBody>
                  <a:tcPr marL="9525" marR="9525" marT="9525" marB="0" anchor="ctr"/>
                </a:tc>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a:solidFill>
                            <a:schemeClr val="tx1"/>
                          </a:solidFill>
                          <a:latin typeface="+mn-lt"/>
                          <a:ea typeface="+mn-ea"/>
                          <a:cs typeface="+mn-cs"/>
                        </a:rPr>
                        <a:t>Pintura 4</a:t>
                      </a:r>
                      <a:endParaRPr kumimoji="0" lang="es-CO" sz="2000" kern="1200">
                        <a:solidFill>
                          <a:schemeClr val="tx1"/>
                        </a:solidFill>
                        <a:latin typeface="+mn-lt"/>
                        <a:ea typeface="+mn-ea"/>
                        <a:cs typeface="+mn-cs"/>
                      </a:endParaRPr>
                    </a:p>
                  </a:txBody>
                  <a:tcPr marL="9525" marR="9525" marT="9525" marB="0" anchor="ctr"/>
                </a:tc>
                <a:extLst>
                  <a:ext uri="{0D108BD9-81ED-4DB2-BD59-A6C34878D82A}">
                    <a16:rowId xmlns:a16="http://schemas.microsoft.com/office/drawing/2014/main" val="782056816"/>
                  </a:ext>
                </a:extLst>
              </a:tr>
              <a:tr h="490727">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a:solidFill>
                            <a:schemeClr val="tx1"/>
                          </a:solidFill>
                          <a:latin typeface="+mn-lt"/>
                          <a:ea typeface="+mn-ea"/>
                          <a:cs typeface="+mn-cs"/>
                        </a:rPr>
                        <a:t>124</a:t>
                      </a:r>
                      <a:endParaRPr kumimoji="0" lang="es-CO" sz="2000" kern="1200">
                        <a:solidFill>
                          <a:schemeClr val="tx1"/>
                        </a:solidFill>
                        <a:latin typeface="+mn-lt"/>
                        <a:ea typeface="+mn-ea"/>
                        <a:cs typeface="+mn-cs"/>
                      </a:endParaRPr>
                    </a:p>
                  </a:txBody>
                  <a:tcPr marL="9525" marR="9525" marT="9525" marB="0" anchor="ctr"/>
                </a:tc>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dirty="0">
                          <a:solidFill>
                            <a:schemeClr val="tx1"/>
                          </a:solidFill>
                          <a:latin typeface="+mn-lt"/>
                          <a:ea typeface="+mn-ea"/>
                          <a:cs typeface="+mn-cs"/>
                        </a:rPr>
                        <a:t>144</a:t>
                      </a:r>
                      <a:endParaRPr kumimoji="0" lang="es-CO" sz="2000" kern="1200" dirty="0">
                        <a:solidFill>
                          <a:schemeClr val="tx1"/>
                        </a:solidFill>
                        <a:latin typeface="+mn-lt"/>
                        <a:ea typeface="+mn-ea"/>
                        <a:cs typeface="+mn-cs"/>
                      </a:endParaRPr>
                    </a:p>
                  </a:txBody>
                  <a:tcPr marL="9525" marR="9525" marT="9525" marB="0" anchor="ctr"/>
                </a:tc>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dirty="0">
                          <a:solidFill>
                            <a:schemeClr val="tx1"/>
                          </a:solidFill>
                          <a:latin typeface="+mn-lt"/>
                          <a:ea typeface="+mn-ea"/>
                          <a:cs typeface="+mn-cs"/>
                        </a:rPr>
                        <a:t>133</a:t>
                      </a:r>
                      <a:endParaRPr kumimoji="0" lang="es-CO" sz="2000" kern="1200" dirty="0">
                        <a:solidFill>
                          <a:schemeClr val="tx1"/>
                        </a:solidFill>
                        <a:latin typeface="+mn-lt"/>
                        <a:ea typeface="+mn-ea"/>
                        <a:cs typeface="+mn-cs"/>
                      </a:endParaRPr>
                    </a:p>
                  </a:txBody>
                  <a:tcPr marL="9525" marR="9525" marT="9525" marB="0" anchor="ctr"/>
                </a:tc>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a:solidFill>
                            <a:schemeClr val="tx1"/>
                          </a:solidFill>
                          <a:latin typeface="+mn-lt"/>
                          <a:ea typeface="+mn-ea"/>
                          <a:cs typeface="+mn-cs"/>
                        </a:rPr>
                        <a:t>150</a:t>
                      </a:r>
                      <a:endParaRPr kumimoji="0" lang="es-CO" sz="2000" kern="1200">
                        <a:solidFill>
                          <a:schemeClr val="tx1"/>
                        </a:solidFill>
                        <a:latin typeface="+mn-lt"/>
                        <a:ea typeface="+mn-ea"/>
                        <a:cs typeface="+mn-cs"/>
                      </a:endParaRPr>
                    </a:p>
                  </a:txBody>
                  <a:tcPr marL="9525" marR="9525" marT="9525" marB="0" anchor="ctr"/>
                </a:tc>
                <a:extLst>
                  <a:ext uri="{0D108BD9-81ED-4DB2-BD59-A6C34878D82A}">
                    <a16:rowId xmlns:a16="http://schemas.microsoft.com/office/drawing/2014/main" val="1851927372"/>
                  </a:ext>
                </a:extLst>
              </a:tr>
              <a:tr h="490727">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a:solidFill>
                            <a:schemeClr val="tx1"/>
                          </a:solidFill>
                          <a:latin typeface="+mn-lt"/>
                          <a:ea typeface="+mn-ea"/>
                          <a:cs typeface="+mn-cs"/>
                        </a:rPr>
                        <a:t>127</a:t>
                      </a:r>
                      <a:endParaRPr kumimoji="0" lang="es-CO" sz="2000" kern="1200">
                        <a:solidFill>
                          <a:schemeClr val="tx1"/>
                        </a:solidFill>
                        <a:latin typeface="+mn-lt"/>
                        <a:ea typeface="+mn-ea"/>
                        <a:cs typeface="+mn-cs"/>
                      </a:endParaRPr>
                    </a:p>
                  </a:txBody>
                  <a:tcPr marL="9525" marR="9525" marT="9525" marB="0" anchor="ctr"/>
                </a:tc>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a:solidFill>
                            <a:schemeClr val="tx1"/>
                          </a:solidFill>
                          <a:latin typeface="+mn-lt"/>
                          <a:ea typeface="+mn-ea"/>
                          <a:cs typeface="+mn-cs"/>
                        </a:rPr>
                        <a:t>141</a:t>
                      </a:r>
                      <a:endParaRPr kumimoji="0" lang="es-CO" sz="2000" kern="1200">
                        <a:solidFill>
                          <a:schemeClr val="tx1"/>
                        </a:solidFill>
                        <a:latin typeface="+mn-lt"/>
                        <a:ea typeface="+mn-ea"/>
                        <a:cs typeface="+mn-cs"/>
                      </a:endParaRPr>
                    </a:p>
                  </a:txBody>
                  <a:tcPr marL="9525" marR="9525" marT="9525" marB="0" anchor="ctr"/>
                </a:tc>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dirty="0">
                          <a:solidFill>
                            <a:schemeClr val="tx1"/>
                          </a:solidFill>
                          <a:latin typeface="+mn-lt"/>
                          <a:ea typeface="+mn-ea"/>
                          <a:cs typeface="+mn-cs"/>
                        </a:rPr>
                        <a:t>143</a:t>
                      </a:r>
                      <a:endParaRPr kumimoji="0" lang="es-CO" sz="2000" kern="1200" dirty="0">
                        <a:solidFill>
                          <a:schemeClr val="tx1"/>
                        </a:solidFill>
                        <a:latin typeface="+mn-lt"/>
                        <a:ea typeface="+mn-ea"/>
                        <a:cs typeface="+mn-cs"/>
                      </a:endParaRPr>
                    </a:p>
                  </a:txBody>
                  <a:tcPr marL="9525" marR="9525" marT="9525" marB="0" anchor="ctr"/>
                </a:tc>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dirty="0">
                          <a:solidFill>
                            <a:schemeClr val="tx1"/>
                          </a:solidFill>
                          <a:latin typeface="+mn-lt"/>
                          <a:ea typeface="+mn-ea"/>
                          <a:cs typeface="+mn-cs"/>
                        </a:rPr>
                        <a:t>142</a:t>
                      </a:r>
                      <a:endParaRPr kumimoji="0" lang="es-CO" sz="2000" kern="1200" dirty="0">
                        <a:solidFill>
                          <a:schemeClr val="tx1"/>
                        </a:solidFill>
                        <a:latin typeface="+mn-lt"/>
                        <a:ea typeface="+mn-ea"/>
                        <a:cs typeface="+mn-cs"/>
                      </a:endParaRPr>
                    </a:p>
                  </a:txBody>
                  <a:tcPr marL="9525" marR="9525" marT="9525" marB="0" anchor="ctr"/>
                </a:tc>
                <a:extLst>
                  <a:ext uri="{0D108BD9-81ED-4DB2-BD59-A6C34878D82A}">
                    <a16:rowId xmlns:a16="http://schemas.microsoft.com/office/drawing/2014/main" val="1550356953"/>
                  </a:ext>
                </a:extLst>
              </a:tr>
              <a:tr h="490727">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a:solidFill>
                            <a:schemeClr val="tx1"/>
                          </a:solidFill>
                          <a:latin typeface="+mn-lt"/>
                          <a:ea typeface="+mn-ea"/>
                          <a:cs typeface="+mn-cs"/>
                        </a:rPr>
                        <a:t>135</a:t>
                      </a:r>
                      <a:endParaRPr kumimoji="0" lang="es-CO" sz="2000" kern="1200">
                        <a:solidFill>
                          <a:schemeClr val="tx1"/>
                        </a:solidFill>
                        <a:latin typeface="+mn-lt"/>
                        <a:ea typeface="+mn-ea"/>
                        <a:cs typeface="+mn-cs"/>
                      </a:endParaRPr>
                    </a:p>
                  </a:txBody>
                  <a:tcPr marL="9525" marR="9525" marT="9525" marB="0" anchor="ctr"/>
                </a:tc>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a:solidFill>
                            <a:schemeClr val="tx1"/>
                          </a:solidFill>
                          <a:latin typeface="+mn-lt"/>
                          <a:ea typeface="+mn-ea"/>
                          <a:cs typeface="+mn-cs"/>
                        </a:rPr>
                        <a:t>143</a:t>
                      </a:r>
                      <a:endParaRPr kumimoji="0" lang="es-CO" sz="2000" kern="1200">
                        <a:solidFill>
                          <a:schemeClr val="tx1"/>
                        </a:solidFill>
                        <a:latin typeface="+mn-lt"/>
                        <a:ea typeface="+mn-ea"/>
                        <a:cs typeface="+mn-cs"/>
                      </a:endParaRPr>
                    </a:p>
                  </a:txBody>
                  <a:tcPr marL="9525" marR="9525" marT="9525" marB="0" anchor="ctr"/>
                </a:tc>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dirty="0">
                          <a:solidFill>
                            <a:schemeClr val="tx1"/>
                          </a:solidFill>
                          <a:latin typeface="+mn-lt"/>
                          <a:ea typeface="+mn-ea"/>
                          <a:cs typeface="+mn-cs"/>
                        </a:rPr>
                        <a:t>137</a:t>
                      </a:r>
                      <a:endParaRPr kumimoji="0" lang="es-CO" sz="2000" kern="1200" dirty="0">
                        <a:solidFill>
                          <a:schemeClr val="tx1"/>
                        </a:solidFill>
                        <a:latin typeface="+mn-lt"/>
                        <a:ea typeface="+mn-ea"/>
                        <a:cs typeface="+mn-cs"/>
                      </a:endParaRPr>
                    </a:p>
                  </a:txBody>
                  <a:tcPr marL="9525" marR="9525" marT="9525" marB="0" anchor="ctr"/>
                </a:tc>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dirty="0">
                          <a:solidFill>
                            <a:schemeClr val="tx1"/>
                          </a:solidFill>
                          <a:latin typeface="+mn-lt"/>
                          <a:ea typeface="+mn-ea"/>
                          <a:cs typeface="+mn-cs"/>
                        </a:rPr>
                        <a:t>135</a:t>
                      </a:r>
                      <a:endParaRPr kumimoji="0" lang="es-CO" sz="2000" kern="1200" dirty="0">
                        <a:solidFill>
                          <a:schemeClr val="tx1"/>
                        </a:solidFill>
                        <a:latin typeface="+mn-lt"/>
                        <a:ea typeface="+mn-ea"/>
                        <a:cs typeface="+mn-cs"/>
                      </a:endParaRPr>
                    </a:p>
                  </a:txBody>
                  <a:tcPr marL="9525" marR="9525" marT="9525" marB="0" anchor="ctr"/>
                </a:tc>
                <a:extLst>
                  <a:ext uri="{0D108BD9-81ED-4DB2-BD59-A6C34878D82A}">
                    <a16:rowId xmlns:a16="http://schemas.microsoft.com/office/drawing/2014/main" val="2060064621"/>
                  </a:ext>
                </a:extLst>
              </a:tr>
              <a:tr h="490727">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a:solidFill>
                            <a:schemeClr val="tx1"/>
                          </a:solidFill>
                          <a:latin typeface="+mn-lt"/>
                          <a:ea typeface="+mn-ea"/>
                          <a:cs typeface="+mn-cs"/>
                        </a:rPr>
                        <a:t>124</a:t>
                      </a:r>
                      <a:endParaRPr kumimoji="0" lang="es-CO" sz="2000" kern="1200">
                        <a:solidFill>
                          <a:schemeClr val="tx1"/>
                        </a:solidFill>
                        <a:latin typeface="+mn-lt"/>
                        <a:ea typeface="+mn-ea"/>
                        <a:cs typeface="+mn-cs"/>
                      </a:endParaRPr>
                    </a:p>
                  </a:txBody>
                  <a:tcPr marL="9525" marR="9525" marT="9525" marB="0" anchor="ctr"/>
                </a:tc>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a:solidFill>
                            <a:schemeClr val="tx1"/>
                          </a:solidFill>
                          <a:latin typeface="+mn-lt"/>
                          <a:ea typeface="+mn-ea"/>
                          <a:cs typeface="+mn-cs"/>
                        </a:rPr>
                        <a:t>139</a:t>
                      </a:r>
                      <a:endParaRPr kumimoji="0" lang="es-CO" sz="2000" kern="1200">
                        <a:solidFill>
                          <a:schemeClr val="tx1"/>
                        </a:solidFill>
                        <a:latin typeface="+mn-lt"/>
                        <a:ea typeface="+mn-ea"/>
                        <a:cs typeface="+mn-cs"/>
                      </a:endParaRPr>
                    </a:p>
                  </a:txBody>
                  <a:tcPr marL="9525" marR="9525" marT="9525" marB="0" anchor="ctr"/>
                </a:tc>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a:solidFill>
                            <a:schemeClr val="tx1"/>
                          </a:solidFill>
                          <a:latin typeface="+mn-lt"/>
                          <a:ea typeface="+mn-ea"/>
                          <a:cs typeface="+mn-cs"/>
                        </a:rPr>
                        <a:t>136</a:t>
                      </a:r>
                      <a:endParaRPr kumimoji="0" lang="es-CO" sz="2000" kern="1200">
                        <a:solidFill>
                          <a:schemeClr val="tx1"/>
                        </a:solidFill>
                        <a:latin typeface="+mn-lt"/>
                        <a:ea typeface="+mn-ea"/>
                        <a:cs typeface="+mn-cs"/>
                      </a:endParaRPr>
                    </a:p>
                  </a:txBody>
                  <a:tcPr marL="9525" marR="9525" marT="9525" marB="0" anchor="ctr"/>
                </a:tc>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dirty="0">
                          <a:solidFill>
                            <a:schemeClr val="tx1"/>
                          </a:solidFill>
                          <a:latin typeface="+mn-lt"/>
                          <a:ea typeface="+mn-ea"/>
                          <a:cs typeface="+mn-cs"/>
                        </a:rPr>
                        <a:t>140</a:t>
                      </a:r>
                      <a:endParaRPr kumimoji="0" lang="es-CO" sz="2000" kern="1200" dirty="0">
                        <a:solidFill>
                          <a:schemeClr val="tx1"/>
                        </a:solidFill>
                        <a:latin typeface="+mn-lt"/>
                        <a:ea typeface="+mn-ea"/>
                        <a:cs typeface="+mn-cs"/>
                      </a:endParaRPr>
                    </a:p>
                  </a:txBody>
                  <a:tcPr marL="9525" marR="9525" marT="9525" marB="0" anchor="ctr"/>
                </a:tc>
                <a:extLst>
                  <a:ext uri="{0D108BD9-81ED-4DB2-BD59-A6C34878D82A}">
                    <a16:rowId xmlns:a16="http://schemas.microsoft.com/office/drawing/2014/main" val="3336567712"/>
                  </a:ext>
                </a:extLst>
              </a:tr>
              <a:tr h="490727">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a:solidFill>
                            <a:schemeClr val="tx1"/>
                          </a:solidFill>
                          <a:latin typeface="+mn-lt"/>
                          <a:ea typeface="+mn-ea"/>
                          <a:cs typeface="+mn-cs"/>
                        </a:rPr>
                        <a:t>131</a:t>
                      </a:r>
                      <a:endParaRPr kumimoji="0" lang="es-CO" sz="2000" kern="1200">
                        <a:solidFill>
                          <a:schemeClr val="tx1"/>
                        </a:solidFill>
                        <a:latin typeface="+mn-lt"/>
                        <a:ea typeface="+mn-ea"/>
                        <a:cs typeface="+mn-cs"/>
                      </a:endParaRPr>
                    </a:p>
                  </a:txBody>
                  <a:tcPr marL="9525" marR="9525" marT="9525" marB="0" anchor="ctr"/>
                </a:tc>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a:solidFill>
                            <a:schemeClr val="tx1"/>
                          </a:solidFill>
                          <a:latin typeface="+mn-lt"/>
                          <a:ea typeface="+mn-ea"/>
                          <a:cs typeface="+mn-cs"/>
                        </a:rPr>
                        <a:t>135</a:t>
                      </a:r>
                      <a:endParaRPr kumimoji="0" lang="es-CO" sz="2000" kern="1200">
                        <a:solidFill>
                          <a:schemeClr val="tx1"/>
                        </a:solidFill>
                        <a:latin typeface="+mn-lt"/>
                        <a:ea typeface="+mn-ea"/>
                        <a:cs typeface="+mn-cs"/>
                      </a:endParaRPr>
                    </a:p>
                  </a:txBody>
                  <a:tcPr marL="9525" marR="9525" marT="9525" marB="0" anchor="ctr"/>
                </a:tc>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a:solidFill>
                            <a:schemeClr val="tx1"/>
                          </a:solidFill>
                          <a:latin typeface="+mn-lt"/>
                          <a:ea typeface="+mn-ea"/>
                          <a:cs typeface="+mn-cs"/>
                        </a:rPr>
                        <a:t>131</a:t>
                      </a:r>
                      <a:endParaRPr kumimoji="0" lang="es-CO" sz="2000" kern="1200">
                        <a:solidFill>
                          <a:schemeClr val="tx1"/>
                        </a:solidFill>
                        <a:latin typeface="+mn-lt"/>
                        <a:ea typeface="+mn-ea"/>
                        <a:cs typeface="+mn-cs"/>
                      </a:endParaRPr>
                    </a:p>
                  </a:txBody>
                  <a:tcPr marL="9525" marR="9525" marT="9525" marB="0" anchor="ctr"/>
                </a:tc>
                <a:tc>
                  <a:txBody>
                    <a:bodyPr/>
                    <a:lstStyle/>
                    <a:p>
                      <a:pPr marL="0" indent="0" algn="just" rtl="0" eaLnBrk="1" fontAlgn="ctr" latinLnBrk="0" hangingPunct="1">
                        <a:lnSpc>
                          <a:spcPct val="150000"/>
                        </a:lnSpc>
                        <a:spcBef>
                          <a:spcPts val="400"/>
                        </a:spcBef>
                        <a:spcAft>
                          <a:spcPts val="0"/>
                        </a:spcAft>
                        <a:buClr>
                          <a:schemeClr val="accent1"/>
                        </a:buClr>
                        <a:buSzPct val="68000"/>
                        <a:buFont typeface="Wingdings 3"/>
                        <a:buNone/>
                        <a:tabLst>
                          <a:tab pos="457200" algn="l"/>
                        </a:tabLst>
                      </a:pPr>
                      <a:r>
                        <a:rPr kumimoji="0" lang="es-ES" sz="2000" kern="1200" dirty="0">
                          <a:solidFill>
                            <a:schemeClr val="tx1"/>
                          </a:solidFill>
                          <a:latin typeface="+mn-lt"/>
                          <a:ea typeface="+mn-ea"/>
                          <a:cs typeface="+mn-cs"/>
                        </a:rPr>
                        <a:t>153</a:t>
                      </a:r>
                      <a:endParaRPr kumimoji="0" lang="es-CO" sz="2000" kern="1200" dirty="0">
                        <a:solidFill>
                          <a:schemeClr val="tx1"/>
                        </a:solidFill>
                        <a:latin typeface="+mn-lt"/>
                        <a:ea typeface="+mn-ea"/>
                        <a:cs typeface="+mn-cs"/>
                      </a:endParaRPr>
                    </a:p>
                  </a:txBody>
                  <a:tcPr marL="9525" marR="9525" marT="9525" marB="0" anchor="ctr"/>
                </a:tc>
                <a:extLst>
                  <a:ext uri="{0D108BD9-81ED-4DB2-BD59-A6C34878D82A}">
                    <a16:rowId xmlns:a16="http://schemas.microsoft.com/office/drawing/2014/main" val="3008115257"/>
                  </a:ext>
                </a:extLst>
              </a:tr>
            </a:tbl>
          </a:graphicData>
        </a:graphic>
      </p:graphicFrame>
    </p:spTree>
    <p:extLst>
      <p:ext uri="{BB962C8B-B14F-4D97-AF65-F5344CB8AC3E}">
        <p14:creationId xmlns:p14="http://schemas.microsoft.com/office/powerpoint/2010/main" val="1616915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F56C2691-5ECC-1A30-6C77-06F0E64B3874}"/>
              </a:ext>
            </a:extLst>
          </p:cNvPr>
          <p:cNvSpPr>
            <a:spLocks noGrp="1"/>
          </p:cNvSpPr>
          <p:nvPr>
            <p:ph idx="1"/>
          </p:nvPr>
        </p:nvSpPr>
        <p:spPr/>
        <p:txBody>
          <a:bodyPr>
            <a:normAutofit fontScale="77500" lnSpcReduction="20000"/>
          </a:bodyPr>
          <a:lstStyle/>
          <a:p>
            <a:pPr marL="109728" indent="0" algn="just">
              <a:buNone/>
            </a:pPr>
            <a:r>
              <a:rPr lang="es-ES" dirty="0"/>
              <a:t>Se quieren determinar las necesidades energéticas de una persona cuando anda, come o hace deporte. Supongamos que se tienen 10 personas para realizar el experimento y se considera como variable respuesta o cuantitativa, el número de calorías consumidas por segundo. Los resultados varían según el individuo considerado. Aquí, el factor es la actividad realizada, con 3 posibles niveles: andar, comer o hacer gimnasia. Si a cada una de las personas se le asigna una actividad distinta puede ser que la variabilidad observada entre las distintas actividades sea debida a las diferencias entre los propios individuos. Una posible solución es que cada uno de los individuos realice las tres actividades. De este modo, la variable bloque es el tipo de persona y cada uno de los bloques es cada persona. A cada bloque (persona) se le aplican los 3 niveles del factor por orden aleatorio:</a:t>
            </a:r>
            <a:endParaRPr lang="es-CO" dirty="0"/>
          </a:p>
        </p:txBody>
      </p:sp>
      <p:sp>
        <p:nvSpPr>
          <p:cNvPr id="3" name="Título 2">
            <a:extLst>
              <a:ext uri="{FF2B5EF4-FFF2-40B4-BE49-F238E27FC236}">
                <a16:creationId xmlns:a16="http://schemas.microsoft.com/office/drawing/2014/main" id="{A0901A49-4231-3673-6B62-FD2521626C08}"/>
              </a:ext>
            </a:extLst>
          </p:cNvPr>
          <p:cNvSpPr>
            <a:spLocks noGrp="1"/>
          </p:cNvSpPr>
          <p:nvPr>
            <p:ph type="title"/>
          </p:nvPr>
        </p:nvSpPr>
        <p:spPr/>
        <p:txBody>
          <a:bodyPr/>
          <a:lstStyle/>
          <a:p>
            <a:r>
              <a:rPr lang="es-CO" dirty="0"/>
              <a:t>bloques aleatorizados</a:t>
            </a:r>
          </a:p>
        </p:txBody>
      </p:sp>
    </p:spTree>
    <p:extLst>
      <p:ext uri="{BB962C8B-B14F-4D97-AF65-F5344CB8AC3E}">
        <p14:creationId xmlns:p14="http://schemas.microsoft.com/office/powerpoint/2010/main" val="2793077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62D6B039-F9EE-4806-E01F-5C21FA147B93}"/>
              </a:ext>
            </a:extLst>
          </p:cNvPr>
          <p:cNvPicPr>
            <a:picLocks noGrp="1" noChangeAspect="1"/>
          </p:cNvPicPr>
          <p:nvPr>
            <p:ph idx="1"/>
          </p:nvPr>
        </p:nvPicPr>
        <p:blipFill>
          <a:blip r:embed="rId2"/>
          <a:stretch>
            <a:fillRect/>
          </a:stretch>
        </p:blipFill>
        <p:spPr>
          <a:xfrm>
            <a:off x="824837" y="2060848"/>
            <a:ext cx="7494326" cy="2448271"/>
          </a:xfrm>
        </p:spPr>
      </p:pic>
      <p:sp>
        <p:nvSpPr>
          <p:cNvPr id="3" name="Título 2">
            <a:extLst>
              <a:ext uri="{FF2B5EF4-FFF2-40B4-BE49-F238E27FC236}">
                <a16:creationId xmlns:a16="http://schemas.microsoft.com/office/drawing/2014/main" id="{6C1D3302-530A-77BE-5F67-9893276C012D}"/>
              </a:ext>
            </a:extLst>
          </p:cNvPr>
          <p:cNvSpPr>
            <a:spLocks noGrp="1"/>
          </p:cNvSpPr>
          <p:nvPr>
            <p:ph type="title"/>
          </p:nvPr>
        </p:nvSpPr>
        <p:spPr/>
        <p:txBody>
          <a:bodyPr/>
          <a:lstStyle/>
          <a:p>
            <a:r>
              <a:rPr lang="es-CO" dirty="0"/>
              <a:t>bloques aleatorizados</a:t>
            </a:r>
          </a:p>
        </p:txBody>
      </p:sp>
    </p:spTree>
    <p:extLst>
      <p:ext uri="{BB962C8B-B14F-4D97-AF65-F5344CB8AC3E}">
        <p14:creationId xmlns:p14="http://schemas.microsoft.com/office/powerpoint/2010/main" val="1684083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D8041A20-289D-D7D9-056A-08B052FB5534}"/>
                  </a:ext>
                </a:extLst>
              </p:cNvPr>
              <p:cNvSpPr>
                <a:spLocks noGrp="1"/>
              </p:cNvSpPr>
              <p:nvPr>
                <p:ph idx="1"/>
              </p:nvPr>
            </p:nvSpPr>
            <p:spPr/>
            <p:txBody>
              <a:bodyPr/>
              <a:lstStyle/>
              <a:p>
                <a:pPr marL="109728" indent="0">
                  <a:buNone/>
                </a:pPr>
                <a:r>
                  <a:rPr lang="es-ES" dirty="0"/>
                  <a:t>Suponemos que el número de unidades experimentales para cada bloque coincide con el número de tratamientos, esto es, hay una observación para cada cruce de los niveles del factor y del bloque. La variable respuesta Y puede depender de un primer factor de interés (A) y de la variable bloque (B). El modelo es:</a:t>
                </a:r>
              </a:p>
              <a:p>
                <a:pPr marL="109728" indent="0">
                  <a:buNone/>
                </a:pPr>
                <a:endParaRPr lang="es-ES" dirty="0"/>
              </a:p>
              <a:p>
                <a:pPr marL="109728" indent="0">
                  <a:buNone/>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𝑌</m:t>
                          </m:r>
                        </m:e>
                        <m:sub>
                          <m:r>
                            <a:rPr lang="es-CO" b="0" i="1" smtClean="0">
                              <a:latin typeface="Cambria Math" panose="02040503050406030204" pitchFamily="18" charset="0"/>
                            </a:rPr>
                            <m:t>𝑖𝑗</m:t>
                          </m:r>
                        </m:sub>
                      </m:sSub>
                      <m:r>
                        <a:rPr lang="es-CO" b="0" i="1" smtClean="0">
                          <a:latin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𝜇</m:t>
                      </m:r>
                      <m:r>
                        <a:rPr lang="es-CO" b="0" i="1" smtClean="0">
                          <a:latin typeface="Cambria Math" panose="02040503050406030204" pitchFamily="18" charset="0"/>
                          <a:ea typeface="Cambria Math" panose="02040503050406030204" pitchFamily="18" charset="0"/>
                        </a:rPr>
                        <m:t>+</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𝛼</m:t>
                          </m:r>
                        </m:e>
                        <m:sub>
                          <m:r>
                            <a:rPr lang="es-CO" b="0" i="1" smtClean="0">
                              <a:latin typeface="Cambria Math" panose="02040503050406030204" pitchFamily="18" charset="0"/>
                              <a:ea typeface="Cambria Math" panose="02040503050406030204" pitchFamily="18" charset="0"/>
                            </a:rPr>
                            <m:t>𝑖</m:t>
                          </m:r>
                        </m:sub>
                      </m:sSub>
                      <m:r>
                        <a:rPr lang="es-CO" b="0" i="1" smtClean="0">
                          <a:latin typeface="Cambria Math" panose="02040503050406030204" pitchFamily="18" charset="0"/>
                          <a:ea typeface="Cambria Math" panose="02040503050406030204" pitchFamily="18" charset="0"/>
                        </a:rPr>
                        <m:t>+</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𝛽</m:t>
                          </m:r>
                        </m:e>
                        <m:sub>
                          <m:r>
                            <a:rPr lang="es-CO" b="0" i="1" smtClean="0">
                              <a:latin typeface="Cambria Math" panose="02040503050406030204" pitchFamily="18" charset="0"/>
                              <a:ea typeface="Cambria Math" panose="02040503050406030204" pitchFamily="18" charset="0"/>
                            </a:rPr>
                            <m:t>𝑗</m:t>
                          </m:r>
                        </m:sub>
                      </m:sSub>
                      <m:r>
                        <a:rPr lang="es-CO" b="0" i="1" smtClean="0">
                          <a:latin typeface="Cambria Math" panose="02040503050406030204" pitchFamily="18" charset="0"/>
                          <a:ea typeface="Cambria Math" panose="02040503050406030204" pitchFamily="18" charset="0"/>
                        </a:rPr>
                        <m:t>+</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𝜀</m:t>
                          </m:r>
                        </m:e>
                        <m:sub>
                          <m:r>
                            <a:rPr lang="es-CO" b="0" i="1" smtClean="0">
                              <a:latin typeface="Cambria Math" panose="02040503050406030204" pitchFamily="18" charset="0"/>
                              <a:ea typeface="Cambria Math" panose="02040503050406030204" pitchFamily="18" charset="0"/>
                            </a:rPr>
                            <m:t>𝑖𝑗</m:t>
                          </m:r>
                        </m:sub>
                      </m:sSub>
                    </m:oMath>
                  </m:oMathPara>
                </a14:m>
                <a:endParaRPr lang="es-CO" dirty="0"/>
              </a:p>
            </p:txBody>
          </p:sp>
        </mc:Choice>
        <mc:Fallback xmlns="">
          <p:sp>
            <p:nvSpPr>
              <p:cNvPr id="2" name="Marcador de contenido 1">
                <a:extLst>
                  <a:ext uri="{FF2B5EF4-FFF2-40B4-BE49-F238E27FC236}">
                    <a16:creationId xmlns:a16="http://schemas.microsoft.com/office/drawing/2014/main" id="{D8041A20-289D-D7D9-056A-08B052FB5534}"/>
                  </a:ext>
                </a:extLst>
              </p:cNvPr>
              <p:cNvSpPr>
                <a:spLocks noGrp="1" noRot="1" noChangeAspect="1" noMove="1" noResize="1" noEditPoints="1" noAdjustHandles="1" noChangeArrowheads="1" noChangeShapeType="1" noTextEdit="1"/>
              </p:cNvSpPr>
              <p:nvPr>
                <p:ph idx="1"/>
              </p:nvPr>
            </p:nvSpPr>
            <p:spPr>
              <a:blipFill>
                <a:blip r:embed="rId2"/>
                <a:stretch>
                  <a:fillRect l="-74" t="-1348" r="-103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D99ED90B-90DE-AFC7-34B6-5C39C9D03183}"/>
              </a:ext>
            </a:extLst>
          </p:cNvPr>
          <p:cNvSpPr>
            <a:spLocks noGrp="1"/>
          </p:cNvSpPr>
          <p:nvPr>
            <p:ph type="title"/>
          </p:nvPr>
        </p:nvSpPr>
        <p:spPr/>
        <p:txBody>
          <a:bodyPr/>
          <a:lstStyle/>
          <a:p>
            <a:r>
              <a:rPr lang="es-CO" dirty="0"/>
              <a:t>bloques aleatorizados</a:t>
            </a:r>
          </a:p>
        </p:txBody>
      </p:sp>
    </p:spTree>
    <p:extLst>
      <p:ext uri="{BB962C8B-B14F-4D97-AF65-F5344CB8AC3E}">
        <p14:creationId xmlns:p14="http://schemas.microsoft.com/office/powerpoint/2010/main" val="2030942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58F642F-EFC5-3ACE-5793-5B6AAA77201C}"/>
                  </a:ext>
                </a:extLst>
              </p:cNvPr>
              <p:cNvSpPr>
                <a:spLocks noGrp="1"/>
              </p:cNvSpPr>
              <p:nvPr>
                <p:ph idx="1"/>
              </p:nvPr>
            </p:nvSpPr>
            <p:spPr/>
            <p:txBody>
              <a:bodyPr/>
              <a:lstStyle/>
              <a:p>
                <a:pPr algn="just">
                  <a:buFont typeface="Wingdings" panose="05000000000000000000" pitchFamily="2" charset="2"/>
                  <a:buChar char="ü"/>
                </a:pPr>
                <a14:m>
                  <m:oMath xmlns:m="http://schemas.openxmlformats.org/officeDocument/2006/math">
                    <m:r>
                      <a:rPr lang="es-CO" b="0" i="1" smtClean="0">
                        <a:latin typeface="Cambria Math" panose="02040503050406030204" pitchFamily="18" charset="0"/>
                        <a:ea typeface="Cambria Math" panose="02040503050406030204" pitchFamily="18" charset="0"/>
                      </a:rPr>
                      <m:t>𝜇</m:t>
                    </m:r>
                    <m:r>
                      <a:rPr lang="es-CO" b="0" i="1" smtClean="0">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𝐸𝑓𝑒𝑐𝑡𝑜</m:t>
                    </m:r>
                    <m:r>
                      <a:rPr lang="es-CO" b="0" i="1" smtClean="0">
                        <a:latin typeface="Cambria Math" panose="02040503050406030204" pitchFamily="18" charset="0"/>
                        <a:ea typeface="Cambria Math" panose="02040503050406030204" pitchFamily="18" charset="0"/>
                      </a:rPr>
                      <m:t> </m:t>
                    </m:r>
                    <m:r>
                      <a:rPr lang="es-CO" b="0" i="1" smtClean="0">
                        <a:latin typeface="Cambria Math" panose="02040503050406030204" pitchFamily="18" charset="0"/>
                        <a:ea typeface="Cambria Math" panose="02040503050406030204" pitchFamily="18" charset="0"/>
                      </a:rPr>
                      <m:t>𝑔𝑙𝑜𝑏𝑎𝑙</m:t>
                    </m:r>
                  </m:oMath>
                </a14:m>
                <a:endParaRPr lang="es-CO" b="0" i="1" dirty="0">
                  <a:latin typeface="Cambria Math" panose="02040503050406030204" pitchFamily="18" charset="0"/>
                  <a:ea typeface="Cambria Math" panose="02040503050406030204" pitchFamily="18" charset="0"/>
                </a:endParaRPr>
              </a:p>
              <a:p>
                <a:pPr algn="just">
                  <a:buFont typeface="Wingdings" panose="05000000000000000000" pitchFamily="2" charset="2"/>
                  <a:buChar char="ü"/>
                </a:pPr>
                <a14:m>
                  <m:oMath xmlns:m="http://schemas.openxmlformats.org/officeDocument/2006/math">
                    <m:sSub>
                      <m:sSubPr>
                        <m:ctrlPr>
                          <a:rPr lang="es-CO" i="1">
                            <a:latin typeface="Cambria Math" panose="02040503050406030204" pitchFamily="18" charset="0"/>
                            <a:ea typeface="Cambria Math" panose="02040503050406030204" pitchFamily="18" charset="0"/>
                          </a:rPr>
                        </m:ctrlPr>
                      </m:sSubPr>
                      <m:e>
                        <m:r>
                          <a:rPr lang="es-CO" i="1">
                            <a:latin typeface="Cambria Math" panose="02040503050406030204" pitchFamily="18" charset="0"/>
                            <a:ea typeface="Cambria Math" panose="02040503050406030204" pitchFamily="18" charset="0"/>
                          </a:rPr>
                          <m:t>𝛼</m:t>
                        </m:r>
                      </m:e>
                      <m:sub>
                        <m:r>
                          <a:rPr lang="es-CO" i="1">
                            <a:latin typeface="Cambria Math" panose="02040503050406030204" pitchFamily="18" charset="0"/>
                            <a:ea typeface="Cambria Math" panose="02040503050406030204" pitchFamily="18" charset="0"/>
                          </a:rPr>
                          <m:t>𝑖</m:t>
                        </m:r>
                      </m:sub>
                    </m:sSub>
                    <m:r>
                      <a:rPr lang="es-CO" i="1">
                        <a:latin typeface="Cambria Math" panose="02040503050406030204" pitchFamily="18" charset="0"/>
                        <a:ea typeface="Cambria Math" panose="02040503050406030204" pitchFamily="18" charset="0"/>
                      </a:rPr>
                      <m:t>:</m:t>
                    </m:r>
                    <m:r>
                      <m:rPr>
                        <m:nor/>
                      </m:rPr>
                      <a:rPr lang="es-CO" b="0" i="1" smtClean="0">
                        <a:latin typeface="Cambria Math" panose="02040503050406030204" pitchFamily="18" charset="0"/>
                        <a:ea typeface="Cambria Math" panose="02040503050406030204" pitchFamily="18" charset="0"/>
                      </a:rPr>
                      <m:t>E</m:t>
                    </m:r>
                    <m:r>
                      <m:rPr>
                        <m:nor/>
                      </m:rPr>
                      <a:rPr lang="es-ES" i="1">
                        <a:latin typeface="Cambria Math" panose="02040503050406030204" pitchFamily="18" charset="0"/>
                        <a:ea typeface="Cambria Math" panose="02040503050406030204" pitchFamily="18" charset="0"/>
                      </a:rPr>
                      <m:t>l</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efecto</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incremental</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sobre</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la</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media</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causado</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por</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el</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nivel</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i</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del</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factor</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A</m:t>
                    </m:r>
                  </m:oMath>
                </a14:m>
                <a:endParaRPr lang="es-CO" i="1" dirty="0">
                  <a:latin typeface="Cambria Math" panose="02040503050406030204" pitchFamily="18" charset="0"/>
                  <a:ea typeface="Cambria Math" panose="02040503050406030204" pitchFamily="18" charset="0"/>
                </a:endParaRPr>
              </a:p>
              <a:p>
                <a:pPr algn="just">
                  <a:buFont typeface="Wingdings" panose="05000000000000000000" pitchFamily="2" charset="2"/>
                  <a:buChar char="ü"/>
                </a:pPr>
                <a14:m>
                  <m:oMath xmlns:m="http://schemas.openxmlformats.org/officeDocument/2006/math">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𝛽</m:t>
                        </m:r>
                      </m:e>
                      <m:sub>
                        <m:r>
                          <a:rPr lang="es-CO" b="0" i="1" smtClean="0">
                            <a:latin typeface="Cambria Math" panose="02040503050406030204" pitchFamily="18" charset="0"/>
                            <a:ea typeface="Cambria Math" panose="02040503050406030204" pitchFamily="18" charset="0"/>
                          </a:rPr>
                          <m:t>𝑗</m:t>
                        </m:r>
                      </m:sub>
                    </m:sSub>
                    <m:r>
                      <a:rPr lang="es-CO" b="0" i="1" smtClean="0">
                        <a:latin typeface="Cambria Math" panose="02040503050406030204" pitchFamily="18" charset="0"/>
                        <a:ea typeface="Cambria Math" panose="02040503050406030204" pitchFamily="18" charset="0"/>
                      </a:rPr>
                      <m:t>:</m:t>
                    </m:r>
                    <m:r>
                      <m:rPr>
                        <m:nor/>
                      </m:rPr>
                      <a:rPr lang="es-CO" b="0" i="1" smtClean="0">
                        <a:latin typeface="Cambria Math" panose="02040503050406030204" pitchFamily="18" charset="0"/>
                        <a:ea typeface="Cambria Math" panose="02040503050406030204" pitchFamily="18" charset="0"/>
                      </a:rPr>
                      <m:t>E</m:t>
                    </m:r>
                    <m:r>
                      <m:rPr>
                        <m:nor/>
                      </m:rPr>
                      <a:rPr lang="es-ES" i="1">
                        <a:latin typeface="Cambria Math" panose="02040503050406030204" pitchFamily="18" charset="0"/>
                        <a:ea typeface="Cambria Math" panose="02040503050406030204" pitchFamily="18" charset="0"/>
                      </a:rPr>
                      <m:t>l</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efecto</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incremental</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sobre</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la</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media</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causado</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por</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el</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nivel</m:t>
                    </m:r>
                    <m:r>
                      <m:rPr>
                        <m:nor/>
                      </m:rPr>
                      <a:rPr lang="es-ES" i="1">
                        <a:latin typeface="Cambria Math" panose="02040503050406030204" pitchFamily="18" charset="0"/>
                        <a:ea typeface="Cambria Math" panose="02040503050406030204" pitchFamily="18" charset="0"/>
                      </a:rPr>
                      <m:t> </m:t>
                    </m:r>
                    <m:r>
                      <m:rPr>
                        <m:nor/>
                      </m:rPr>
                      <a:rPr lang="es-CO" b="0" i="1" smtClean="0">
                        <a:latin typeface="Cambria Math" panose="02040503050406030204" pitchFamily="18" charset="0"/>
                        <a:ea typeface="Cambria Math" panose="02040503050406030204" pitchFamily="18" charset="0"/>
                      </a:rPr>
                      <m:t>j</m:t>
                    </m:r>
                    <m:r>
                      <m:rPr>
                        <m:nor/>
                      </m:rPr>
                      <a:rPr lang="es-ES" i="1">
                        <a:latin typeface="Cambria Math" panose="02040503050406030204" pitchFamily="18" charset="0"/>
                        <a:ea typeface="Cambria Math" panose="02040503050406030204" pitchFamily="18" charset="0"/>
                      </a:rPr>
                      <m:t> </m:t>
                    </m:r>
                    <m:r>
                      <m:rPr>
                        <m:nor/>
                      </m:rPr>
                      <a:rPr lang="es-ES" i="1">
                        <a:latin typeface="Cambria Math" panose="02040503050406030204" pitchFamily="18" charset="0"/>
                        <a:ea typeface="Cambria Math" panose="02040503050406030204" pitchFamily="18" charset="0"/>
                      </a:rPr>
                      <m:t>del</m:t>
                    </m:r>
                    <m:r>
                      <m:rPr>
                        <m:nor/>
                      </m:rPr>
                      <a:rPr lang="es-CO" b="0" i="1" smtClean="0">
                        <a:latin typeface="Cambria Math" panose="02040503050406030204" pitchFamily="18" charset="0"/>
                        <a:ea typeface="Cambria Math" panose="02040503050406030204" pitchFamily="18" charset="0"/>
                      </a:rPr>
                      <m:t> </m:t>
                    </m:r>
                    <m:r>
                      <m:rPr>
                        <m:nor/>
                      </m:rPr>
                      <a:rPr lang="es-CO" b="0" i="1" smtClean="0">
                        <a:latin typeface="Cambria Math" panose="02040503050406030204" pitchFamily="18" charset="0"/>
                        <a:ea typeface="Cambria Math" panose="02040503050406030204" pitchFamily="18" charset="0"/>
                      </a:rPr>
                      <m:t>bloque</m:t>
                    </m:r>
                    <m:r>
                      <m:rPr>
                        <m:nor/>
                      </m:rPr>
                      <a:rPr lang="es-CO" b="0" i="1" smtClean="0">
                        <a:latin typeface="Cambria Math" panose="02040503050406030204" pitchFamily="18" charset="0"/>
                        <a:ea typeface="Cambria Math" panose="02040503050406030204" pitchFamily="18" charset="0"/>
                      </a:rPr>
                      <m:t> </m:t>
                    </m:r>
                    <m:r>
                      <m:rPr>
                        <m:nor/>
                      </m:rPr>
                      <a:rPr lang="es-CO" b="0" i="1" smtClean="0">
                        <a:latin typeface="Cambria Math" panose="02040503050406030204" pitchFamily="18" charset="0"/>
                        <a:ea typeface="Cambria Math" panose="02040503050406030204" pitchFamily="18" charset="0"/>
                      </a:rPr>
                      <m:t>B</m:t>
                    </m:r>
                  </m:oMath>
                </a14:m>
                <a:endParaRPr lang="es-CO" b="0" i="1" dirty="0">
                  <a:latin typeface="Cambria Math" panose="02040503050406030204" pitchFamily="18" charset="0"/>
                  <a:ea typeface="Cambria Math" panose="02040503050406030204" pitchFamily="18" charset="0"/>
                </a:endParaRPr>
              </a:p>
              <a:p>
                <a:pPr algn="just">
                  <a:buFont typeface="Wingdings" panose="05000000000000000000" pitchFamily="2" charset="2"/>
                  <a:buChar char="ü"/>
                </a:pPr>
                <a14:m>
                  <m:oMath xmlns:m="http://schemas.openxmlformats.org/officeDocument/2006/math">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𝜀</m:t>
                        </m:r>
                      </m:e>
                      <m:sub>
                        <m:r>
                          <a:rPr lang="es-CO" b="0" i="1" smtClean="0">
                            <a:latin typeface="Cambria Math" panose="02040503050406030204" pitchFamily="18" charset="0"/>
                            <a:ea typeface="Cambria Math" panose="02040503050406030204" pitchFamily="18" charset="0"/>
                          </a:rPr>
                          <m:t>𝑖𝑗</m:t>
                        </m:r>
                      </m:sub>
                    </m:sSub>
                    <m:r>
                      <a:rPr lang="es-CO" b="0" i="1" smtClean="0">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𝐸</m:t>
                    </m:r>
                    <m:r>
                      <a:rPr lang="es-CO" b="0" i="1" smtClean="0">
                        <a:latin typeface="Cambria Math" panose="02040503050406030204" pitchFamily="18" charset="0"/>
                        <a:ea typeface="Cambria Math" panose="02040503050406030204" pitchFamily="18" charset="0"/>
                      </a:rPr>
                      <m:t> </m:t>
                    </m:r>
                    <m:r>
                      <a:rPr lang="es-CO" b="0" i="1" smtClean="0">
                        <a:latin typeface="Cambria Math" panose="02040503050406030204" pitchFamily="18" charset="0"/>
                        <a:ea typeface="Cambria Math" panose="02040503050406030204" pitchFamily="18" charset="0"/>
                      </a:rPr>
                      <m:t>𝑡𝑒𝑟𝑚𝑖𝑛𝑜</m:t>
                    </m:r>
                    <m:r>
                      <a:rPr lang="es-CO" b="0" i="1" smtClean="0">
                        <a:latin typeface="Cambria Math" panose="02040503050406030204" pitchFamily="18" charset="0"/>
                        <a:ea typeface="Cambria Math" panose="02040503050406030204" pitchFamily="18" charset="0"/>
                      </a:rPr>
                      <m:t> </m:t>
                    </m:r>
                    <m:r>
                      <a:rPr lang="es-CO" b="0" i="1" smtClean="0">
                        <a:latin typeface="Cambria Math" panose="02040503050406030204" pitchFamily="18" charset="0"/>
                        <a:ea typeface="Cambria Math" panose="02040503050406030204" pitchFamily="18" charset="0"/>
                      </a:rPr>
                      <m:t>𝑑𝑒𝑙</m:t>
                    </m:r>
                    <m:r>
                      <a:rPr lang="es-CO" b="0" i="1" smtClean="0">
                        <a:latin typeface="Cambria Math" panose="02040503050406030204" pitchFamily="18" charset="0"/>
                        <a:ea typeface="Cambria Math" panose="02040503050406030204" pitchFamily="18" charset="0"/>
                      </a:rPr>
                      <m:t> </m:t>
                    </m:r>
                    <m:r>
                      <a:rPr lang="es-CO" b="0" i="1" smtClean="0">
                        <a:latin typeface="Cambria Math" panose="02040503050406030204" pitchFamily="18" charset="0"/>
                        <a:ea typeface="Cambria Math" panose="02040503050406030204" pitchFamily="18" charset="0"/>
                      </a:rPr>
                      <m:t>𝑒𝑟𝑟𝑜𝑟</m:t>
                    </m:r>
                  </m:oMath>
                </a14:m>
                <a:endParaRPr lang="es-CO" dirty="0"/>
              </a:p>
            </p:txBody>
          </p:sp>
        </mc:Choice>
        <mc:Fallback xmlns="">
          <p:sp>
            <p:nvSpPr>
              <p:cNvPr id="2" name="Marcador de contenido 1">
                <a:extLst>
                  <a:ext uri="{FF2B5EF4-FFF2-40B4-BE49-F238E27FC236}">
                    <a16:creationId xmlns:a16="http://schemas.microsoft.com/office/drawing/2014/main" id="{158F642F-EFC5-3ACE-5793-5B6AAA77201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49D415FB-692B-4967-4055-42949EE828B0}"/>
              </a:ext>
            </a:extLst>
          </p:cNvPr>
          <p:cNvSpPr>
            <a:spLocks noGrp="1"/>
          </p:cNvSpPr>
          <p:nvPr>
            <p:ph type="title"/>
          </p:nvPr>
        </p:nvSpPr>
        <p:spPr/>
        <p:txBody>
          <a:bodyPr/>
          <a:lstStyle/>
          <a:p>
            <a:r>
              <a:rPr lang="es-CO" dirty="0"/>
              <a:t>bloques aleatorizados</a:t>
            </a:r>
          </a:p>
        </p:txBody>
      </p:sp>
    </p:spTree>
    <p:extLst>
      <p:ext uri="{BB962C8B-B14F-4D97-AF65-F5344CB8AC3E}">
        <p14:creationId xmlns:p14="http://schemas.microsoft.com/office/powerpoint/2010/main" val="7774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D24982DF-0003-5B28-2455-069217982C50}"/>
                  </a:ext>
                </a:extLst>
              </p:cNvPr>
              <p:cNvSpPr>
                <a:spLocks noGrp="1"/>
              </p:cNvSpPr>
              <p:nvPr>
                <p:ph idx="1"/>
              </p:nvPr>
            </p:nvSpPr>
            <p:spPr/>
            <p:txBody>
              <a:bodyPr/>
              <a:lstStyle/>
              <a:p>
                <a:pPr marL="109728" indent="0">
                  <a:buNone/>
                </a:pPr>
                <a14:m>
                  <m:oMathPara xmlns:m="http://schemas.openxmlformats.org/officeDocument/2006/math">
                    <m:oMathParaPr>
                      <m:jc m:val="centerGroup"/>
                    </m:oMathParaPr>
                    <m:oMath xmlns:m="http://schemas.openxmlformats.org/officeDocument/2006/math">
                      <m:nary>
                        <m:naryPr>
                          <m:chr m:val="∑"/>
                          <m:ctrlPr>
                            <a:rPr lang="es-CO" i="1" smtClean="0">
                              <a:latin typeface="Cambria Math" panose="02040503050406030204" pitchFamily="18" charset="0"/>
                            </a:rPr>
                          </m:ctrlPr>
                        </m:naryPr>
                        <m:sub>
                          <m:r>
                            <m:rPr>
                              <m:brk m:alnAt="23"/>
                            </m:rPr>
                            <a:rPr lang="es-CO" b="0" i="1" smtClean="0">
                              <a:latin typeface="Cambria Math" panose="02040503050406030204" pitchFamily="18" charset="0"/>
                            </a:rPr>
                            <m:t>𝑖</m:t>
                          </m:r>
                          <m:r>
                            <a:rPr lang="es-CO" b="0" i="1" smtClean="0">
                              <a:latin typeface="Cambria Math" panose="02040503050406030204" pitchFamily="18" charset="0"/>
                            </a:rPr>
                            <m:t>=</m:t>
                          </m:r>
                        </m:sub>
                        <m:sup>
                          <m:r>
                            <a:rPr lang="es-CO" b="0" i="1" smtClean="0">
                              <a:latin typeface="Cambria Math" panose="02040503050406030204" pitchFamily="18" charset="0"/>
                            </a:rPr>
                            <m:t>𝑎</m:t>
                          </m:r>
                        </m:sup>
                        <m:e>
                          <m:sSub>
                            <m:sSubPr>
                              <m:ctrlPr>
                                <a:rPr lang="es-CO" i="1" smtClean="0">
                                  <a:latin typeface="Cambria Math" panose="02040503050406030204" pitchFamily="18" charset="0"/>
                                </a:rPr>
                              </m:ctrlPr>
                            </m:sSubPr>
                            <m:e>
                              <m:r>
                                <a:rPr lang="es-CO" i="1" smtClean="0">
                                  <a:latin typeface="Cambria Math" panose="02040503050406030204" pitchFamily="18" charset="0"/>
                                  <a:ea typeface="Cambria Math" panose="02040503050406030204" pitchFamily="18" charset="0"/>
                                </a:rPr>
                                <m:t>𝛼</m:t>
                              </m:r>
                            </m:e>
                            <m:sub>
                              <m:r>
                                <a:rPr lang="es-CO" b="0" i="1" smtClean="0">
                                  <a:latin typeface="Cambria Math" panose="02040503050406030204" pitchFamily="18" charset="0"/>
                                </a:rPr>
                                <m:t>𝑖</m:t>
                              </m:r>
                            </m:sub>
                          </m:sSub>
                        </m:e>
                      </m:nary>
                      <m:r>
                        <a:rPr lang="es-CO" b="0" i="1" smtClean="0">
                          <a:latin typeface="Cambria Math" panose="02040503050406030204" pitchFamily="18" charset="0"/>
                        </a:rPr>
                        <m:t>=</m:t>
                      </m:r>
                      <m:nary>
                        <m:naryPr>
                          <m:chr m:val="∑"/>
                          <m:ctrlPr>
                            <a:rPr lang="es-CO" b="0" i="1" smtClean="0">
                              <a:latin typeface="Cambria Math" panose="02040503050406030204" pitchFamily="18" charset="0"/>
                            </a:rPr>
                          </m:ctrlPr>
                        </m:naryPr>
                        <m:sub>
                          <m:r>
                            <m:rPr>
                              <m:brk m:alnAt="23"/>
                            </m:rPr>
                            <a:rPr lang="es-CO" b="0" i="1" smtClean="0">
                              <a:latin typeface="Cambria Math" panose="02040503050406030204" pitchFamily="18" charset="0"/>
                            </a:rPr>
                            <m:t>𝑗</m:t>
                          </m:r>
                          <m:r>
                            <a:rPr lang="es-CO" b="0" i="1" smtClean="0">
                              <a:latin typeface="Cambria Math" panose="02040503050406030204" pitchFamily="18" charset="0"/>
                            </a:rPr>
                            <m:t>=1</m:t>
                          </m:r>
                        </m:sub>
                        <m:sup>
                          <m:r>
                            <a:rPr lang="es-CO" b="0" i="1" smtClean="0">
                              <a:latin typeface="Cambria Math" panose="02040503050406030204" pitchFamily="18" charset="0"/>
                            </a:rPr>
                            <m:t>𝑏</m:t>
                          </m:r>
                        </m:sup>
                        <m:e>
                          <m:sSub>
                            <m:sSubPr>
                              <m:ctrlPr>
                                <a:rPr lang="es-CO" b="0" i="1" smtClean="0">
                                  <a:latin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𝛽</m:t>
                              </m:r>
                            </m:e>
                            <m:sub>
                              <m:r>
                                <a:rPr lang="es-CO" b="0" i="1" smtClean="0">
                                  <a:latin typeface="Cambria Math" panose="02040503050406030204" pitchFamily="18" charset="0"/>
                                </a:rPr>
                                <m:t>𝑗</m:t>
                              </m:r>
                            </m:sub>
                          </m:sSub>
                        </m:e>
                      </m:nary>
                    </m:oMath>
                  </m:oMathPara>
                </a14:m>
                <a:endParaRPr lang="es-CO" dirty="0"/>
              </a:p>
              <a:p>
                <a:pPr marL="109728" indent="0">
                  <a:buNone/>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𝐻</m:t>
                          </m:r>
                        </m:e>
                        <m:sub>
                          <m:r>
                            <a:rPr lang="es-CO" b="0" i="1" smtClean="0">
                              <a:latin typeface="Cambria Math" panose="02040503050406030204" pitchFamily="18" charset="0"/>
                            </a:rPr>
                            <m:t>0</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𝜇</m:t>
                          </m:r>
                        </m:e>
                        <m:sub>
                          <m:r>
                            <a:rPr lang="es-CO" b="0" i="1" smtClean="0">
                              <a:latin typeface="Cambria Math" panose="02040503050406030204" pitchFamily="18" charset="0"/>
                            </a:rPr>
                            <m:t>1</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𝜇</m:t>
                          </m:r>
                        </m:e>
                        <m:sub>
                          <m:r>
                            <a:rPr lang="es-CO" b="0" i="1" smtClean="0">
                              <a:latin typeface="Cambria Math" panose="02040503050406030204" pitchFamily="18" charset="0"/>
                            </a:rPr>
                            <m:t>2</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𝜇</m:t>
                          </m:r>
                        </m:e>
                        <m:sub>
                          <m:r>
                            <a:rPr lang="es-CO" b="0" i="1" smtClean="0">
                              <a:latin typeface="Cambria Math" panose="02040503050406030204" pitchFamily="18" charset="0"/>
                            </a:rPr>
                            <m:t>𝑎</m:t>
                          </m:r>
                        </m:sub>
                      </m:sSub>
                    </m:oMath>
                  </m:oMathPara>
                </a14:m>
                <a:endParaRPr lang="es-CO" dirty="0"/>
              </a:p>
              <a:p>
                <a:pPr marL="109728" indent="0">
                  <a:buNone/>
                </a:pPr>
                <a:endParaRPr lang="es-CO" i="1" dirty="0">
                  <a:latin typeface="Cambria Math" panose="02040503050406030204" pitchFamily="18" charset="0"/>
                </a:endParaRPr>
              </a:p>
              <a:p>
                <a:pPr marL="109728" indent="0">
                  <a:buNone/>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𝐻</m:t>
                          </m:r>
                        </m:e>
                        <m:sub>
                          <m:r>
                            <a:rPr lang="es-CO" b="0" i="1" smtClean="0">
                              <a:latin typeface="Cambria Math" panose="02040503050406030204" pitchFamily="18" charset="0"/>
                            </a:rPr>
                            <m:t>1</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𝜇</m:t>
                          </m:r>
                        </m:e>
                        <m:sub>
                          <m:r>
                            <a:rPr lang="es-CO" b="0" i="1" smtClean="0">
                              <a:latin typeface="Cambria Math" panose="02040503050406030204" pitchFamily="18" charset="0"/>
                              <a:ea typeface="Cambria Math" panose="02040503050406030204" pitchFamily="18" charset="0"/>
                            </a:rPr>
                            <m:t>𝑖</m:t>
                          </m:r>
                        </m:sub>
                      </m:sSub>
                      <m:r>
                        <a:rPr lang="es-CO" i="1">
                          <a:latin typeface="Cambria Math" panose="02040503050406030204" pitchFamily="18" charset="0"/>
                          <a:ea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𝜇</m:t>
                          </m:r>
                        </m:e>
                        <m:sub>
                          <m:r>
                            <a:rPr lang="es-CO" b="0" i="1" smtClean="0">
                              <a:latin typeface="Cambria Math" panose="02040503050406030204" pitchFamily="18" charset="0"/>
                              <a:ea typeface="Cambria Math" panose="02040503050406030204" pitchFamily="18" charset="0"/>
                            </a:rPr>
                            <m:t>𝑗</m:t>
                          </m:r>
                        </m:sub>
                      </m:sSub>
                    </m:oMath>
                  </m:oMathPara>
                </a14:m>
                <a:endParaRPr lang="es-CO" dirty="0"/>
              </a:p>
              <a:p>
                <a:pPr marL="109728" indent="0">
                  <a:buNone/>
                </a:pPr>
                <a:r>
                  <a:rPr lang="es-CO" dirty="0"/>
                  <a:t>En otras palabras</a:t>
                </a:r>
              </a:p>
              <a:p>
                <a:pPr marL="109728" indent="0">
                  <a:buNone/>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𝐻</m:t>
                          </m:r>
                        </m:e>
                        <m:sub>
                          <m:r>
                            <a:rPr lang="es-CO" b="0" i="1" smtClean="0">
                              <a:latin typeface="Cambria Math" panose="02040503050406030204" pitchFamily="18" charset="0"/>
                            </a:rPr>
                            <m:t>0</m:t>
                          </m:r>
                        </m:sub>
                      </m:sSub>
                      <m:r>
                        <a:rPr lang="es-CO" b="0" i="1" smtClean="0">
                          <a:latin typeface="Cambria Math" panose="02040503050406030204" pitchFamily="18" charset="0"/>
                        </a:rPr>
                        <m:t>:</m:t>
                      </m:r>
                      <m:sSub>
                        <m:sSubPr>
                          <m:ctrlPr>
                            <a:rPr lang="es-CO" i="1">
                              <a:latin typeface="Cambria Math" panose="02040503050406030204" pitchFamily="18" charset="0"/>
                            </a:rPr>
                          </m:ctrlPr>
                        </m:sSubPr>
                        <m:e>
                          <m:r>
                            <a:rPr lang="es-CO" i="1">
                              <a:latin typeface="Cambria Math" panose="02040503050406030204" pitchFamily="18" charset="0"/>
                              <a:ea typeface="Cambria Math" panose="02040503050406030204" pitchFamily="18" charset="0"/>
                            </a:rPr>
                            <m:t>𝛼</m:t>
                          </m:r>
                        </m:e>
                        <m:sub>
                          <m:r>
                            <a:rPr lang="es-CO" i="1">
                              <a:latin typeface="Cambria Math" panose="02040503050406030204" pitchFamily="18" charset="0"/>
                            </a:rPr>
                            <m:t>𝑖</m:t>
                          </m:r>
                        </m:sub>
                      </m:sSub>
                      <m:r>
                        <a:rPr lang="es-CO" b="0" i="0" smtClean="0">
                          <a:latin typeface="Cambria Math" panose="02040503050406030204" pitchFamily="18" charset="0"/>
                        </a:rPr>
                        <m:t>=0</m:t>
                      </m:r>
                    </m:oMath>
                  </m:oMathPara>
                </a14:m>
                <a:endParaRPr lang="es-CO" dirty="0"/>
              </a:p>
              <a:p>
                <a:pPr marL="109728" indent="0">
                  <a:buNone/>
                </a:pPr>
                <a:endParaRPr lang="es-CO" i="1" dirty="0">
                  <a:latin typeface="Cambria Math" panose="02040503050406030204" pitchFamily="18" charset="0"/>
                </a:endParaRPr>
              </a:p>
              <a:p>
                <a:pPr marL="109728" indent="0">
                  <a:buNone/>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𝐻</m:t>
                          </m:r>
                        </m:e>
                        <m:sub>
                          <m:r>
                            <a:rPr lang="es-CO" b="0" i="1" smtClean="0">
                              <a:latin typeface="Cambria Math" panose="02040503050406030204" pitchFamily="18" charset="0"/>
                            </a:rPr>
                            <m:t>1</m:t>
                          </m:r>
                        </m:sub>
                      </m:sSub>
                      <m:r>
                        <a:rPr lang="es-CO" b="0" i="1" smtClean="0">
                          <a:latin typeface="Cambria Math" panose="02040503050406030204" pitchFamily="18" charset="0"/>
                        </a:rPr>
                        <m:t>:</m:t>
                      </m:r>
                      <m:sSub>
                        <m:sSubPr>
                          <m:ctrlPr>
                            <a:rPr lang="es-CO" i="1">
                              <a:latin typeface="Cambria Math" panose="02040503050406030204" pitchFamily="18" charset="0"/>
                            </a:rPr>
                          </m:ctrlPr>
                        </m:sSubPr>
                        <m:e>
                          <m:r>
                            <a:rPr lang="es-CO" i="1">
                              <a:latin typeface="Cambria Math" panose="02040503050406030204" pitchFamily="18" charset="0"/>
                              <a:ea typeface="Cambria Math" panose="02040503050406030204" pitchFamily="18" charset="0"/>
                            </a:rPr>
                            <m:t>𝛼</m:t>
                          </m:r>
                        </m:e>
                        <m:sub>
                          <m:r>
                            <a:rPr lang="es-CO" i="1">
                              <a:latin typeface="Cambria Math" panose="02040503050406030204" pitchFamily="18" charset="0"/>
                            </a:rPr>
                            <m:t>𝑖</m:t>
                          </m:r>
                        </m:sub>
                      </m:sSub>
                      <m:r>
                        <a:rPr lang="es-CO" i="1" smtClean="0">
                          <a:latin typeface="Cambria Math" panose="02040503050406030204" pitchFamily="18" charset="0"/>
                          <a:ea typeface="Cambria Math" panose="02040503050406030204" pitchFamily="18" charset="0"/>
                        </a:rPr>
                        <m:t>≠</m:t>
                      </m:r>
                      <m:r>
                        <a:rPr lang="es-CO">
                          <a:latin typeface="Cambria Math" panose="02040503050406030204" pitchFamily="18" charset="0"/>
                        </a:rPr>
                        <m:t>0</m:t>
                      </m:r>
                    </m:oMath>
                  </m:oMathPara>
                </a14:m>
                <a:endParaRPr lang="es-CO" dirty="0"/>
              </a:p>
              <a:p>
                <a:pPr marL="109728" indent="0">
                  <a:buNone/>
                </a:pPr>
                <a:endParaRPr lang="es-CO" dirty="0"/>
              </a:p>
              <a:p>
                <a:pPr marL="109728" indent="0">
                  <a:buNone/>
                </a:pPr>
                <a:endParaRPr lang="es-CO" dirty="0"/>
              </a:p>
            </p:txBody>
          </p:sp>
        </mc:Choice>
        <mc:Fallback xmlns="">
          <p:sp>
            <p:nvSpPr>
              <p:cNvPr id="2" name="Marcador de contenido 1">
                <a:extLst>
                  <a:ext uri="{FF2B5EF4-FFF2-40B4-BE49-F238E27FC236}">
                    <a16:creationId xmlns:a16="http://schemas.microsoft.com/office/drawing/2014/main" id="{D24982DF-0003-5B28-2455-069217982C50}"/>
                  </a:ext>
                </a:extLst>
              </p:cNvPr>
              <p:cNvSpPr>
                <a:spLocks noGrp="1" noRot="1" noChangeAspect="1" noMove="1" noResize="1" noEditPoints="1" noAdjustHandles="1" noChangeArrowheads="1" noChangeShapeType="1" noTextEdit="1"/>
              </p:cNvSpPr>
              <p:nvPr>
                <p:ph idx="1"/>
              </p:nvPr>
            </p:nvSpPr>
            <p:spPr>
              <a:blipFill>
                <a:blip r:embed="rId2"/>
                <a:stretch>
                  <a:fillRect l="-7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B9524E95-AB2F-FA24-4C73-9FBB20EFCC0E}"/>
              </a:ext>
            </a:extLst>
          </p:cNvPr>
          <p:cNvSpPr>
            <a:spLocks noGrp="1"/>
          </p:cNvSpPr>
          <p:nvPr>
            <p:ph type="title"/>
          </p:nvPr>
        </p:nvSpPr>
        <p:spPr/>
        <p:txBody>
          <a:bodyPr/>
          <a:lstStyle/>
          <a:p>
            <a:r>
              <a:rPr lang="es-CO" dirty="0"/>
              <a:t>Bloques Aleatorizados</a:t>
            </a:r>
          </a:p>
        </p:txBody>
      </p:sp>
    </p:spTree>
    <p:extLst>
      <p:ext uri="{BB962C8B-B14F-4D97-AF65-F5344CB8AC3E}">
        <p14:creationId xmlns:p14="http://schemas.microsoft.com/office/powerpoint/2010/main" val="4158157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E57A1C47-E219-C4FE-23FC-F520A97FC80B}"/>
              </a:ext>
            </a:extLst>
          </p:cNvPr>
          <p:cNvSpPr>
            <a:spLocks noGrp="1"/>
          </p:cNvSpPr>
          <p:nvPr>
            <p:ph idx="1"/>
          </p:nvPr>
        </p:nvSpPr>
        <p:spPr/>
        <p:txBody>
          <a:bodyPr>
            <a:normAutofit fontScale="92500" lnSpcReduction="10000"/>
          </a:bodyPr>
          <a:lstStyle/>
          <a:p>
            <a:pPr marL="109728" indent="0" algn="just">
              <a:buNone/>
            </a:pPr>
            <a:r>
              <a:rPr lang="es-ES" dirty="0"/>
              <a:t>Se realiza un experimento para determinar el efecto de cuatro sustancias químicas diferentes sobre la resistencia de una tela. Las sustancias se emplean como parte del proceso terminal de planchado permanente. Para ello, se escogen cinco muestras de tela y se aplica un diseño aleatorizado por bloques completos mediante la prueba de cada sustancia en un orden aleatorio sobre cada una de las muestras de tela. Se probará la diferencia en las medias utilizando para ello el análisis de la varianza con α = 0,01. Los datos aparecen a continuación.</a:t>
            </a:r>
            <a:endParaRPr lang="es-CO" dirty="0"/>
          </a:p>
        </p:txBody>
      </p:sp>
      <p:sp>
        <p:nvSpPr>
          <p:cNvPr id="3" name="Título 2">
            <a:extLst>
              <a:ext uri="{FF2B5EF4-FFF2-40B4-BE49-F238E27FC236}">
                <a16:creationId xmlns:a16="http://schemas.microsoft.com/office/drawing/2014/main" id="{DC113A6A-8F88-DB73-9923-5DD357DD64B3}"/>
              </a:ext>
            </a:extLst>
          </p:cNvPr>
          <p:cNvSpPr>
            <a:spLocks noGrp="1"/>
          </p:cNvSpPr>
          <p:nvPr>
            <p:ph type="title"/>
          </p:nvPr>
        </p:nvSpPr>
        <p:spPr/>
        <p:txBody>
          <a:bodyPr/>
          <a:lstStyle/>
          <a:p>
            <a:r>
              <a:rPr lang="es-CO" dirty="0"/>
              <a:t>Ejemplo bloques aleatorizados</a:t>
            </a:r>
          </a:p>
        </p:txBody>
      </p:sp>
    </p:spTree>
    <p:extLst>
      <p:ext uri="{BB962C8B-B14F-4D97-AF65-F5344CB8AC3E}">
        <p14:creationId xmlns:p14="http://schemas.microsoft.com/office/powerpoint/2010/main" val="3931126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CCC38FE-4AC7-7F78-9066-D4289004DCC6}"/>
              </a:ext>
            </a:extLst>
          </p:cNvPr>
          <p:cNvSpPr>
            <a:spLocks noGrp="1"/>
          </p:cNvSpPr>
          <p:nvPr>
            <p:ph type="title"/>
          </p:nvPr>
        </p:nvSpPr>
        <p:spPr/>
        <p:txBody>
          <a:bodyPr/>
          <a:lstStyle/>
          <a:p>
            <a:r>
              <a:rPr lang="es-CO" dirty="0"/>
              <a:t>Datos</a:t>
            </a:r>
          </a:p>
        </p:txBody>
      </p:sp>
      <p:pic>
        <p:nvPicPr>
          <p:cNvPr id="5" name="Imagen 4">
            <a:extLst>
              <a:ext uri="{FF2B5EF4-FFF2-40B4-BE49-F238E27FC236}">
                <a16:creationId xmlns:a16="http://schemas.microsoft.com/office/drawing/2014/main" id="{F8A7B1ED-8C3B-914D-4F62-7A39808F2282}"/>
              </a:ext>
            </a:extLst>
          </p:cNvPr>
          <p:cNvPicPr>
            <a:picLocks noChangeAspect="1"/>
          </p:cNvPicPr>
          <p:nvPr/>
        </p:nvPicPr>
        <p:blipFill>
          <a:blip r:embed="rId2"/>
          <a:stretch>
            <a:fillRect/>
          </a:stretch>
        </p:blipFill>
        <p:spPr>
          <a:xfrm>
            <a:off x="525290" y="2947987"/>
            <a:ext cx="8343572" cy="1633141"/>
          </a:xfrm>
          <a:prstGeom prst="rect">
            <a:avLst/>
          </a:prstGeom>
        </p:spPr>
      </p:pic>
    </p:spTree>
    <p:extLst>
      <p:ext uri="{BB962C8B-B14F-4D97-AF65-F5344CB8AC3E}">
        <p14:creationId xmlns:p14="http://schemas.microsoft.com/office/powerpoint/2010/main" val="4185699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EF55D6D9-D05B-97ED-7A19-02F2177A7262}"/>
                  </a:ext>
                </a:extLst>
              </p:cNvPr>
              <p:cNvSpPr>
                <a:spLocks noGrp="1"/>
              </p:cNvSpPr>
              <p:nvPr>
                <p:ph idx="1"/>
              </p:nvPr>
            </p:nvSpPr>
            <p:spPr>
              <a:xfrm>
                <a:off x="457200" y="1268760"/>
                <a:ext cx="8229600" cy="5102034"/>
              </a:xfrm>
            </p:spPr>
            <p:txBody>
              <a:bodyPr>
                <a:normAutofit/>
              </a:bodyPr>
              <a:lstStyle/>
              <a:p>
                <a:pPr marL="109728" indent="0">
                  <a:buNone/>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𝑆𝐶𝑇</m:t>
                      </m:r>
                      <m:r>
                        <a:rPr lang="es-CO" b="0" i="1" smtClean="0">
                          <a:latin typeface="Cambria Math" panose="02040503050406030204" pitchFamily="18" charset="0"/>
                        </a:rPr>
                        <m:t>=</m:t>
                      </m:r>
                      <m:nary>
                        <m:naryPr>
                          <m:chr m:val="∑"/>
                          <m:ctrlPr>
                            <a:rPr lang="es-CO" b="0" i="1" smtClean="0">
                              <a:latin typeface="Cambria Math" panose="02040503050406030204" pitchFamily="18" charset="0"/>
                            </a:rPr>
                          </m:ctrlPr>
                        </m:naryPr>
                        <m:sub>
                          <m:r>
                            <m:rPr>
                              <m:brk m:alnAt="23"/>
                            </m:rPr>
                            <a:rPr lang="es-CO" b="0" i="1" smtClean="0">
                              <a:latin typeface="Cambria Math" panose="02040503050406030204" pitchFamily="18" charset="0"/>
                            </a:rPr>
                            <m:t>𝑖</m:t>
                          </m:r>
                          <m:r>
                            <a:rPr lang="es-CO" b="0" i="1" smtClean="0">
                              <a:latin typeface="Cambria Math" panose="02040503050406030204" pitchFamily="18" charset="0"/>
                            </a:rPr>
                            <m:t>=1</m:t>
                          </m:r>
                        </m:sub>
                        <m:sup>
                          <m:r>
                            <a:rPr lang="es-CO" b="0" i="1" smtClean="0">
                              <a:latin typeface="Cambria Math" panose="02040503050406030204" pitchFamily="18" charset="0"/>
                            </a:rPr>
                            <m:t>𝑎</m:t>
                          </m:r>
                        </m:sup>
                        <m:e>
                          <m:nary>
                            <m:naryPr>
                              <m:chr m:val="∑"/>
                              <m:ctrlPr>
                                <a:rPr lang="es-CO" b="0" i="1" smtClean="0">
                                  <a:latin typeface="Cambria Math" panose="02040503050406030204" pitchFamily="18" charset="0"/>
                                </a:rPr>
                              </m:ctrlPr>
                            </m:naryPr>
                            <m:sub>
                              <m:r>
                                <m:rPr>
                                  <m:brk m:alnAt="23"/>
                                </m:rPr>
                                <a:rPr lang="es-CO" b="0" i="1" smtClean="0">
                                  <a:latin typeface="Cambria Math" panose="02040503050406030204" pitchFamily="18" charset="0"/>
                                </a:rPr>
                                <m:t>𝑗</m:t>
                              </m:r>
                              <m:r>
                                <a:rPr lang="es-CO" b="0" i="1" smtClean="0">
                                  <a:latin typeface="Cambria Math" panose="02040503050406030204" pitchFamily="18" charset="0"/>
                                </a:rPr>
                                <m:t>=1</m:t>
                              </m:r>
                            </m:sub>
                            <m:sup>
                              <m:r>
                                <a:rPr lang="es-CO" b="0" i="1" smtClean="0">
                                  <a:latin typeface="Cambria Math" panose="02040503050406030204" pitchFamily="18" charset="0"/>
                                </a:rPr>
                                <m:t>𝑏</m:t>
                              </m:r>
                            </m:sup>
                            <m:e>
                              <m:sSubSup>
                                <m:sSubSupPr>
                                  <m:ctrlPr>
                                    <a:rPr lang="es-CO" i="1">
                                      <a:latin typeface="Cambria Math" panose="02040503050406030204" pitchFamily="18" charset="0"/>
                                    </a:rPr>
                                  </m:ctrlPr>
                                </m:sSubSupPr>
                                <m:e>
                                  <m:r>
                                    <a:rPr lang="es-CO" i="1">
                                      <a:latin typeface="Cambria Math" panose="02040503050406030204" pitchFamily="18" charset="0"/>
                                    </a:rPr>
                                    <m:t>𝑦</m:t>
                                  </m:r>
                                </m:e>
                                <m:sub>
                                  <m:r>
                                    <a:rPr lang="es-CO" i="1">
                                      <a:latin typeface="Cambria Math" panose="02040503050406030204" pitchFamily="18" charset="0"/>
                                    </a:rPr>
                                    <m:t>𝑖𝑗</m:t>
                                  </m:r>
                                </m:sub>
                                <m:sup>
                                  <m:r>
                                    <a:rPr lang="es-CO" i="1">
                                      <a:latin typeface="Cambria Math" panose="02040503050406030204" pitchFamily="18" charset="0"/>
                                    </a:rPr>
                                    <m:t>2</m:t>
                                  </m:r>
                                </m:sup>
                              </m:sSubSup>
                              <m:r>
                                <a:rPr lang="es-CO" b="0" i="1" smtClean="0">
                                  <a:latin typeface="Cambria Math" panose="02040503050406030204" pitchFamily="18" charset="0"/>
                                </a:rPr>
                                <m:t>−</m:t>
                              </m:r>
                              <m:r>
                                <a:rPr lang="es-CO" b="0" i="1" smtClean="0">
                                  <a:latin typeface="Cambria Math" panose="02040503050406030204" pitchFamily="18" charset="0"/>
                                </a:rPr>
                                <m:t>𝑛</m:t>
                              </m:r>
                              <m:sSup>
                                <m:sSupPr>
                                  <m:ctrlPr>
                                    <a:rPr lang="es-CO" b="0" i="1" smtClean="0">
                                      <a:latin typeface="Cambria Math" panose="02040503050406030204" pitchFamily="18" charset="0"/>
                                    </a:rPr>
                                  </m:ctrlPr>
                                </m:sSupPr>
                                <m:e>
                                  <m:acc>
                                    <m:accPr>
                                      <m:chr m:val="̅"/>
                                      <m:ctrlPr>
                                        <a:rPr lang="es-CO" b="0" i="1" smtClean="0">
                                          <a:latin typeface="Cambria Math" panose="02040503050406030204" pitchFamily="18" charset="0"/>
                                        </a:rPr>
                                      </m:ctrlPr>
                                    </m:accPr>
                                    <m:e>
                                      <m:r>
                                        <a:rPr lang="es-CO" b="0" i="1" smtClean="0">
                                          <a:latin typeface="Cambria Math" panose="02040503050406030204" pitchFamily="18" charset="0"/>
                                        </a:rPr>
                                        <m:t>𝑦</m:t>
                                      </m:r>
                                    </m:e>
                                  </m:acc>
                                </m:e>
                                <m:sup>
                                  <m:r>
                                    <a:rPr lang="es-CO" b="0" i="1" smtClean="0">
                                      <a:latin typeface="Cambria Math" panose="02040503050406030204" pitchFamily="18" charset="0"/>
                                    </a:rPr>
                                    <m:t>2</m:t>
                                  </m:r>
                                </m:sup>
                              </m:sSup>
                            </m:e>
                          </m:nary>
                        </m:e>
                      </m:nary>
                    </m:oMath>
                  </m:oMathPara>
                </a14:m>
                <a:endParaRPr lang="es-CO" b="0" dirty="0"/>
              </a:p>
              <a:p>
                <a:pPr marL="109728" indent="0">
                  <a:buNone/>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𝑆𝐶</m:t>
                          </m:r>
                        </m:e>
                        <m:sub>
                          <m:r>
                            <a:rPr lang="es-CO" b="0" i="1" smtClean="0">
                              <a:latin typeface="Cambria Math" panose="02040503050406030204" pitchFamily="18" charset="0"/>
                            </a:rPr>
                            <m:t>𝐴</m:t>
                          </m:r>
                        </m:sub>
                      </m:sSub>
                      <m:r>
                        <a:rPr lang="es-CO" b="0" i="1" smtClean="0">
                          <a:latin typeface="Cambria Math" panose="02040503050406030204" pitchFamily="18" charset="0"/>
                        </a:rPr>
                        <m:t>=</m:t>
                      </m:r>
                      <m:r>
                        <a:rPr lang="es-CO" b="0" i="1" smtClean="0">
                          <a:latin typeface="Cambria Math" panose="02040503050406030204" pitchFamily="18" charset="0"/>
                        </a:rPr>
                        <m:t>𝑏</m:t>
                      </m:r>
                      <m:nary>
                        <m:naryPr>
                          <m:chr m:val="∑"/>
                          <m:ctrlPr>
                            <a:rPr lang="es-CO" b="0" i="1" smtClean="0">
                              <a:latin typeface="Cambria Math" panose="02040503050406030204" pitchFamily="18" charset="0"/>
                            </a:rPr>
                          </m:ctrlPr>
                        </m:naryPr>
                        <m:sub>
                          <m:r>
                            <m:rPr>
                              <m:brk m:alnAt="23"/>
                            </m:rPr>
                            <a:rPr lang="es-CO" b="0" i="1" smtClean="0">
                              <a:latin typeface="Cambria Math" panose="02040503050406030204" pitchFamily="18" charset="0"/>
                            </a:rPr>
                            <m:t>𝑖</m:t>
                          </m:r>
                          <m:r>
                            <a:rPr lang="es-CO" b="0" i="1" smtClean="0">
                              <a:latin typeface="Cambria Math" panose="02040503050406030204" pitchFamily="18" charset="0"/>
                            </a:rPr>
                            <m:t>=1</m:t>
                          </m:r>
                        </m:sub>
                        <m:sup>
                          <m:r>
                            <a:rPr lang="es-CO" b="0" i="1" smtClean="0">
                              <a:latin typeface="Cambria Math" panose="02040503050406030204" pitchFamily="18" charset="0"/>
                            </a:rPr>
                            <m:t>𝑎</m:t>
                          </m:r>
                        </m:sup>
                        <m:e>
                          <m:sSubSup>
                            <m:sSubSupPr>
                              <m:ctrlPr>
                                <a:rPr lang="es-CO" b="0" i="1" smtClean="0">
                                  <a:latin typeface="Cambria Math" panose="02040503050406030204" pitchFamily="18" charset="0"/>
                                </a:rPr>
                              </m:ctrlPr>
                            </m:sSubSupPr>
                            <m:e>
                              <m:acc>
                                <m:accPr>
                                  <m:chr m:val="̅"/>
                                  <m:ctrlPr>
                                    <a:rPr lang="es-CO" b="0" i="1" smtClean="0">
                                      <a:latin typeface="Cambria Math" panose="02040503050406030204" pitchFamily="18" charset="0"/>
                                    </a:rPr>
                                  </m:ctrlPr>
                                </m:accPr>
                                <m:e>
                                  <m:r>
                                    <a:rPr lang="es-CO" b="0" i="1" smtClean="0">
                                      <a:latin typeface="Cambria Math" panose="02040503050406030204" pitchFamily="18" charset="0"/>
                                    </a:rPr>
                                    <m:t>𝑦</m:t>
                                  </m:r>
                                </m:e>
                              </m:acc>
                            </m:e>
                            <m:sub>
                              <m:r>
                                <a:rPr lang="es-CO" b="0" i="1" smtClean="0">
                                  <a:latin typeface="Cambria Math" panose="02040503050406030204" pitchFamily="18" charset="0"/>
                                </a:rPr>
                                <m:t>𝑖</m:t>
                              </m:r>
                              <m:r>
                                <a:rPr lang="es-CO" b="0" i="1" smtClean="0">
                                  <a:latin typeface="Cambria Math" panose="02040503050406030204" pitchFamily="18" charset="0"/>
                                </a:rPr>
                                <m:t>.</m:t>
                              </m:r>
                            </m:sub>
                            <m:sup>
                              <m:r>
                                <a:rPr lang="es-CO" b="0" i="1" smtClean="0">
                                  <a:latin typeface="Cambria Math" panose="02040503050406030204" pitchFamily="18" charset="0"/>
                                </a:rPr>
                                <m:t>2</m:t>
                              </m:r>
                            </m:sup>
                          </m:sSubSup>
                          <m:r>
                            <a:rPr lang="es-CO" b="0" i="1" smtClean="0">
                              <a:latin typeface="Cambria Math" panose="02040503050406030204" pitchFamily="18" charset="0"/>
                            </a:rPr>
                            <m:t>−</m:t>
                          </m:r>
                          <m:r>
                            <a:rPr lang="es-CO" i="1">
                              <a:latin typeface="Cambria Math" panose="02040503050406030204" pitchFamily="18" charset="0"/>
                            </a:rPr>
                            <m:t>𝑛</m:t>
                          </m:r>
                          <m:sSup>
                            <m:sSupPr>
                              <m:ctrlPr>
                                <a:rPr lang="es-CO" i="1">
                                  <a:latin typeface="Cambria Math" panose="02040503050406030204" pitchFamily="18" charset="0"/>
                                </a:rPr>
                              </m:ctrlPr>
                            </m:sSupPr>
                            <m:e>
                              <m:acc>
                                <m:accPr>
                                  <m:chr m:val="̅"/>
                                  <m:ctrlPr>
                                    <a:rPr lang="es-CO" i="1">
                                      <a:latin typeface="Cambria Math" panose="02040503050406030204" pitchFamily="18" charset="0"/>
                                    </a:rPr>
                                  </m:ctrlPr>
                                </m:accPr>
                                <m:e>
                                  <m:r>
                                    <a:rPr lang="es-CO" i="1">
                                      <a:latin typeface="Cambria Math" panose="02040503050406030204" pitchFamily="18" charset="0"/>
                                    </a:rPr>
                                    <m:t>𝑦</m:t>
                                  </m:r>
                                </m:e>
                              </m:acc>
                            </m:e>
                            <m:sup>
                              <m:r>
                                <a:rPr lang="es-CO" i="1">
                                  <a:latin typeface="Cambria Math" panose="02040503050406030204" pitchFamily="18" charset="0"/>
                                </a:rPr>
                                <m:t>2</m:t>
                              </m:r>
                            </m:sup>
                          </m:sSup>
                        </m:e>
                      </m:nary>
                    </m:oMath>
                  </m:oMathPara>
                </a14:m>
                <a:endParaRPr lang="es-CO" dirty="0"/>
              </a:p>
              <a:p>
                <a:pPr marL="109728" indent="0">
                  <a:buNone/>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𝑆𝐶</m:t>
                          </m:r>
                        </m:e>
                        <m:sub>
                          <m:r>
                            <a:rPr lang="es-CO" b="0" i="1" smtClean="0">
                              <a:latin typeface="Cambria Math" panose="02040503050406030204" pitchFamily="18" charset="0"/>
                            </a:rPr>
                            <m:t>𝐵</m:t>
                          </m:r>
                        </m:sub>
                      </m:sSub>
                      <m:r>
                        <a:rPr lang="es-CO" i="1">
                          <a:latin typeface="Cambria Math" panose="02040503050406030204" pitchFamily="18" charset="0"/>
                        </a:rPr>
                        <m:t>=</m:t>
                      </m:r>
                      <m:r>
                        <a:rPr lang="es-CO" b="0" i="1" smtClean="0">
                          <a:latin typeface="Cambria Math" panose="02040503050406030204" pitchFamily="18" charset="0"/>
                        </a:rPr>
                        <m:t>𝑎</m:t>
                      </m:r>
                      <m:nary>
                        <m:naryPr>
                          <m:chr m:val="∑"/>
                          <m:ctrlPr>
                            <a:rPr lang="es-CO" i="1">
                              <a:latin typeface="Cambria Math" panose="02040503050406030204" pitchFamily="18" charset="0"/>
                            </a:rPr>
                          </m:ctrlPr>
                        </m:naryPr>
                        <m:sub>
                          <m:r>
                            <m:rPr>
                              <m:brk m:alnAt="23"/>
                            </m:rPr>
                            <a:rPr lang="es-CO" i="1">
                              <a:latin typeface="Cambria Math" panose="02040503050406030204" pitchFamily="18" charset="0"/>
                            </a:rPr>
                            <m:t>𝑖</m:t>
                          </m:r>
                          <m:r>
                            <a:rPr lang="es-CO" i="1">
                              <a:latin typeface="Cambria Math" panose="02040503050406030204" pitchFamily="18" charset="0"/>
                            </a:rPr>
                            <m:t>=1</m:t>
                          </m:r>
                        </m:sub>
                        <m:sup>
                          <m:r>
                            <a:rPr lang="es-CO" i="1">
                              <a:latin typeface="Cambria Math" panose="02040503050406030204" pitchFamily="18" charset="0"/>
                            </a:rPr>
                            <m:t>𝑎</m:t>
                          </m:r>
                        </m:sup>
                        <m:e>
                          <m:sSubSup>
                            <m:sSubSupPr>
                              <m:ctrlPr>
                                <a:rPr lang="es-CO" i="1">
                                  <a:latin typeface="Cambria Math" panose="02040503050406030204" pitchFamily="18" charset="0"/>
                                </a:rPr>
                              </m:ctrlPr>
                            </m:sSubSupPr>
                            <m:e>
                              <m:acc>
                                <m:accPr>
                                  <m:chr m:val="̅"/>
                                  <m:ctrlPr>
                                    <a:rPr lang="es-CO" i="1">
                                      <a:latin typeface="Cambria Math" panose="02040503050406030204" pitchFamily="18" charset="0"/>
                                    </a:rPr>
                                  </m:ctrlPr>
                                </m:accPr>
                                <m:e>
                                  <m:r>
                                    <a:rPr lang="es-CO" i="1">
                                      <a:latin typeface="Cambria Math" panose="02040503050406030204" pitchFamily="18" charset="0"/>
                                    </a:rPr>
                                    <m:t>𝑦</m:t>
                                  </m:r>
                                </m:e>
                              </m:acc>
                            </m:e>
                            <m:sub>
                              <m:r>
                                <a:rPr lang="es-CO" i="1">
                                  <a:latin typeface="Cambria Math" panose="02040503050406030204" pitchFamily="18" charset="0"/>
                                </a:rPr>
                                <m:t>.</m:t>
                              </m:r>
                              <m:r>
                                <a:rPr lang="es-CO" b="0" i="1" smtClean="0">
                                  <a:latin typeface="Cambria Math" panose="02040503050406030204" pitchFamily="18" charset="0"/>
                                </a:rPr>
                                <m:t>𝑗</m:t>
                              </m:r>
                            </m:sub>
                            <m:sup>
                              <m:r>
                                <a:rPr lang="es-CO" i="1">
                                  <a:latin typeface="Cambria Math" panose="02040503050406030204" pitchFamily="18" charset="0"/>
                                </a:rPr>
                                <m:t>2</m:t>
                              </m:r>
                            </m:sup>
                          </m:sSubSup>
                          <m:r>
                            <a:rPr lang="es-CO" i="1">
                              <a:latin typeface="Cambria Math" panose="02040503050406030204" pitchFamily="18" charset="0"/>
                            </a:rPr>
                            <m:t>−</m:t>
                          </m:r>
                          <m:r>
                            <a:rPr lang="es-CO" i="1">
                              <a:latin typeface="Cambria Math" panose="02040503050406030204" pitchFamily="18" charset="0"/>
                            </a:rPr>
                            <m:t>𝑛</m:t>
                          </m:r>
                          <m:sSup>
                            <m:sSupPr>
                              <m:ctrlPr>
                                <a:rPr lang="es-CO" i="1">
                                  <a:latin typeface="Cambria Math" panose="02040503050406030204" pitchFamily="18" charset="0"/>
                                </a:rPr>
                              </m:ctrlPr>
                            </m:sSupPr>
                            <m:e>
                              <m:acc>
                                <m:accPr>
                                  <m:chr m:val="̅"/>
                                  <m:ctrlPr>
                                    <a:rPr lang="es-CO" i="1">
                                      <a:latin typeface="Cambria Math" panose="02040503050406030204" pitchFamily="18" charset="0"/>
                                    </a:rPr>
                                  </m:ctrlPr>
                                </m:accPr>
                                <m:e>
                                  <m:r>
                                    <a:rPr lang="es-CO" i="1">
                                      <a:latin typeface="Cambria Math" panose="02040503050406030204" pitchFamily="18" charset="0"/>
                                    </a:rPr>
                                    <m:t>𝑦</m:t>
                                  </m:r>
                                </m:e>
                              </m:acc>
                            </m:e>
                            <m:sup>
                              <m:r>
                                <a:rPr lang="es-CO" i="1">
                                  <a:latin typeface="Cambria Math" panose="02040503050406030204" pitchFamily="18" charset="0"/>
                                </a:rPr>
                                <m:t>2</m:t>
                              </m:r>
                            </m:sup>
                          </m:sSup>
                        </m:e>
                      </m:nary>
                    </m:oMath>
                  </m:oMathPara>
                </a14:m>
                <a:endParaRPr lang="es-CO" dirty="0"/>
              </a:p>
              <a:p>
                <a:pPr marL="109728" indent="0" algn="ctr">
                  <a:buNone/>
                </a:pPr>
                <a14:m>
                  <m:oMath xmlns:m="http://schemas.openxmlformats.org/officeDocument/2006/math">
                    <m:r>
                      <a:rPr lang="es-CO" b="0" i="1" smtClean="0">
                        <a:latin typeface="Cambria Math" panose="02040503050406030204" pitchFamily="18" charset="0"/>
                      </a:rPr>
                      <m:t>𝑆𝐶𝑇</m:t>
                    </m:r>
                    <m:r>
                      <a:rPr lang="es-CO" b="0" i="0" smtClean="0">
                        <a:latin typeface="Cambria Math" panose="02040503050406030204" pitchFamily="18" charset="0"/>
                      </a:rPr>
                      <m:t>=</m:t>
                    </m:r>
                    <m:sSub>
                      <m:sSubPr>
                        <m:ctrlPr>
                          <a:rPr lang="es-CO" i="1">
                            <a:latin typeface="Cambria Math" panose="02040503050406030204" pitchFamily="18" charset="0"/>
                          </a:rPr>
                        </m:ctrlPr>
                      </m:sSubPr>
                      <m:e>
                        <m:r>
                          <a:rPr lang="es-CO" i="1">
                            <a:latin typeface="Cambria Math" panose="02040503050406030204" pitchFamily="18" charset="0"/>
                          </a:rPr>
                          <m:t>𝑆𝐶</m:t>
                        </m:r>
                      </m:e>
                      <m:sub>
                        <m:r>
                          <a:rPr lang="es-CO" i="1">
                            <a:latin typeface="Cambria Math" panose="02040503050406030204" pitchFamily="18" charset="0"/>
                          </a:rPr>
                          <m:t>𝐴</m:t>
                        </m:r>
                      </m:sub>
                    </m:sSub>
                  </m:oMath>
                </a14:m>
                <a:r>
                  <a:rPr lang="es-CO" dirty="0"/>
                  <a:t>+ </a:t>
                </a:r>
                <a14:m>
                  <m:oMath xmlns:m="http://schemas.openxmlformats.org/officeDocument/2006/math">
                    <m:sSub>
                      <m:sSubPr>
                        <m:ctrlPr>
                          <a:rPr lang="es-CO" i="1">
                            <a:latin typeface="Cambria Math" panose="02040503050406030204" pitchFamily="18" charset="0"/>
                          </a:rPr>
                        </m:ctrlPr>
                      </m:sSubPr>
                      <m:e>
                        <m:r>
                          <a:rPr lang="es-CO" i="1">
                            <a:latin typeface="Cambria Math" panose="02040503050406030204" pitchFamily="18" charset="0"/>
                          </a:rPr>
                          <m:t>𝑆𝐶</m:t>
                        </m:r>
                      </m:e>
                      <m:sub>
                        <m:r>
                          <a:rPr lang="es-CO" b="0" i="1" smtClean="0">
                            <a:latin typeface="Cambria Math" panose="02040503050406030204" pitchFamily="18" charset="0"/>
                          </a:rPr>
                          <m:t>𝐵</m:t>
                        </m:r>
                      </m:sub>
                    </m:sSub>
                    <m:r>
                      <a:rPr lang="es-CO" b="0" i="1" smtClean="0">
                        <a:latin typeface="Cambria Math" panose="02040503050406030204" pitchFamily="18" charset="0"/>
                      </a:rPr>
                      <m:t>+</m:t>
                    </m:r>
                    <m:r>
                      <a:rPr lang="es-CO" b="0" i="1" smtClean="0">
                        <a:latin typeface="Cambria Math" panose="02040503050406030204" pitchFamily="18" charset="0"/>
                      </a:rPr>
                      <m:t>𝑆𝐶𝐸</m:t>
                    </m:r>
                  </m:oMath>
                </a14:m>
                <a:endParaRPr lang="es-CO" dirty="0"/>
              </a:p>
              <a:p>
                <a:pPr marL="109728" indent="0">
                  <a:buNone/>
                </a:pPr>
                <a:endParaRPr lang="es-CO" b="0" i="1" dirty="0">
                  <a:latin typeface="Cambria Math" panose="02040503050406030204" pitchFamily="18" charset="0"/>
                </a:endParaRPr>
              </a:p>
              <a:p>
                <a:pPr marL="109728" indent="0">
                  <a:buNone/>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𝑆𝐶𝐸</m:t>
                      </m:r>
                      <m:r>
                        <a:rPr lang="es-CO" b="0" i="1" smtClean="0">
                          <a:latin typeface="Cambria Math" panose="02040503050406030204" pitchFamily="18" charset="0"/>
                        </a:rPr>
                        <m:t>=</m:t>
                      </m:r>
                      <m:r>
                        <a:rPr lang="es-CO" b="0" i="1" smtClean="0">
                          <a:latin typeface="Cambria Math" panose="02040503050406030204" pitchFamily="18" charset="0"/>
                        </a:rPr>
                        <m:t>𝑆𝐶𝑇</m:t>
                      </m:r>
                      <m:r>
                        <a:rPr lang="es-CO" b="0" i="1" smtClean="0">
                          <a:latin typeface="Cambria Math" panose="02040503050406030204" pitchFamily="18" charset="0"/>
                        </a:rPr>
                        <m:t>−</m:t>
                      </m:r>
                      <m:sSub>
                        <m:sSubPr>
                          <m:ctrlPr>
                            <a:rPr lang="es-CO" i="1">
                              <a:latin typeface="Cambria Math" panose="02040503050406030204" pitchFamily="18" charset="0"/>
                            </a:rPr>
                          </m:ctrlPr>
                        </m:sSubPr>
                        <m:e>
                          <m:r>
                            <a:rPr lang="es-CO" i="1">
                              <a:latin typeface="Cambria Math" panose="02040503050406030204" pitchFamily="18" charset="0"/>
                            </a:rPr>
                            <m:t>𝑆𝐶</m:t>
                          </m:r>
                        </m:e>
                        <m:sub>
                          <m:r>
                            <a:rPr lang="es-CO" i="1">
                              <a:latin typeface="Cambria Math" panose="02040503050406030204" pitchFamily="18" charset="0"/>
                            </a:rPr>
                            <m:t>𝐴</m:t>
                          </m:r>
                        </m:sub>
                      </m:sSub>
                      <m:r>
                        <a:rPr lang="es-CO" b="0" i="1" smtClean="0">
                          <a:latin typeface="Cambria Math" panose="02040503050406030204" pitchFamily="18" charset="0"/>
                        </a:rPr>
                        <m:t>−</m:t>
                      </m:r>
                      <m:sSub>
                        <m:sSubPr>
                          <m:ctrlPr>
                            <a:rPr lang="es-CO" i="1">
                              <a:latin typeface="Cambria Math" panose="02040503050406030204" pitchFamily="18" charset="0"/>
                            </a:rPr>
                          </m:ctrlPr>
                        </m:sSubPr>
                        <m:e>
                          <m:r>
                            <a:rPr lang="es-CO" i="1">
                              <a:latin typeface="Cambria Math" panose="02040503050406030204" pitchFamily="18" charset="0"/>
                            </a:rPr>
                            <m:t>𝑆𝐶</m:t>
                          </m:r>
                        </m:e>
                        <m:sub>
                          <m:r>
                            <a:rPr lang="es-CO" i="1">
                              <a:latin typeface="Cambria Math" panose="02040503050406030204" pitchFamily="18" charset="0"/>
                            </a:rPr>
                            <m:t>𝐵</m:t>
                          </m:r>
                        </m:sub>
                      </m:sSub>
                    </m:oMath>
                  </m:oMathPara>
                </a14:m>
                <a:endParaRPr lang="es-CO" dirty="0"/>
              </a:p>
            </p:txBody>
          </p:sp>
        </mc:Choice>
        <mc:Fallback xmlns="">
          <p:sp>
            <p:nvSpPr>
              <p:cNvPr id="2" name="Marcador de contenido 1">
                <a:extLst>
                  <a:ext uri="{FF2B5EF4-FFF2-40B4-BE49-F238E27FC236}">
                    <a16:creationId xmlns:a16="http://schemas.microsoft.com/office/drawing/2014/main" id="{EF55D6D9-D05B-97ED-7A19-02F2177A7262}"/>
                  </a:ext>
                </a:extLst>
              </p:cNvPr>
              <p:cNvSpPr>
                <a:spLocks noGrp="1" noRot="1" noChangeAspect="1" noMove="1" noResize="1" noEditPoints="1" noAdjustHandles="1" noChangeArrowheads="1" noChangeShapeType="1" noTextEdit="1"/>
              </p:cNvSpPr>
              <p:nvPr>
                <p:ph idx="1"/>
              </p:nvPr>
            </p:nvSpPr>
            <p:spPr>
              <a:xfrm>
                <a:off x="457200" y="1268760"/>
                <a:ext cx="8229600" cy="5102034"/>
              </a:xfrm>
              <a:blipFill>
                <a:blip r:embed="rId2"/>
                <a:stretch>
                  <a:fillRect/>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11857CE-9670-AB39-79AA-DD0893A23998}"/>
              </a:ext>
            </a:extLst>
          </p:cNvPr>
          <p:cNvSpPr>
            <a:spLocks noGrp="1"/>
          </p:cNvSpPr>
          <p:nvPr>
            <p:ph type="title"/>
          </p:nvPr>
        </p:nvSpPr>
        <p:spPr/>
        <p:txBody>
          <a:bodyPr>
            <a:normAutofit/>
          </a:bodyPr>
          <a:lstStyle/>
          <a:p>
            <a:r>
              <a:rPr lang="es-CO" dirty="0"/>
              <a:t>Formulas</a:t>
            </a:r>
          </a:p>
        </p:txBody>
      </p:sp>
    </p:spTree>
    <p:extLst>
      <p:ext uri="{BB962C8B-B14F-4D97-AF65-F5344CB8AC3E}">
        <p14:creationId xmlns:p14="http://schemas.microsoft.com/office/powerpoint/2010/main" val="4074998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77C085AF-8365-8F52-8866-2A03B711BAEE}"/>
                  </a:ext>
                </a:extLst>
              </p:cNvPr>
              <p:cNvSpPr>
                <a:spLocks noGrp="1"/>
              </p:cNvSpPr>
              <p:nvPr>
                <p:ph idx="1"/>
              </p:nvPr>
            </p:nvSpPr>
            <p:spPr>
              <a:xfrm>
                <a:off x="457200" y="1481328"/>
                <a:ext cx="8229600" cy="4827992"/>
              </a:xfrm>
            </p:spPr>
            <p:txBody>
              <a:bodyPr/>
              <a:lstStyle/>
              <a:p>
                <a:pPr marL="109728" indent="0">
                  <a:buNone/>
                </a:pPr>
                <a14:m>
                  <m:oMathPara xmlns:m="http://schemas.openxmlformats.org/officeDocument/2006/math">
                    <m:oMathParaPr>
                      <m:jc m:val="centerGroup"/>
                    </m:oMathParaPr>
                    <m:oMath xmlns:m="http://schemas.openxmlformats.org/officeDocument/2006/math">
                      <m:sSub>
                        <m:sSubPr>
                          <m:ctrlPr>
                            <a:rPr lang="es-CO" i="1">
                              <a:latin typeface="Cambria Math" panose="02040503050406030204" pitchFamily="18" charset="0"/>
                            </a:rPr>
                          </m:ctrlPr>
                        </m:sSubPr>
                        <m:e>
                          <m:r>
                            <a:rPr lang="es-CO" i="1">
                              <a:latin typeface="Cambria Math" panose="02040503050406030204" pitchFamily="18" charset="0"/>
                            </a:rPr>
                            <m:t>𝐹</m:t>
                          </m:r>
                        </m:e>
                        <m:sub>
                          <m:r>
                            <a:rPr lang="es-CO" i="1">
                              <a:latin typeface="Cambria Math" panose="02040503050406030204" pitchFamily="18" charset="0"/>
                            </a:rPr>
                            <m:t>0</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sSub>
                            <m:sSubPr>
                              <m:ctrlPr>
                                <a:rPr lang="es-CO" b="0" i="1" smtClean="0">
                                  <a:latin typeface="Cambria Math" panose="02040503050406030204" pitchFamily="18" charset="0"/>
                                </a:rPr>
                              </m:ctrlPr>
                            </m:sSubPr>
                            <m:e>
                              <m:r>
                                <a:rPr lang="es-CO" b="0" i="1" smtClean="0">
                                  <a:latin typeface="Cambria Math" panose="02040503050406030204" pitchFamily="18" charset="0"/>
                                </a:rPr>
                                <m:t>𝑀𝐶</m:t>
                              </m:r>
                            </m:e>
                            <m:sub>
                              <m:r>
                                <a:rPr lang="es-CO" b="0" i="1" smtClean="0">
                                  <a:latin typeface="Cambria Math" panose="02040503050406030204" pitchFamily="18" charset="0"/>
                                </a:rPr>
                                <m:t>𝐴</m:t>
                              </m:r>
                            </m:sub>
                          </m:sSub>
                        </m:num>
                        <m:den>
                          <m:r>
                            <a:rPr lang="es-CO" b="0" i="1" smtClean="0">
                              <a:latin typeface="Cambria Math" panose="02040503050406030204" pitchFamily="18" charset="0"/>
                            </a:rPr>
                            <m:t>𝑀𝐶𝐸</m:t>
                          </m:r>
                        </m:den>
                      </m:f>
                    </m:oMath>
                  </m:oMathPara>
                </a14:m>
                <a:endParaRPr lang="es-CO" dirty="0"/>
              </a:p>
              <a:p>
                <a:pPr marL="109728" indent="0">
                  <a:buNone/>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𝑀𝐶</m:t>
                          </m:r>
                        </m:e>
                        <m:sub>
                          <m:r>
                            <a:rPr lang="es-CO" b="0" i="1" smtClean="0">
                              <a:latin typeface="Cambria Math" panose="02040503050406030204" pitchFamily="18" charset="0"/>
                            </a:rPr>
                            <m:t>𝐴</m:t>
                          </m:r>
                        </m:sub>
                      </m:sSub>
                      <m:r>
                        <a:rPr lang="es-CO" b="0" i="0" smtClean="0">
                          <a:latin typeface="Cambria Math" panose="02040503050406030204" pitchFamily="18" charset="0"/>
                        </a:rPr>
                        <m:t>=</m:t>
                      </m:r>
                      <m:f>
                        <m:fPr>
                          <m:ctrlPr>
                            <a:rPr lang="es-CO" b="0" i="1" smtClean="0">
                              <a:latin typeface="Cambria Math" panose="02040503050406030204" pitchFamily="18" charset="0"/>
                            </a:rPr>
                          </m:ctrlPr>
                        </m:fPr>
                        <m:num>
                          <m:sSub>
                            <m:sSubPr>
                              <m:ctrlPr>
                                <a:rPr lang="es-CO" b="0" i="1" smtClean="0">
                                  <a:latin typeface="Cambria Math" panose="02040503050406030204" pitchFamily="18" charset="0"/>
                                </a:rPr>
                              </m:ctrlPr>
                            </m:sSubPr>
                            <m:e>
                              <m:r>
                                <a:rPr lang="es-CO" b="0" i="1" smtClean="0">
                                  <a:latin typeface="Cambria Math" panose="02040503050406030204" pitchFamily="18" charset="0"/>
                                </a:rPr>
                                <m:t>𝑆𝐶</m:t>
                              </m:r>
                            </m:e>
                            <m:sub>
                              <m:r>
                                <a:rPr lang="es-CO" b="0" i="1" smtClean="0">
                                  <a:latin typeface="Cambria Math" panose="02040503050406030204" pitchFamily="18" charset="0"/>
                                </a:rPr>
                                <m:t>𝐴</m:t>
                              </m:r>
                            </m:sub>
                          </m:sSub>
                        </m:num>
                        <m:den>
                          <m:r>
                            <a:rPr lang="es-CO" b="0" i="1" smtClean="0">
                              <a:latin typeface="Cambria Math" panose="02040503050406030204" pitchFamily="18" charset="0"/>
                            </a:rPr>
                            <m:t>(</m:t>
                          </m:r>
                          <m:r>
                            <a:rPr lang="es-CO" b="0" i="1" smtClean="0">
                              <a:latin typeface="Cambria Math" panose="02040503050406030204" pitchFamily="18" charset="0"/>
                            </a:rPr>
                            <m:t>𝑎</m:t>
                          </m:r>
                          <m:r>
                            <a:rPr lang="es-CO" b="0" i="1" smtClean="0">
                              <a:latin typeface="Cambria Math" panose="02040503050406030204" pitchFamily="18" charset="0"/>
                            </a:rPr>
                            <m:t>−1)</m:t>
                          </m:r>
                        </m:den>
                      </m:f>
                    </m:oMath>
                  </m:oMathPara>
                </a14:m>
                <a:endParaRPr lang="es-CO" dirty="0"/>
              </a:p>
              <a:p>
                <a:pPr marL="109728" indent="0">
                  <a:buNone/>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𝑀𝐶𝐸</m:t>
                      </m:r>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𝑆𝐶𝐸</m:t>
                          </m:r>
                        </m:num>
                        <m:den>
                          <m:d>
                            <m:dPr>
                              <m:ctrlPr>
                                <a:rPr lang="es-CO" b="0" i="1" smtClean="0">
                                  <a:latin typeface="Cambria Math" panose="02040503050406030204" pitchFamily="18" charset="0"/>
                                </a:rPr>
                              </m:ctrlPr>
                            </m:dPr>
                            <m:e>
                              <m:r>
                                <a:rPr lang="es-CO" b="0" i="1" smtClean="0">
                                  <a:latin typeface="Cambria Math" panose="02040503050406030204" pitchFamily="18" charset="0"/>
                                </a:rPr>
                                <m:t>𝑎</m:t>
                              </m:r>
                              <m:r>
                                <a:rPr lang="es-CO" b="0" i="1" smtClean="0">
                                  <a:latin typeface="Cambria Math" panose="02040503050406030204" pitchFamily="18" charset="0"/>
                                </a:rPr>
                                <m:t>−1</m:t>
                              </m:r>
                            </m:e>
                          </m:d>
                          <m:r>
                            <a:rPr lang="es-CO" b="0" i="1" smtClean="0">
                              <a:latin typeface="Cambria Math" panose="02040503050406030204" pitchFamily="18" charset="0"/>
                            </a:rPr>
                            <m:t>∗</m:t>
                          </m:r>
                          <m:d>
                            <m:dPr>
                              <m:ctrlPr>
                                <a:rPr lang="es-CO" b="0" i="1" smtClean="0">
                                  <a:latin typeface="Cambria Math" panose="02040503050406030204" pitchFamily="18" charset="0"/>
                                </a:rPr>
                              </m:ctrlPr>
                            </m:dPr>
                            <m:e>
                              <m:r>
                                <a:rPr lang="es-CO" b="0" i="1" smtClean="0">
                                  <a:latin typeface="Cambria Math" panose="02040503050406030204" pitchFamily="18" charset="0"/>
                                </a:rPr>
                                <m:t>𝑏</m:t>
                              </m:r>
                              <m:r>
                                <a:rPr lang="es-CO" b="0" i="1" smtClean="0">
                                  <a:latin typeface="Cambria Math" panose="02040503050406030204" pitchFamily="18" charset="0"/>
                                </a:rPr>
                                <m:t>−1</m:t>
                              </m:r>
                            </m:e>
                          </m:d>
                        </m:den>
                      </m:f>
                    </m:oMath>
                  </m:oMathPara>
                </a14:m>
                <a:endParaRPr lang="es-CO" dirty="0"/>
              </a:p>
              <a:p>
                <a:pPr marL="109728" indent="0">
                  <a:buNone/>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𝐹</m:t>
                          </m:r>
                        </m:e>
                        <m:sub>
                          <m:r>
                            <a:rPr lang="es-CO" b="0" i="1" smtClean="0">
                              <a:latin typeface="Cambria Math" panose="02040503050406030204" pitchFamily="18" charset="0"/>
                            </a:rPr>
                            <m:t>0</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f>
                            <m:fPr>
                              <m:ctrlPr>
                                <a:rPr lang="es-CO" b="0" i="1" smtClean="0">
                                  <a:latin typeface="Cambria Math" panose="02040503050406030204" pitchFamily="18" charset="0"/>
                                </a:rPr>
                              </m:ctrlPr>
                            </m:fPr>
                            <m:num>
                              <m:sSub>
                                <m:sSubPr>
                                  <m:ctrlPr>
                                    <a:rPr lang="es-CO" i="1">
                                      <a:latin typeface="Cambria Math" panose="02040503050406030204" pitchFamily="18" charset="0"/>
                                    </a:rPr>
                                  </m:ctrlPr>
                                </m:sSubPr>
                                <m:e>
                                  <m:r>
                                    <a:rPr lang="es-CO" i="1">
                                      <a:latin typeface="Cambria Math" panose="02040503050406030204" pitchFamily="18" charset="0"/>
                                    </a:rPr>
                                    <m:t>𝑆𝐶</m:t>
                                  </m:r>
                                </m:e>
                                <m:sub>
                                  <m:r>
                                    <a:rPr lang="es-CO" i="1">
                                      <a:latin typeface="Cambria Math" panose="02040503050406030204" pitchFamily="18" charset="0"/>
                                    </a:rPr>
                                    <m:t>𝐴</m:t>
                                  </m:r>
                                </m:sub>
                              </m:sSub>
                            </m:num>
                            <m:den>
                              <m:d>
                                <m:dPr>
                                  <m:ctrlPr>
                                    <a:rPr lang="es-CO" b="0" i="1" smtClean="0">
                                      <a:latin typeface="Cambria Math" panose="02040503050406030204" pitchFamily="18" charset="0"/>
                                    </a:rPr>
                                  </m:ctrlPr>
                                </m:dPr>
                                <m:e>
                                  <m:r>
                                    <a:rPr lang="es-CO" b="0" i="1" smtClean="0">
                                      <a:latin typeface="Cambria Math" panose="02040503050406030204" pitchFamily="18" charset="0"/>
                                    </a:rPr>
                                    <m:t>𝑎</m:t>
                                  </m:r>
                                  <m:r>
                                    <a:rPr lang="es-CO" b="0" i="1" smtClean="0">
                                      <a:latin typeface="Cambria Math" panose="02040503050406030204" pitchFamily="18" charset="0"/>
                                    </a:rPr>
                                    <m:t>−1</m:t>
                                  </m:r>
                                </m:e>
                              </m:d>
                            </m:den>
                          </m:f>
                        </m:num>
                        <m:den>
                          <m:f>
                            <m:fPr>
                              <m:ctrlPr>
                                <a:rPr lang="es-CO" b="0" i="1" smtClean="0">
                                  <a:latin typeface="Cambria Math" panose="02040503050406030204" pitchFamily="18" charset="0"/>
                                </a:rPr>
                              </m:ctrlPr>
                            </m:fPr>
                            <m:num>
                              <m:r>
                                <a:rPr lang="es-CO" i="1">
                                  <a:latin typeface="Cambria Math" panose="02040503050406030204" pitchFamily="18" charset="0"/>
                                </a:rPr>
                                <m:t>𝑆𝐶𝐸</m:t>
                              </m:r>
                            </m:num>
                            <m:den>
                              <m:d>
                                <m:dPr>
                                  <m:ctrlPr>
                                    <a:rPr lang="es-CO" i="1">
                                      <a:latin typeface="Cambria Math" panose="02040503050406030204" pitchFamily="18" charset="0"/>
                                    </a:rPr>
                                  </m:ctrlPr>
                                </m:dPr>
                                <m:e>
                                  <m:r>
                                    <a:rPr lang="es-CO" i="1">
                                      <a:latin typeface="Cambria Math" panose="02040503050406030204" pitchFamily="18" charset="0"/>
                                    </a:rPr>
                                    <m:t>𝑎</m:t>
                                  </m:r>
                                  <m:r>
                                    <a:rPr lang="es-CO" i="1">
                                      <a:latin typeface="Cambria Math" panose="02040503050406030204" pitchFamily="18" charset="0"/>
                                    </a:rPr>
                                    <m:t>−1</m:t>
                                  </m:r>
                                </m:e>
                              </m:d>
                              <m:r>
                                <a:rPr lang="es-CO" i="1">
                                  <a:latin typeface="Cambria Math" panose="02040503050406030204" pitchFamily="18" charset="0"/>
                                </a:rPr>
                                <m:t>∗</m:t>
                              </m:r>
                              <m:d>
                                <m:dPr>
                                  <m:ctrlPr>
                                    <a:rPr lang="es-CO" i="1">
                                      <a:latin typeface="Cambria Math" panose="02040503050406030204" pitchFamily="18" charset="0"/>
                                    </a:rPr>
                                  </m:ctrlPr>
                                </m:dPr>
                                <m:e>
                                  <m:r>
                                    <a:rPr lang="es-CO" i="1">
                                      <a:latin typeface="Cambria Math" panose="02040503050406030204" pitchFamily="18" charset="0"/>
                                    </a:rPr>
                                    <m:t>𝑏</m:t>
                                  </m:r>
                                  <m:r>
                                    <a:rPr lang="es-CO" i="1">
                                      <a:latin typeface="Cambria Math" panose="02040503050406030204" pitchFamily="18" charset="0"/>
                                    </a:rPr>
                                    <m:t>−1</m:t>
                                  </m:r>
                                </m:e>
                              </m:d>
                            </m:den>
                          </m:f>
                        </m:den>
                      </m:f>
                    </m:oMath>
                  </m:oMathPara>
                </a14:m>
                <a:endParaRPr lang="es-CO" dirty="0"/>
              </a:p>
            </p:txBody>
          </p:sp>
        </mc:Choice>
        <mc:Fallback xmlns="">
          <p:sp>
            <p:nvSpPr>
              <p:cNvPr id="2" name="Marcador de contenido 1">
                <a:extLst>
                  <a:ext uri="{FF2B5EF4-FFF2-40B4-BE49-F238E27FC236}">
                    <a16:creationId xmlns:a16="http://schemas.microsoft.com/office/drawing/2014/main" id="{77C085AF-8365-8F52-8866-2A03B711BAEE}"/>
                  </a:ext>
                </a:extLst>
              </p:cNvPr>
              <p:cNvSpPr>
                <a:spLocks noGrp="1" noRot="1" noChangeAspect="1" noMove="1" noResize="1" noEditPoints="1" noAdjustHandles="1" noChangeArrowheads="1" noChangeShapeType="1" noTextEdit="1"/>
              </p:cNvSpPr>
              <p:nvPr>
                <p:ph idx="1"/>
              </p:nvPr>
            </p:nvSpPr>
            <p:spPr>
              <a:xfrm>
                <a:off x="457200" y="1481328"/>
                <a:ext cx="8229600" cy="4827992"/>
              </a:xfrm>
              <a:blipFill>
                <a:blip r:embed="rId2"/>
                <a:stretch>
                  <a:fillRect/>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ADDC8511-D8BB-DEA2-005E-0D01864F77AE}"/>
              </a:ext>
            </a:extLst>
          </p:cNvPr>
          <p:cNvSpPr>
            <a:spLocks noGrp="1"/>
          </p:cNvSpPr>
          <p:nvPr>
            <p:ph type="title"/>
          </p:nvPr>
        </p:nvSpPr>
        <p:spPr/>
        <p:txBody>
          <a:bodyPr/>
          <a:lstStyle/>
          <a:p>
            <a:r>
              <a:rPr lang="es-CO" dirty="0"/>
              <a:t>Estadístico de prueba</a:t>
            </a:r>
          </a:p>
        </p:txBody>
      </p:sp>
    </p:spTree>
    <p:extLst>
      <p:ext uri="{BB962C8B-B14F-4D97-AF65-F5344CB8AC3E}">
        <p14:creationId xmlns:p14="http://schemas.microsoft.com/office/powerpoint/2010/main" val="597774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gn="just"/>
            <a:r>
              <a:rPr lang="es-CO" dirty="0"/>
              <a:t>El análisis de varianza sirve para comparar varios grupos en una variable cuantitativa, la cual esta dividida en varios tratamientos que evalúan la variable de </a:t>
            </a:r>
            <a:r>
              <a:rPr lang="es-CO" dirty="0" err="1"/>
              <a:t>interes</a:t>
            </a:r>
            <a:r>
              <a:rPr lang="es-CO" dirty="0"/>
              <a:t>.</a:t>
            </a:r>
            <a:endParaRPr lang="es-ES" dirty="0"/>
          </a:p>
        </p:txBody>
      </p:sp>
      <p:sp>
        <p:nvSpPr>
          <p:cNvPr id="2" name="1 Título"/>
          <p:cNvSpPr>
            <a:spLocks noGrp="1"/>
          </p:cNvSpPr>
          <p:nvPr>
            <p:ph type="title"/>
          </p:nvPr>
        </p:nvSpPr>
        <p:spPr/>
        <p:txBody>
          <a:bodyPr/>
          <a:lstStyle/>
          <a:p>
            <a:r>
              <a:rPr lang="es-CO" dirty="0"/>
              <a:t>DEFINICIÓN</a:t>
            </a:r>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6E57FE7C-9023-EB8B-4BB9-1BAAB8CF33DA}"/>
                  </a:ext>
                </a:extLst>
              </p:cNvPr>
              <p:cNvSpPr>
                <a:spLocks noGrp="1"/>
              </p:cNvSpPr>
              <p:nvPr>
                <p:ph idx="1"/>
              </p:nvPr>
            </p:nvSpPr>
            <p:spPr/>
            <p:txBody>
              <a:bodyPr>
                <a:normAutofit lnSpcReduction="10000"/>
              </a:bodyPr>
              <a:lstStyle/>
              <a:p>
                <a:pPr marL="109728" indent="0">
                  <a:buNone/>
                </a:pPr>
                <a:r>
                  <a:rPr lang="es-CO" dirty="0"/>
                  <a:t>Se tienen cuatro sustancias químicas y cinco muestras de tela, o sea:</a:t>
                </a:r>
              </a:p>
              <a:p>
                <a:pPr marL="109728" indent="0">
                  <a:buNone/>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𝑎</m:t>
                      </m:r>
                      <m:r>
                        <a:rPr lang="es-CO" b="0" i="1" smtClean="0">
                          <a:latin typeface="Cambria Math" panose="02040503050406030204" pitchFamily="18" charset="0"/>
                        </a:rPr>
                        <m:t>=4</m:t>
                      </m:r>
                    </m:oMath>
                  </m:oMathPara>
                </a14:m>
                <a:endParaRPr lang="es-CO" b="0" dirty="0"/>
              </a:p>
              <a:p>
                <a:pPr marL="109728" indent="0">
                  <a:buNone/>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𝑏</m:t>
                      </m:r>
                      <m:r>
                        <a:rPr lang="es-CO" b="0" i="1" smtClean="0">
                          <a:latin typeface="Cambria Math" panose="02040503050406030204" pitchFamily="18" charset="0"/>
                        </a:rPr>
                        <m:t>=5</m:t>
                      </m:r>
                    </m:oMath>
                  </m:oMathPara>
                </a14:m>
                <a:endParaRPr lang="es-CO" b="0" dirty="0"/>
              </a:p>
              <a:p>
                <a:pPr marL="109728" indent="0">
                  <a:buNone/>
                </a:pPr>
                <a:r>
                  <a:rPr lang="es-CO" dirty="0"/>
                  <a:t>Lo que se quiere evaluar es el efecto de las sustancias químicas en la resistencia de las telas</a:t>
                </a:r>
                <a:endParaRPr lang="es-CO" b="0" dirty="0"/>
              </a:p>
              <a:p>
                <a:pPr marL="109728" indent="0">
                  <a:buNone/>
                </a:pPr>
                <a:endParaRPr lang="es-CO" b="0" dirty="0"/>
              </a:p>
              <a:p>
                <a:pPr marL="109728" indent="0">
                  <a:buNone/>
                </a:pPr>
                <a:endParaRPr lang="es-CO" b="0" dirty="0"/>
              </a:p>
              <a:p>
                <a:pPr marL="109728" indent="0">
                  <a:buNone/>
                </a:pPr>
                <a:endParaRPr lang="es-CO" b="0" dirty="0"/>
              </a:p>
              <a:p>
                <a:pPr marL="109728" indent="0">
                  <a:buNone/>
                </a:pPr>
                <a:r>
                  <a:rPr lang="es-CO" dirty="0"/>
                  <a:t> </a:t>
                </a:r>
              </a:p>
            </p:txBody>
          </p:sp>
        </mc:Choice>
        <mc:Fallback xmlns="">
          <p:sp>
            <p:nvSpPr>
              <p:cNvPr id="2" name="Marcador de contenido 1">
                <a:extLst>
                  <a:ext uri="{FF2B5EF4-FFF2-40B4-BE49-F238E27FC236}">
                    <a16:creationId xmlns:a16="http://schemas.microsoft.com/office/drawing/2014/main" id="{6E57FE7C-9023-EB8B-4BB9-1BAAB8CF33DA}"/>
                  </a:ext>
                </a:extLst>
              </p:cNvPr>
              <p:cNvSpPr>
                <a:spLocks noGrp="1" noRot="1" noChangeAspect="1" noMove="1" noResize="1" noEditPoints="1" noAdjustHandles="1" noChangeArrowheads="1" noChangeShapeType="1" noTextEdit="1"/>
              </p:cNvSpPr>
              <p:nvPr>
                <p:ph idx="1"/>
              </p:nvPr>
            </p:nvSpPr>
            <p:spPr>
              <a:blipFill>
                <a:blip r:embed="rId2"/>
                <a:stretch>
                  <a:fillRect l="-74" t="-202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0E781C59-1F95-21CE-5F90-AB3BBD9A507F}"/>
              </a:ext>
            </a:extLst>
          </p:cNvPr>
          <p:cNvSpPr>
            <a:spLocks noGrp="1"/>
          </p:cNvSpPr>
          <p:nvPr>
            <p:ph type="title"/>
          </p:nvPr>
        </p:nvSpPr>
        <p:spPr/>
        <p:txBody>
          <a:bodyPr/>
          <a:lstStyle/>
          <a:p>
            <a:r>
              <a:rPr lang="es-CO" dirty="0"/>
              <a:t>Solución ejemplo</a:t>
            </a:r>
          </a:p>
        </p:txBody>
      </p:sp>
    </p:spTree>
    <p:extLst>
      <p:ext uri="{BB962C8B-B14F-4D97-AF65-F5344CB8AC3E}">
        <p14:creationId xmlns:p14="http://schemas.microsoft.com/office/powerpoint/2010/main" val="1385107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D51FAA3-0F59-1A91-1559-B35B063EC48A}"/>
              </a:ext>
            </a:extLst>
          </p:cNvPr>
          <p:cNvSpPr>
            <a:spLocks noGrp="1"/>
          </p:cNvSpPr>
          <p:nvPr>
            <p:ph type="title"/>
          </p:nvPr>
        </p:nvSpPr>
        <p:spPr/>
        <p:txBody>
          <a:bodyPr/>
          <a:lstStyle/>
          <a:p>
            <a:r>
              <a:rPr lang="es-CO" dirty="0"/>
              <a:t>Cálculo de los estadísticos</a:t>
            </a:r>
          </a:p>
        </p:txBody>
      </p:sp>
      <p:pic>
        <p:nvPicPr>
          <p:cNvPr id="5" name="Imagen 4">
            <a:extLst>
              <a:ext uri="{FF2B5EF4-FFF2-40B4-BE49-F238E27FC236}">
                <a16:creationId xmlns:a16="http://schemas.microsoft.com/office/drawing/2014/main" id="{B6589C47-97B8-3971-DCB5-96011929589A}"/>
              </a:ext>
            </a:extLst>
          </p:cNvPr>
          <p:cNvPicPr>
            <a:picLocks noChangeAspect="1"/>
          </p:cNvPicPr>
          <p:nvPr/>
        </p:nvPicPr>
        <p:blipFill>
          <a:blip r:embed="rId2"/>
          <a:stretch>
            <a:fillRect/>
          </a:stretch>
        </p:blipFill>
        <p:spPr>
          <a:xfrm>
            <a:off x="0" y="2431390"/>
            <a:ext cx="9151172" cy="1888581"/>
          </a:xfrm>
          <a:prstGeom prst="rect">
            <a:avLst/>
          </a:prstGeom>
        </p:spPr>
      </p:pic>
    </p:spTree>
    <p:extLst>
      <p:ext uri="{BB962C8B-B14F-4D97-AF65-F5344CB8AC3E}">
        <p14:creationId xmlns:p14="http://schemas.microsoft.com/office/powerpoint/2010/main" val="1240702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6B77D5F3-35CD-DF6F-1EE3-7F165D1A356D}"/>
                  </a:ext>
                </a:extLst>
              </p:cNvPr>
              <p:cNvSpPr>
                <a:spLocks noGrp="1"/>
              </p:cNvSpPr>
              <p:nvPr>
                <p:ph idx="1"/>
              </p:nvPr>
            </p:nvSpPr>
            <p:spPr>
              <a:xfrm>
                <a:off x="457200" y="1481328"/>
                <a:ext cx="8229600" cy="4827992"/>
              </a:xfrm>
            </p:spPr>
            <p:txBody>
              <a:bodyPr>
                <a:normAutofit/>
              </a:bodyPr>
              <a:lstStyle/>
              <a:p>
                <a:pPr marL="109728" indent="0">
                  <a:buNone/>
                </a:pPr>
                <a14:m>
                  <m:oMathPara xmlns:m="http://schemas.openxmlformats.org/officeDocument/2006/math">
                    <m:oMathParaPr>
                      <m:jc m:val="centerGroup"/>
                    </m:oMathParaPr>
                    <m:oMath xmlns:m="http://schemas.openxmlformats.org/officeDocument/2006/math">
                      <m:r>
                        <a:rPr lang="es-CO" sz="2000" b="0" i="1" smtClean="0">
                          <a:latin typeface="Cambria Math" panose="02040503050406030204" pitchFamily="18" charset="0"/>
                        </a:rPr>
                        <m:t>𝑆𝐶𝑇</m:t>
                      </m:r>
                      <m:r>
                        <a:rPr lang="es-CO" sz="2000" b="0" i="1" smtClean="0">
                          <a:latin typeface="Cambria Math" panose="02040503050406030204" pitchFamily="18" charset="0"/>
                        </a:rPr>
                        <m:t>=</m:t>
                      </m:r>
                      <m:nary>
                        <m:naryPr>
                          <m:chr m:val="∑"/>
                          <m:ctrlPr>
                            <a:rPr lang="es-CO" sz="2000" b="0" i="1" smtClean="0">
                              <a:latin typeface="Cambria Math" panose="02040503050406030204" pitchFamily="18" charset="0"/>
                            </a:rPr>
                          </m:ctrlPr>
                        </m:naryPr>
                        <m:sub>
                          <m:r>
                            <m:rPr>
                              <m:brk m:alnAt="23"/>
                            </m:rPr>
                            <a:rPr lang="es-CO" sz="2000" b="0" i="1" smtClean="0">
                              <a:latin typeface="Cambria Math" panose="02040503050406030204" pitchFamily="18" charset="0"/>
                            </a:rPr>
                            <m:t>𝑖</m:t>
                          </m:r>
                          <m:r>
                            <a:rPr lang="es-CO" sz="2000" b="0" i="1" smtClean="0">
                              <a:latin typeface="Cambria Math" panose="02040503050406030204" pitchFamily="18" charset="0"/>
                            </a:rPr>
                            <m:t>=1</m:t>
                          </m:r>
                        </m:sub>
                        <m:sup>
                          <m:r>
                            <a:rPr lang="es-CO" sz="2000" b="0" i="1" smtClean="0">
                              <a:latin typeface="Cambria Math" panose="02040503050406030204" pitchFamily="18" charset="0"/>
                            </a:rPr>
                            <m:t>𝑎</m:t>
                          </m:r>
                        </m:sup>
                        <m:e>
                          <m:nary>
                            <m:naryPr>
                              <m:chr m:val="∑"/>
                              <m:ctrlPr>
                                <a:rPr lang="es-CO" sz="2000" b="0" i="1" smtClean="0">
                                  <a:latin typeface="Cambria Math" panose="02040503050406030204" pitchFamily="18" charset="0"/>
                                </a:rPr>
                              </m:ctrlPr>
                            </m:naryPr>
                            <m:sub>
                              <m:r>
                                <m:rPr>
                                  <m:brk m:alnAt="23"/>
                                </m:rPr>
                                <a:rPr lang="es-CO" sz="2000" b="0" i="1" smtClean="0">
                                  <a:latin typeface="Cambria Math" panose="02040503050406030204" pitchFamily="18" charset="0"/>
                                </a:rPr>
                                <m:t>𝑗</m:t>
                              </m:r>
                              <m:r>
                                <a:rPr lang="es-CO" sz="2000" b="0" i="1" smtClean="0">
                                  <a:latin typeface="Cambria Math" panose="02040503050406030204" pitchFamily="18" charset="0"/>
                                </a:rPr>
                                <m:t>=1</m:t>
                              </m:r>
                            </m:sub>
                            <m:sup>
                              <m:r>
                                <a:rPr lang="es-CO" sz="2000" b="0" i="1" smtClean="0">
                                  <a:latin typeface="Cambria Math" panose="02040503050406030204" pitchFamily="18" charset="0"/>
                                </a:rPr>
                                <m:t>𝑏</m:t>
                              </m:r>
                            </m:sup>
                            <m:e>
                              <m:sSubSup>
                                <m:sSubSupPr>
                                  <m:ctrlPr>
                                    <a:rPr lang="es-CO" sz="2000" i="1">
                                      <a:latin typeface="Cambria Math" panose="02040503050406030204" pitchFamily="18" charset="0"/>
                                    </a:rPr>
                                  </m:ctrlPr>
                                </m:sSubSupPr>
                                <m:e>
                                  <m:r>
                                    <a:rPr lang="es-CO" sz="2000" i="1">
                                      <a:latin typeface="Cambria Math" panose="02040503050406030204" pitchFamily="18" charset="0"/>
                                    </a:rPr>
                                    <m:t>𝑦</m:t>
                                  </m:r>
                                </m:e>
                                <m:sub>
                                  <m:r>
                                    <a:rPr lang="es-CO" sz="2000" i="1">
                                      <a:latin typeface="Cambria Math" panose="02040503050406030204" pitchFamily="18" charset="0"/>
                                    </a:rPr>
                                    <m:t>𝑖𝑗</m:t>
                                  </m:r>
                                </m:sub>
                                <m:sup>
                                  <m:r>
                                    <a:rPr lang="es-CO" sz="2000" i="1">
                                      <a:latin typeface="Cambria Math" panose="02040503050406030204" pitchFamily="18" charset="0"/>
                                    </a:rPr>
                                    <m:t>2</m:t>
                                  </m:r>
                                </m:sup>
                              </m:sSubSup>
                              <m:r>
                                <a:rPr lang="es-CO" sz="2000" b="0" i="1" smtClean="0">
                                  <a:latin typeface="Cambria Math" panose="02040503050406030204" pitchFamily="18" charset="0"/>
                                </a:rPr>
                                <m:t>−</m:t>
                              </m:r>
                              <m:r>
                                <a:rPr lang="es-CO" sz="2000" b="0" i="1" smtClean="0">
                                  <a:latin typeface="Cambria Math" panose="02040503050406030204" pitchFamily="18" charset="0"/>
                                </a:rPr>
                                <m:t>𝑛</m:t>
                              </m:r>
                              <m:sSup>
                                <m:sSupPr>
                                  <m:ctrlPr>
                                    <a:rPr lang="es-CO" sz="2000" b="0" i="1" smtClean="0">
                                      <a:latin typeface="Cambria Math" panose="02040503050406030204" pitchFamily="18" charset="0"/>
                                    </a:rPr>
                                  </m:ctrlPr>
                                </m:sSupPr>
                                <m:e>
                                  <m:acc>
                                    <m:accPr>
                                      <m:chr m:val="̅"/>
                                      <m:ctrlPr>
                                        <a:rPr lang="es-CO" sz="2000" b="0" i="1" smtClean="0">
                                          <a:latin typeface="Cambria Math" panose="02040503050406030204" pitchFamily="18" charset="0"/>
                                        </a:rPr>
                                      </m:ctrlPr>
                                    </m:accPr>
                                    <m:e>
                                      <m:r>
                                        <a:rPr lang="es-CO" sz="2000" b="0" i="1" smtClean="0">
                                          <a:latin typeface="Cambria Math" panose="02040503050406030204" pitchFamily="18" charset="0"/>
                                        </a:rPr>
                                        <m:t>𝑦</m:t>
                                      </m:r>
                                    </m:e>
                                  </m:acc>
                                </m:e>
                                <m:sup>
                                  <m:r>
                                    <a:rPr lang="es-CO" sz="2000" b="0" i="1" smtClean="0">
                                      <a:latin typeface="Cambria Math" panose="02040503050406030204" pitchFamily="18" charset="0"/>
                                    </a:rPr>
                                    <m:t>2</m:t>
                                  </m:r>
                                </m:sup>
                              </m:sSup>
                              <m:r>
                                <a:rPr lang="es-CO" sz="2000" b="0" i="1" smtClean="0">
                                  <a:latin typeface="Cambria Math" panose="02040503050406030204" pitchFamily="18" charset="0"/>
                                </a:rPr>
                                <m:t>=</m:t>
                              </m:r>
                              <m:sSup>
                                <m:sSupPr>
                                  <m:ctrlPr>
                                    <a:rPr lang="es-CO" sz="2000" b="0" i="1" smtClean="0">
                                      <a:latin typeface="Cambria Math" panose="02040503050406030204" pitchFamily="18" charset="0"/>
                                    </a:rPr>
                                  </m:ctrlPr>
                                </m:sSupPr>
                                <m:e>
                                  <m:r>
                                    <a:rPr lang="es-CO" sz="2000" b="0" i="1" smtClean="0">
                                      <a:latin typeface="Cambria Math" panose="02040503050406030204" pitchFamily="18" charset="0"/>
                                    </a:rPr>
                                    <m:t>1.3</m:t>
                                  </m:r>
                                </m:e>
                                <m:sup>
                                  <m:r>
                                    <a:rPr lang="es-CO" sz="2000" b="0" i="1" smtClean="0">
                                      <a:latin typeface="Cambria Math" panose="02040503050406030204" pitchFamily="18" charset="0"/>
                                    </a:rPr>
                                    <m:t>2</m:t>
                                  </m:r>
                                </m:sup>
                              </m:sSup>
                              <m:r>
                                <a:rPr lang="es-CO" sz="2000" b="0" i="1" smtClean="0">
                                  <a:latin typeface="Cambria Math" panose="02040503050406030204" pitchFamily="18" charset="0"/>
                                </a:rPr>
                                <m:t>+</m:t>
                              </m:r>
                              <m:sSup>
                                <m:sSupPr>
                                  <m:ctrlPr>
                                    <a:rPr lang="es-CO" sz="2000" b="0" i="1" smtClean="0">
                                      <a:latin typeface="Cambria Math" panose="02040503050406030204" pitchFamily="18" charset="0"/>
                                    </a:rPr>
                                  </m:ctrlPr>
                                </m:sSupPr>
                                <m:e>
                                  <m:r>
                                    <a:rPr lang="es-CO" sz="2000" b="0" i="1" smtClean="0">
                                      <a:latin typeface="Cambria Math" panose="02040503050406030204" pitchFamily="18" charset="0"/>
                                    </a:rPr>
                                    <m:t>1.6</m:t>
                                  </m:r>
                                </m:e>
                                <m:sup>
                                  <m:r>
                                    <a:rPr lang="es-CO" sz="2000" b="0" i="1" smtClean="0">
                                      <a:latin typeface="Cambria Math" panose="02040503050406030204" pitchFamily="18" charset="0"/>
                                    </a:rPr>
                                    <m:t>2</m:t>
                                  </m:r>
                                </m:sup>
                              </m:sSup>
                              <m:r>
                                <a:rPr lang="es-CO" sz="2000" b="0" i="1" smtClean="0">
                                  <a:latin typeface="Cambria Math" panose="02040503050406030204" pitchFamily="18" charset="0"/>
                                </a:rPr>
                                <m:t>+…+</m:t>
                              </m:r>
                              <m:sSup>
                                <m:sSupPr>
                                  <m:ctrlPr>
                                    <a:rPr lang="es-CO" sz="2000" i="1">
                                      <a:latin typeface="Cambria Math" panose="02040503050406030204" pitchFamily="18" charset="0"/>
                                    </a:rPr>
                                  </m:ctrlPr>
                                </m:sSupPr>
                                <m:e>
                                  <m:r>
                                    <a:rPr lang="es-CO" sz="2000" b="0" i="1" smtClean="0">
                                      <a:latin typeface="Cambria Math" panose="02040503050406030204" pitchFamily="18" charset="0"/>
                                    </a:rPr>
                                    <m:t>3</m:t>
                                  </m:r>
                                  <m:r>
                                    <a:rPr lang="es-CO" sz="2000" i="1">
                                      <a:latin typeface="Cambria Math" panose="02040503050406030204" pitchFamily="18" charset="0"/>
                                    </a:rPr>
                                    <m:t>.</m:t>
                                  </m:r>
                                  <m:r>
                                    <a:rPr lang="es-CO" sz="2000" b="0" i="1" smtClean="0">
                                      <a:latin typeface="Cambria Math" panose="02040503050406030204" pitchFamily="18" charset="0"/>
                                    </a:rPr>
                                    <m:t>4</m:t>
                                  </m:r>
                                </m:e>
                                <m:sup>
                                  <m:r>
                                    <a:rPr lang="es-CO" sz="2000" i="1">
                                      <a:latin typeface="Cambria Math" panose="02040503050406030204" pitchFamily="18" charset="0"/>
                                    </a:rPr>
                                    <m:t>2</m:t>
                                  </m:r>
                                </m:sup>
                              </m:sSup>
                              <m:r>
                                <a:rPr lang="es-CO" sz="2000" b="0" i="1" smtClean="0">
                                  <a:latin typeface="Cambria Math" panose="02040503050406030204" pitchFamily="18" charset="0"/>
                                </a:rPr>
                                <m:t>−20∗</m:t>
                              </m:r>
                              <m:sSup>
                                <m:sSupPr>
                                  <m:ctrlPr>
                                    <a:rPr lang="es-CO" sz="2000" i="1">
                                      <a:latin typeface="Cambria Math" panose="02040503050406030204" pitchFamily="18" charset="0"/>
                                    </a:rPr>
                                  </m:ctrlPr>
                                </m:sSupPr>
                                <m:e>
                                  <m:r>
                                    <a:rPr lang="es-CO" sz="2000" b="0" i="1" smtClean="0">
                                      <a:latin typeface="Cambria Math" panose="02040503050406030204" pitchFamily="18" charset="0"/>
                                    </a:rPr>
                                    <m:t>1</m:t>
                                  </m:r>
                                  <m:r>
                                    <a:rPr lang="es-CO" sz="2000" i="1">
                                      <a:latin typeface="Cambria Math" panose="02040503050406030204" pitchFamily="18" charset="0"/>
                                    </a:rPr>
                                    <m:t>.</m:t>
                                  </m:r>
                                  <m:r>
                                    <a:rPr lang="es-CO" sz="2000" b="0" i="1" smtClean="0">
                                      <a:latin typeface="Cambria Math" panose="02040503050406030204" pitchFamily="18" charset="0"/>
                                    </a:rPr>
                                    <m:t>96</m:t>
                                  </m:r>
                                </m:e>
                                <m:sup>
                                  <m:r>
                                    <a:rPr lang="es-CO" sz="2000" i="1">
                                      <a:latin typeface="Cambria Math" panose="02040503050406030204" pitchFamily="18" charset="0"/>
                                    </a:rPr>
                                    <m:t>2</m:t>
                                  </m:r>
                                </m:sup>
                              </m:sSup>
                              <m:r>
                                <a:rPr lang="es-CO" sz="2000" b="0" i="1" smtClean="0">
                                  <a:latin typeface="Cambria Math" panose="02040503050406030204" pitchFamily="18" charset="0"/>
                                </a:rPr>
                                <m:t>=25.69</m:t>
                              </m:r>
                            </m:e>
                          </m:nary>
                        </m:e>
                      </m:nary>
                    </m:oMath>
                  </m:oMathPara>
                </a14:m>
                <a:endParaRPr lang="es-CO" b="0" dirty="0"/>
              </a:p>
              <a:p>
                <a:pPr marL="109728" indent="0">
                  <a:buNone/>
                </a:pPr>
                <a:endParaRPr lang="es-CO" b="0" dirty="0"/>
              </a:p>
              <a:p>
                <a:pPr marL="109728" indent="0">
                  <a:buNone/>
                </a:pPr>
                <a14:m>
                  <m:oMathPara xmlns:m="http://schemas.openxmlformats.org/officeDocument/2006/math">
                    <m:oMathParaPr>
                      <m:jc m:val="centerGroup"/>
                    </m:oMathParaPr>
                    <m:oMath xmlns:m="http://schemas.openxmlformats.org/officeDocument/2006/math">
                      <m:sSub>
                        <m:sSubPr>
                          <m:ctrlPr>
                            <a:rPr lang="es-CO" sz="1800" i="1" smtClean="0">
                              <a:latin typeface="Cambria Math" panose="02040503050406030204" pitchFamily="18" charset="0"/>
                            </a:rPr>
                          </m:ctrlPr>
                        </m:sSubPr>
                        <m:e>
                          <m:r>
                            <a:rPr lang="es-CO" sz="1800" b="0" i="1" smtClean="0">
                              <a:latin typeface="Cambria Math" panose="02040503050406030204" pitchFamily="18" charset="0"/>
                            </a:rPr>
                            <m:t>𝑆𝐶</m:t>
                          </m:r>
                        </m:e>
                        <m:sub>
                          <m:r>
                            <a:rPr lang="es-CO" sz="1800" b="0" i="1" smtClean="0">
                              <a:latin typeface="Cambria Math" panose="02040503050406030204" pitchFamily="18" charset="0"/>
                            </a:rPr>
                            <m:t>𝐴</m:t>
                          </m:r>
                        </m:sub>
                      </m:sSub>
                      <m:r>
                        <a:rPr lang="es-CO" sz="1800" b="0" i="1" smtClean="0">
                          <a:latin typeface="Cambria Math" panose="02040503050406030204" pitchFamily="18" charset="0"/>
                        </a:rPr>
                        <m:t>=</m:t>
                      </m:r>
                      <m:r>
                        <a:rPr lang="es-CO" sz="1800" b="0" i="1" smtClean="0">
                          <a:latin typeface="Cambria Math" panose="02040503050406030204" pitchFamily="18" charset="0"/>
                        </a:rPr>
                        <m:t>𝑏</m:t>
                      </m:r>
                      <m:nary>
                        <m:naryPr>
                          <m:chr m:val="∑"/>
                          <m:ctrlPr>
                            <a:rPr lang="es-CO" sz="1800" b="0" i="1" smtClean="0">
                              <a:latin typeface="Cambria Math" panose="02040503050406030204" pitchFamily="18" charset="0"/>
                            </a:rPr>
                          </m:ctrlPr>
                        </m:naryPr>
                        <m:sub>
                          <m:r>
                            <m:rPr>
                              <m:brk m:alnAt="23"/>
                            </m:rPr>
                            <a:rPr lang="es-CO" sz="1800" b="0" i="1" smtClean="0">
                              <a:latin typeface="Cambria Math" panose="02040503050406030204" pitchFamily="18" charset="0"/>
                            </a:rPr>
                            <m:t>𝑖</m:t>
                          </m:r>
                          <m:r>
                            <a:rPr lang="es-CO" sz="1800" b="0" i="1" smtClean="0">
                              <a:latin typeface="Cambria Math" panose="02040503050406030204" pitchFamily="18" charset="0"/>
                            </a:rPr>
                            <m:t>=1</m:t>
                          </m:r>
                        </m:sub>
                        <m:sup>
                          <m:r>
                            <a:rPr lang="es-CO" sz="1800" b="0" i="1" smtClean="0">
                              <a:latin typeface="Cambria Math" panose="02040503050406030204" pitchFamily="18" charset="0"/>
                            </a:rPr>
                            <m:t>𝑎</m:t>
                          </m:r>
                        </m:sup>
                        <m:e>
                          <m:sSubSup>
                            <m:sSubSupPr>
                              <m:ctrlPr>
                                <a:rPr lang="es-CO" sz="1800" b="0" i="1" smtClean="0">
                                  <a:latin typeface="Cambria Math" panose="02040503050406030204" pitchFamily="18" charset="0"/>
                                </a:rPr>
                              </m:ctrlPr>
                            </m:sSubSupPr>
                            <m:e>
                              <m:acc>
                                <m:accPr>
                                  <m:chr m:val="̅"/>
                                  <m:ctrlPr>
                                    <a:rPr lang="es-CO" sz="1800" b="0" i="1" smtClean="0">
                                      <a:latin typeface="Cambria Math" panose="02040503050406030204" pitchFamily="18" charset="0"/>
                                    </a:rPr>
                                  </m:ctrlPr>
                                </m:accPr>
                                <m:e>
                                  <m:r>
                                    <a:rPr lang="es-CO" sz="1800" b="0" i="1" smtClean="0">
                                      <a:latin typeface="Cambria Math" panose="02040503050406030204" pitchFamily="18" charset="0"/>
                                    </a:rPr>
                                    <m:t>𝑦</m:t>
                                  </m:r>
                                </m:e>
                              </m:acc>
                            </m:e>
                            <m:sub>
                              <m:r>
                                <a:rPr lang="es-CO" sz="1800" b="0" i="1" smtClean="0">
                                  <a:latin typeface="Cambria Math" panose="02040503050406030204" pitchFamily="18" charset="0"/>
                                </a:rPr>
                                <m:t>𝑖</m:t>
                              </m:r>
                              <m:r>
                                <a:rPr lang="es-CO" sz="1800" b="0" i="1" smtClean="0">
                                  <a:latin typeface="Cambria Math" panose="02040503050406030204" pitchFamily="18" charset="0"/>
                                </a:rPr>
                                <m:t>.</m:t>
                              </m:r>
                            </m:sub>
                            <m:sup>
                              <m:r>
                                <a:rPr lang="es-CO" sz="1800" b="0" i="1" smtClean="0">
                                  <a:latin typeface="Cambria Math" panose="02040503050406030204" pitchFamily="18" charset="0"/>
                                </a:rPr>
                                <m:t>2</m:t>
                              </m:r>
                            </m:sup>
                          </m:sSubSup>
                          <m:r>
                            <a:rPr lang="es-CO" sz="1800" b="0" i="1" smtClean="0">
                              <a:latin typeface="Cambria Math" panose="02040503050406030204" pitchFamily="18" charset="0"/>
                            </a:rPr>
                            <m:t>−</m:t>
                          </m:r>
                          <m:r>
                            <a:rPr lang="es-CO" sz="1800" i="1">
                              <a:latin typeface="Cambria Math" panose="02040503050406030204" pitchFamily="18" charset="0"/>
                            </a:rPr>
                            <m:t>𝑛</m:t>
                          </m:r>
                          <m:sSup>
                            <m:sSupPr>
                              <m:ctrlPr>
                                <a:rPr lang="es-CO" sz="1800" i="1">
                                  <a:latin typeface="Cambria Math" panose="02040503050406030204" pitchFamily="18" charset="0"/>
                                </a:rPr>
                              </m:ctrlPr>
                            </m:sSupPr>
                            <m:e>
                              <m:acc>
                                <m:accPr>
                                  <m:chr m:val="̅"/>
                                  <m:ctrlPr>
                                    <a:rPr lang="es-CO" sz="1800" i="1">
                                      <a:latin typeface="Cambria Math" panose="02040503050406030204" pitchFamily="18" charset="0"/>
                                    </a:rPr>
                                  </m:ctrlPr>
                                </m:accPr>
                                <m:e>
                                  <m:r>
                                    <a:rPr lang="es-CO" sz="1800" i="1">
                                      <a:latin typeface="Cambria Math" panose="02040503050406030204" pitchFamily="18" charset="0"/>
                                    </a:rPr>
                                    <m:t>𝑦</m:t>
                                  </m:r>
                                </m:e>
                              </m:acc>
                            </m:e>
                            <m:sup>
                              <m:r>
                                <a:rPr lang="es-CO" sz="1800" i="1">
                                  <a:latin typeface="Cambria Math" panose="02040503050406030204" pitchFamily="18" charset="0"/>
                                </a:rPr>
                                <m:t>2</m:t>
                              </m:r>
                            </m:sup>
                          </m:sSup>
                          <m:r>
                            <a:rPr lang="es-CO" sz="1800" b="0" i="1" smtClean="0">
                              <a:latin typeface="Cambria Math" panose="02040503050406030204" pitchFamily="18" charset="0"/>
                            </a:rPr>
                            <m:t>=5∗</m:t>
                          </m:r>
                          <m:d>
                            <m:dPr>
                              <m:ctrlPr>
                                <a:rPr lang="es-CO" sz="1800" b="0" i="1" smtClean="0">
                                  <a:latin typeface="Cambria Math" panose="02040503050406030204" pitchFamily="18" charset="0"/>
                                </a:rPr>
                              </m:ctrlPr>
                            </m:dPr>
                            <m:e>
                              <m:sSup>
                                <m:sSupPr>
                                  <m:ctrlPr>
                                    <a:rPr lang="es-CO" sz="1800" b="0" i="1" smtClean="0">
                                      <a:latin typeface="Cambria Math" panose="02040503050406030204" pitchFamily="18" charset="0"/>
                                    </a:rPr>
                                  </m:ctrlPr>
                                </m:sSupPr>
                                <m:e>
                                  <m:r>
                                    <a:rPr lang="es-CO" sz="1800" b="0" i="1" smtClean="0">
                                      <a:latin typeface="Cambria Math" panose="02040503050406030204" pitchFamily="18" charset="0"/>
                                    </a:rPr>
                                    <m:t>1.14</m:t>
                                  </m:r>
                                </m:e>
                                <m:sup>
                                  <m:r>
                                    <a:rPr lang="es-CO" sz="1800" b="0" i="1" smtClean="0">
                                      <a:latin typeface="Cambria Math" panose="02040503050406030204" pitchFamily="18" charset="0"/>
                                    </a:rPr>
                                    <m:t>2</m:t>
                                  </m:r>
                                </m:sup>
                              </m:sSup>
                              <m:r>
                                <a:rPr lang="es-CO" sz="1800" b="0" i="1" smtClean="0">
                                  <a:latin typeface="Cambria Math" panose="02040503050406030204" pitchFamily="18" charset="0"/>
                                </a:rPr>
                                <m:t>+</m:t>
                              </m:r>
                              <m:sSup>
                                <m:sSupPr>
                                  <m:ctrlPr>
                                    <a:rPr lang="es-CO" sz="1800" i="1">
                                      <a:latin typeface="Cambria Math" panose="02040503050406030204" pitchFamily="18" charset="0"/>
                                    </a:rPr>
                                  </m:ctrlPr>
                                </m:sSupPr>
                                <m:e>
                                  <m:r>
                                    <a:rPr lang="es-CO" sz="1800" i="1">
                                      <a:latin typeface="Cambria Math" panose="02040503050406030204" pitchFamily="18" charset="0"/>
                                    </a:rPr>
                                    <m:t>1.</m:t>
                                  </m:r>
                                  <m:r>
                                    <a:rPr lang="es-CO" sz="1800" b="0" i="1" smtClean="0">
                                      <a:latin typeface="Cambria Math" panose="02040503050406030204" pitchFamily="18" charset="0"/>
                                    </a:rPr>
                                    <m:t>76</m:t>
                                  </m:r>
                                </m:e>
                                <m:sup>
                                  <m:r>
                                    <a:rPr lang="es-CO" sz="1800" i="1">
                                      <a:latin typeface="Cambria Math" panose="02040503050406030204" pitchFamily="18" charset="0"/>
                                    </a:rPr>
                                    <m:t>2</m:t>
                                  </m:r>
                                </m:sup>
                              </m:sSup>
                              <m:r>
                                <a:rPr lang="es-CO" sz="1800" b="0" i="1" smtClean="0">
                                  <a:latin typeface="Cambria Math" panose="02040503050406030204" pitchFamily="18" charset="0"/>
                                </a:rPr>
                                <m:t>+</m:t>
                              </m:r>
                              <m:sSup>
                                <m:sSupPr>
                                  <m:ctrlPr>
                                    <a:rPr lang="es-CO" sz="1800" i="1">
                                      <a:latin typeface="Cambria Math" panose="02040503050406030204" pitchFamily="18" charset="0"/>
                                    </a:rPr>
                                  </m:ctrlPr>
                                </m:sSupPr>
                                <m:e>
                                  <m:r>
                                    <a:rPr lang="es-CO" sz="1800" i="1">
                                      <a:latin typeface="Cambria Math" panose="02040503050406030204" pitchFamily="18" charset="0"/>
                                    </a:rPr>
                                    <m:t>1.</m:t>
                                  </m:r>
                                  <m:r>
                                    <a:rPr lang="es-CO" sz="1800" b="0" i="1" smtClean="0">
                                      <a:latin typeface="Cambria Math" panose="02040503050406030204" pitchFamily="18" charset="0"/>
                                    </a:rPr>
                                    <m:t>38</m:t>
                                  </m:r>
                                </m:e>
                                <m:sup>
                                  <m:r>
                                    <a:rPr lang="es-CO" sz="1800" i="1">
                                      <a:latin typeface="Cambria Math" panose="02040503050406030204" pitchFamily="18" charset="0"/>
                                    </a:rPr>
                                    <m:t>2</m:t>
                                  </m:r>
                                </m:sup>
                              </m:sSup>
                              <m:r>
                                <a:rPr lang="es-CO" sz="1800" b="0" i="1" smtClean="0">
                                  <a:latin typeface="Cambria Math" panose="02040503050406030204" pitchFamily="18" charset="0"/>
                                </a:rPr>
                                <m:t>+</m:t>
                              </m:r>
                              <m:sSup>
                                <m:sSupPr>
                                  <m:ctrlPr>
                                    <a:rPr lang="es-CO" sz="1800" i="1">
                                      <a:latin typeface="Cambria Math" panose="02040503050406030204" pitchFamily="18" charset="0"/>
                                    </a:rPr>
                                  </m:ctrlPr>
                                </m:sSupPr>
                                <m:e>
                                  <m:r>
                                    <a:rPr lang="es-CO" sz="1800" b="0" i="1" smtClean="0">
                                      <a:latin typeface="Cambria Math" panose="02040503050406030204" pitchFamily="18" charset="0"/>
                                    </a:rPr>
                                    <m:t>3</m:t>
                                  </m:r>
                                  <m:r>
                                    <a:rPr lang="es-CO" sz="1800" i="1">
                                      <a:latin typeface="Cambria Math" panose="02040503050406030204" pitchFamily="18" charset="0"/>
                                    </a:rPr>
                                    <m:t>.</m:t>
                                  </m:r>
                                  <m:r>
                                    <a:rPr lang="es-CO" sz="1800" b="0" i="1" smtClean="0">
                                      <a:latin typeface="Cambria Math" panose="02040503050406030204" pitchFamily="18" charset="0"/>
                                    </a:rPr>
                                    <m:t>56</m:t>
                                  </m:r>
                                </m:e>
                                <m:sup>
                                  <m:r>
                                    <a:rPr lang="es-CO" sz="1800" i="1">
                                      <a:latin typeface="Cambria Math" panose="02040503050406030204" pitchFamily="18" charset="0"/>
                                    </a:rPr>
                                    <m:t>2</m:t>
                                  </m:r>
                                </m:sup>
                              </m:sSup>
                            </m:e>
                          </m:d>
                          <m:r>
                            <a:rPr lang="es-CO" sz="1800" b="0" i="1" smtClean="0">
                              <a:latin typeface="Cambria Math" panose="02040503050406030204" pitchFamily="18" charset="0"/>
                            </a:rPr>
                            <m:t>−</m:t>
                          </m:r>
                          <m:r>
                            <a:rPr lang="es-CO" sz="1800" i="1">
                              <a:latin typeface="Cambria Math" panose="02040503050406030204" pitchFamily="18" charset="0"/>
                            </a:rPr>
                            <m:t>20∗</m:t>
                          </m:r>
                          <m:sSup>
                            <m:sSupPr>
                              <m:ctrlPr>
                                <a:rPr lang="es-CO" sz="1800" i="1">
                                  <a:latin typeface="Cambria Math" panose="02040503050406030204" pitchFamily="18" charset="0"/>
                                </a:rPr>
                              </m:ctrlPr>
                            </m:sSupPr>
                            <m:e>
                              <m:r>
                                <a:rPr lang="es-CO" sz="1800" i="1">
                                  <a:latin typeface="Cambria Math" panose="02040503050406030204" pitchFamily="18" charset="0"/>
                                </a:rPr>
                                <m:t>1.96</m:t>
                              </m:r>
                            </m:e>
                            <m:sup>
                              <m:r>
                                <a:rPr lang="es-CO" sz="1800" i="1">
                                  <a:latin typeface="Cambria Math" panose="02040503050406030204" pitchFamily="18" charset="0"/>
                                </a:rPr>
                                <m:t>2</m:t>
                              </m:r>
                            </m:sup>
                          </m:sSup>
                          <m:r>
                            <a:rPr lang="es-CO" sz="1800" b="0" i="1" smtClean="0">
                              <a:latin typeface="Cambria Math" panose="02040503050406030204" pitchFamily="18" charset="0"/>
                            </a:rPr>
                            <m:t>=18.04</m:t>
                          </m:r>
                        </m:e>
                      </m:nary>
                    </m:oMath>
                  </m:oMathPara>
                </a14:m>
                <a:endParaRPr lang="es-CO" sz="1800" dirty="0"/>
              </a:p>
              <a:p>
                <a:pPr marL="109728" indent="0">
                  <a:buNone/>
                </a:pPr>
                <a:endParaRPr lang="es-CO" sz="1600" dirty="0"/>
              </a:p>
              <a:p>
                <a:pPr marL="109728" indent="0">
                  <a:buNone/>
                </a:pPr>
                <a14:m>
                  <m:oMathPara xmlns:m="http://schemas.openxmlformats.org/officeDocument/2006/math">
                    <m:oMathParaPr>
                      <m:jc m:val="centerGroup"/>
                    </m:oMathParaPr>
                    <m:oMath xmlns:m="http://schemas.openxmlformats.org/officeDocument/2006/math">
                      <m:sSub>
                        <m:sSubPr>
                          <m:ctrlPr>
                            <a:rPr lang="es-CO" sz="1600" i="1" smtClean="0">
                              <a:latin typeface="Cambria Math" panose="02040503050406030204" pitchFamily="18" charset="0"/>
                            </a:rPr>
                          </m:ctrlPr>
                        </m:sSubPr>
                        <m:e>
                          <m:r>
                            <a:rPr lang="es-CO" sz="1600" b="0" i="1" smtClean="0">
                              <a:latin typeface="Cambria Math" panose="02040503050406030204" pitchFamily="18" charset="0"/>
                            </a:rPr>
                            <m:t>𝑆𝐶</m:t>
                          </m:r>
                        </m:e>
                        <m:sub>
                          <m:r>
                            <a:rPr lang="es-CO" sz="1600" b="0" i="1" smtClean="0">
                              <a:latin typeface="Cambria Math" panose="02040503050406030204" pitchFamily="18" charset="0"/>
                            </a:rPr>
                            <m:t>𝐵</m:t>
                          </m:r>
                        </m:sub>
                      </m:sSub>
                      <m:r>
                        <a:rPr lang="es-CO" sz="1600" i="1">
                          <a:latin typeface="Cambria Math" panose="02040503050406030204" pitchFamily="18" charset="0"/>
                        </a:rPr>
                        <m:t>=</m:t>
                      </m:r>
                      <m:r>
                        <a:rPr lang="es-CO" sz="1600" b="0" i="1" smtClean="0">
                          <a:latin typeface="Cambria Math" panose="02040503050406030204" pitchFamily="18" charset="0"/>
                        </a:rPr>
                        <m:t>𝑎</m:t>
                      </m:r>
                      <m:nary>
                        <m:naryPr>
                          <m:chr m:val="∑"/>
                          <m:ctrlPr>
                            <a:rPr lang="es-CO" sz="1600" i="1">
                              <a:latin typeface="Cambria Math" panose="02040503050406030204" pitchFamily="18" charset="0"/>
                            </a:rPr>
                          </m:ctrlPr>
                        </m:naryPr>
                        <m:sub>
                          <m:r>
                            <m:rPr>
                              <m:brk m:alnAt="23"/>
                            </m:rPr>
                            <a:rPr lang="es-CO" sz="1600" i="1">
                              <a:latin typeface="Cambria Math" panose="02040503050406030204" pitchFamily="18" charset="0"/>
                            </a:rPr>
                            <m:t>𝑖</m:t>
                          </m:r>
                          <m:r>
                            <a:rPr lang="es-CO" sz="1600" i="1">
                              <a:latin typeface="Cambria Math" panose="02040503050406030204" pitchFamily="18" charset="0"/>
                            </a:rPr>
                            <m:t>=1</m:t>
                          </m:r>
                        </m:sub>
                        <m:sup>
                          <m:r>
                            <a:rPr lang="es-CO" sz="1600" i="1">
                              <a:latin typeface="Cambria Math" panose="02040503050406030204" pitchFamily="18" charset="0"/>
                            </a:rPr>
                            <m:t>𝑎</m:t>
                          </m:r>
                        </m:sup>
                        <m:e>
                          <m:sSubSup>
                            <m:sSubSupPr>
                              <m:ctrlPr>
                                <a:rPr lang="es-CO" sz="1600" i="1">
                                  <a:latin typeface="Cambria Math" panose="02040503050406030204" pitchFamily="18" charset="0"/>
                                </a:rPr>
                              </m:ctrlPr>
                            </m:sSubSupPr>
                            <m:e>
                              <m:acc>
                                <m:accPr>
                                  <m:chr m:val="̅"/>
                                  <m:ctrlPr>
                                    <a:rPr lang="es-CO" sz="1600" i="1">
                                      <a:latin typeface="Cambria Math" panose="02040503050406030204" pitchFamily="18" charset="0"/>
                                    </a:rPr>
                                  </m:ctrlPr>
                                </m:accPr>
                                <m:e>
                                  <m:r>
                                    <a:rPr lang="es-CO" sz="1600" i="1">
                                      <a:latin typeface="Cambria Math" panose="02040503050406030204" pitchFamily="18" charset="0"/>
                                    </a:rPr>
                                    <m:t>𝑦</m:t>
                                  </m:r>
                                </m:e>
                              </m:acc>
                            </m:e>
                            <m:sub>
                              <m:r>
                                <a:rPr lang="es-CO" sz="1600" i="1">
                                  <a:latin typeface="Cambria Math" panose="02040503050406030204" pitchFamily="18" charset="0"/>
                                </a:rPr>
                                <m:t>.</m:t>
                              </m:r>
                              <m:r>
                                <a:rPr lang="es-CO" sz="1600" b="0" i="1" smtClean="0">
                                  <a:latin typeface="Cambria Math" panose="02040503050406030204" pitchFamily="18" charset="0"/>
                                </a:rPr>
                                <m:t>𝑗</m:t>
                              </m:r>
                            </m:sub>
                            <m:sup>
                              <m:r>
                                <a:rPr lang="es-CO" sz="1600" i="1">
                                  <a:latin typeface="Cambria Math" panose="02040503050406030204" pitchFamily="18" charset="0"/>
                                </a:rPr>
                                <m:t>2</m:t>
                              </m:r>
                            </m:sup>
                          </m:sSubSup>
                          <m:r>
                            <a:rPr lang="es-CO" sz="1600" i="1">
                              <a:latin typeface="Cambria Math" panose="02040503050406030204" pitchFamily="18" charset="0"/>
                            </a:rPr>
                            <m:t>−</m:t>
                          </m:r>
                          <m:r>
                            <a:rPr lang="es-CO" sz="1600" i="1">
                              <a:latin typeface="Cambria Math" panose="02040503050406030204" pitchFamily="18" charset="0"/>
                            </a:rPr>
                            <m:t>𝑛</m:t>
                          </m:r>
                          <m:sSup>
                            <m:sSupPr>
                              <m:ctrlPr>
                                <a:rPr lang="es-CO" sz="1600" i="1">
                                  <a:latin typeface="Cambria Math" panose="02040503050406030204" pitchFamily="18" charset="0"/>
                                </a:rPr>
                              </m:ctrlPr>
                            </m:sSupPr>
                            <m:e>
                              <m:acc>
                                <m:accPr>
                                  <m:chr m:val="̅"/>
                                  <m:ctrlPr>
                                    <a:rPr lang="es-CO" sz="1600" i="1">
                                      <a:latin typeface="Cambria Math" panose="02040503050406030204" pitchFamily="18" charset="0"/>
                                    </a:rPr>
                                  </m:ctrlPr>
                                </m:accPr>
                                <m:e>
                                  <m:r>
                                    <a:rPr lang="es-CO" sz="1600" i="1">
                                      <a:latin typeface="Cambria Math" panose="02040503050406030204" pitchFamily="18" charset="0"/>
                                    </a:rPr>
                                    <m:t>𝑦</m:t>
                                  </m:r>
                                </m:e>
                              </m:acc>
                            </m:e>
                            <m:sup>
                              <m:r>
                                <a:rPr lang="es-CO" sz="1600" i="1">
                                  <a:latin typeface="Cambria Math" panose="02040503050406030204" pitchFamily="18" charset="0"/>
                                </a:rPr>
                                <m:t>2</m:t>
                              </m:r>
                            </m:sup>
                          </m:sSup>
                          <m:r>
                            <a:rPr lang="es-CO" sz="1600" b="0" i="1" smtClean="0">
                              <a:latin typeface="Cambria Math" panose="02040503050406030204" pitchFamily="18" charset="0"/>
                            </a:rPr>
                            <m:t>=4</m:t>
                          </m:r>
                          <m:r>
                            <a:rPr lang="es-CO" sz="1600" i="1">
                              <a:latin typeface="Cambria Math" panose="02040503050406030204" pitchFamily="18" charset="0"/>
                            </a:rPr>
                            <m:t>∗</m:t>
                          </m:r>
                          <m:d>
                            <m:dPr>
                              <m:ctrlPr>
                                <a:rPr lang="es-CO" sz="1600" i="1">
                                  <a:latin typeface="Cambria Math" panose="02040503050406030204" pitchFamily="18" charset="0"/>
                                </a:rPr>
                              </m:ctrlPr>
                            </m:dPr>
                            <m:e>
                              <m:sSup>
                                <m:sSupPr>
                                  <m:ctrlPr>
                                    <a:rPr lang="es-CO" sz="1600" i="1">
                                      <a:latin typeface="Cambria Math" panose="02040503050406030204" pitchFamily="18" charset="0"/>
                                    </a:rPr>
                                  </m:ctrlPr>
                                </m:sSupPr>
                                <m:e>
                                  <m:r>
                                    <a:rPr lang="es-CO" sz="1600" b="0" i="1" smtClean="0">
                                      <a:latin typeface="Cambria Math" panose="02040503050406030204" pitchFamily="18" charset="0"/>
                                    </a:rPr>
                                    <m:t>2</m:t>
                                  </m:r>
                                  <m:r>
                                    <a:rPr lang="es-CO" sz="1600" i="1">
                                      <a:latin typeface="Cambria Math" panose="02040503050406030204" pitchFamily="18" charset="0"/>
                                    </a:rPr>
                                    <m:t>.</m:t>
                                  </m:r>
                                  <m:r>
                                    <a:rPr lang="es-CO" sz="1600" b="0" i="1" smtClean="0">
                                      <a:latin typeface="Cambria Math" panose="02040503050406030204" pitchFamily="18" charset="0"/>
                                    </a:rPr>
                                    <m:t>3</m:t>
                                  </m:r>
                                </m:e>
                                <m:sup>
                                  <m:r>
                                    <a:rPr lang="es-CO" sz="1600" i="1">
                                      <a:latin typeface="Cambria Math" panose="02040503050406030204" pitchFamily="18" charset="0"/>
                                    </a:rPr>
                                    <m:t>2</m:t>
                                  </m:r>
                                </m:sup>
                              </m:sSup>
                              <m:r>
                                <a:rPr lang="es-CO" sz="1600" i="1">
                                  <a:latin typeface="Cambria Math" panose="02040503050406030204" pitchFamily="18" charset="0"/>
                                </a:rPr>
                                <m:t>+</m:t>
                              </m:r>
                              <m:sSup>
                                <m:sSupPr>
                                  <m:ctrlPr>
                                    <a:rPr lang="es-CO" sz="1600" i="1">
                                      <a:latin typeface="Cambria Math" panose="02040503050406030204" pitchFamily="18" charset="0"/>
                                    </a:rPr>
                                  </m:ctrlPr>
                                </m:sSupPr>
                                <m:e>
                                  <m:r>
                                    <a:rPr lang="es-CO" sz="1600" b="0" i="1" smtClean="0">
                                      <a:latin typeface="Cambria Math" panose="02040503050406030204" pitchFamily="18" charset="0"/>
                                    </a:rPr>
                                    <m:t>2</m:t>
                                  </m:r>
                                  <m:r>
                                    <a:rPr lang="es-CO" sz="1600" i="1">
                                      <a:latin typeface="Cambria Math" panose="02040503050406030204" pitchFamily="18" charset="0"/>
                                    </a:rPr>
                                    <m:t>.</m:t>
                                  </m:r>
                                  <m:r>
                                    <a:rPr lang="es-CO" sz="1600" b="0" i="1" smtClean="0">
                                      <a:latin typeface="Cambria Math" panose="02040503050406030204" pitchFamily="18" charset="0"/>
                                    </a:rPr>
                                    <m:t>53</m:t>
                                  </m:r>
                                </m:e>
                                <m:sup>
                                  <m:r>
                                    <a:rPr lang="es-CO" sz="1600" i="1">
                                      <a:latin typeface="Cambria Math" panose="02040503050406030204" pitchFamily="18" charset="0"/>
                                    </a:rPr>
                                    <m:t>2</m:t>
                                  </m:r>
                                </m:sup>
                              </m:sSup>
                              <m:r>
                                <a:rPr lang="es-CO" sz="1600" i="1">
                                  <a:latin typeface="Cambria Math" panose="02040503050406030204" pitchFamily="18" charset="0"/>
                                </a:rPr>
                                <m:t>+</m:t>
                              </m:r>
                              <m:sSup>
                                <m:sSupPr>
                                  <m:ctrlPr>
                                    <a:rPr lang="es-CO" sz="1600" i="1">
                                      <a:latin typeface="Cambria Math" panose="02040503050406030204" pitchFamily="18" charset="0"/>
                                    </a:rPr>
                                  </m:ctrlPr>
                                </m:sSupPr>
                                <m:e>
                                  <m:r>
                                    <a:rPr lang="es-CO" sz="1600" b="0" i="1" smtClean="0">
                                      <a:latin typeface="Cambria Math" panose="02040503050406030204" pitchFamily="18" charset="0"/>
                                    </a:rPr>
                                    <m:t>0</m:t>
                                  </m:r>
                                  <m:r>
                                    <a:rPr lang="es-CO" sz="1600" i="1">
                                      <a:latin typeface="Cambria Math" panose="02040503050406030204" pitchFamily="18" charset="0"/>
                                    </a:rPr>
                                    <m:t>.</m:t>
                                  </m:r>
                                  <m:r>
                                    <a:rPr lang="es-CO" sz="1600" b="0" i="1" smtClean="0">
                                      <a:latin typeface="Cambria Math" panose="02040503050406030204" pitchFamily="18" charset="0"/>
                                    </a:rPr>
                                    <m:t>88</m:t>
                                  </m:r>
                                </m:e>
                                <m:sup>
                                  <m:r>
                                    <a:rPr lang="es-CO" sz="1600" i="1">
                                      <a:latin typeface="Cambria Math" panose="02040503050406030204" pitchFamily="18" charset="0"/>
                                    </a:rPr>
                                    <m:t>2</m:t>
                                  </m:r>
                                </m:sup>
                              </m:sSup>
                              <m:r>
                                <a:rPr lang="es-CO" sz="1600" i="1">
                                  <a:latin typeface="Cambria Math" panose="02040503050406030204" pitchFamily="18" charset="0"/>
                                </a:rPr>
                                <m:t>+</m:t>
                              </m:r>
                              <m:sSup>
                                <m:sSupPr>
                                  <m:ctrlPr>
                                    <a:rPr lang="es-CO" sz="1600" i="1">
                                      <a:latin typeface="Cambria Math" panose="02040503050406030204" pitchFamily="18" charset="0"/>
                                    </a:rPr>
                                  </m:ctrlPr>
                                </m:sSupPr>
                                <m:e>
                                  <m:r>
                                    <a:rPr lang="es-CO" sz="1600" b="0" i="1" smtClean="0">
                                      <a:latin typeface="Cambria Math" panose="02040503050406030204" pitchFamily="18" charset="0"/>
                                    </a:rPr>
                                    <m:t>2</m:t>
                                  </m:r>
                                  <m:r>
                                    <a:rPr lang="es-CO" sz="1600" i="1">
                                      <a:latin typeface="Cambria Math" panose="02040503050406030204" pitchFamily="18" charset="0"/>
                                    </a:rPr>
                                    <m:t>.</m:t>
                                  </m:r>
                                  <m:r>
                                    <a:rPr lang="es-CO" sz="1600" b="0" i="1" smtClean="0">
                                      <a:latin typeface="Cambria Math" panose="02040503050406030204" pitchFamily="18" charset="0"/>
                                    </a:rPr>
                                    <m:t>2</m:t>
                                  </m:r>
                                </m:e>
                                <m:sup>
                                  <m:r>
                                    <a:rPr lang="es-CO" sz="1600" i="1">
                                      <a:latin typeface="Cambria Math" panose="02040503050406030204" pitchFamily="18" charset="0"/>
                                    </a:rPr>
                                    <m:t>2</m:t>
                                  </m:r>
                                </m:sup>
                              </m:sSup>
                              <m:r>
                                <a:rPr lang="es-CO" sz="1600" b="0" i="1" smtClean="0">
                                  <a:latin typeface="Cambria Math" panose="02040503050406030204" pitchFamily="18" charset="0"/>
                                </a:rPr>
                                <m:t>+</m:t>
                              </m:r>
                              <m:sSup>
                                <m:sSupPr>
                                  <m:ctrlPr>
                                    <a:rPr lang="es-CO" sz="1600" b="0" i="1" smtClean="0">
                                      <a:latin typeface="Cambria Math" panose="02040503050406030204" pitchFamily="18" charset="0"/>
                                    </a:rPr>
                                  </m:ctrlPr>
                                </m:sSupPr>
                                <m:e>
                                  <m:r>
                                    <a:rPr lang="es-CO" sz="1600" b="0" i="1" smtClean="0">
                                      <a:latin typeface="Cambria Math" panose="02040503050406030204" pitchFamily="18" charset="0"/>
                                    </a:rPr>
                                    <m:t>1.9</m:t>
                                  </m:r>
                                </m:e>
                                <m:sup>
                                  <m:r>
                                    <a:rPr lang="es-CO" sz="1600" b="0" i="1" smtClean="0">
                                      <a:latin typeface="Cambria Math" panose="02040503050406030204" pitchFamily="18" charset="0"/>
                                    </a:rPr>
                                    <m:t>2</m:t>
                                  </m:r>
                                </m:sup>
                              </m:sSup>
                            </m:e>
                          </m:d>
                          <m:r>
                            <a:rPr lang="es-CO" sz="1600" i="1">
                              <a:latin typeface="Cambria Math" panose="02040503050406030204" pitchFamily="18" charset="0"/>
                            </a:rPr>
                            <m:t>−20∗</m:t>
                          </m:r>
                          <m:sSup>
                            <m:sSupPr>
                              <m:ctrlPr>
                                <a:rPr lang="es-CO" sz="1600" i="1">
                                  <a:latin typeface="Cambria Math" panose="02040503050406030204" pitchFamily="18" charset="0"/>
                                </a:rPr>
                              </m:ctrlPr>
                            </m:sSupPr>
                            <m:e>
                              <m:r>
                                <a:rPr lang="es-CO" sz="1600" i="1">
                                  <a:latin typeface="Cambria Math" panose="02040503050406030204" pitchFamily="18" charset="0"/>
                                </a:rPr>
                                <m:t>1.96</m:t>
                              </m:r>
                            </m:e>
                            <m:sup>
                              <m:r>
                                <a:rPr lang="es-CO" sz="1600" i="1">
                                  <a:latin typeface="Cambria Math" panose="02040503050406030204" pitchFamily="18" charset="0"/>
                                </a:rPr>
                                <m:t>2</m:t>
                              </m:r>
                            </m:sup>
                          </m:sSup>
                          <m:r>
                            <a:rPr lang="es-CO" sz="1600" b="0" i="1" smtClean="0">
                              <a:latin typeface="Cambria Math" panose="02040503050406030204" pitchFamily="18" charset="0"/>
                            </a:rPr>
                            <m:t>=6.69</m:t>
                          </m:r>
                        </m:e>
                      </m:nary>
                    </m:oMath>
                  </m:oMathPara>
                </a14:m>
                <a:endParaRPr lang="es-CO" sz="1600" dirty="0"/>
              </a:p>
              <a:p>
                <a:pPr marL="109728" indent="0">
                  <a:buNone/>
                </a:pPr>
                <a:endParaRPr lang="es-CO" sz="2400" b="0" i="1" dirty="0">
                  <a:latin typeface="Cambria Math" panose="02040503050406030204" pitchFamily="18" charset="0"/>
                </a:endParaRPr>
              </a:p>
              <a:p>
                <a:pPr marL="109728" indent="0">
                  <a:buNone/>
                </a:pPr>
                <a14:m>
                  <m:oMath xmlns:m="http://schemas.openxmlformats.org/officeDocument/2006/math">
                    <m:r>
                      <a:rPr lang="es-CO" sz="2400" b="0" i="1" smtClean="0">
                        <a:latin typeface="Cambria Math" panose="02040503050406030204" pitchFamily="18" charset="0"/>
                      </a:rPr>
                      <m:t>𝑆𝐶𝐸</m:t>
                    </m:r>
                    <m:r>
                      <a:rPr lang="es-CO" sz="2400" b="0" i="1" smtClean="0">
                        <a:latin typeface="Cambria Math" panose="02040503050406030204" pitchFamily="18" charset="0"/>
                      </a:rPr>
                      <m:t>=</m:t>
                    </m:r>
                    <m:r>
                      <a:rPr lang="es-CO" sz="2400" b="0" i="1" smtClean="0">
                        <a:latin typeface="Cambria Math" panose="02040503050406030204" pitchFamily="18" charset="0"/>
                      </a:rPr>
                      <m:t>𝑆𝐶𝑇</m:t>
                    </m:r>
                    <m:r>
                      <a:rPr lang="es-CO" sz="2400" b="0" i="1" smtClean="0">
                        <a:latin typeface="Cambria Math" panose="02040503050406030204" pitchFamily="18" charset="0"/>
                      </a:rPr>
                      <m:t>−</m:t>
                    </m:r>
                    <m:sSub>
                      <m:sSubPr>
                        <m:ctrlPr>
                          <a:rPr lang="es-CO" sz="2400" i="1">
                            <a:latin typeface="Cambria Math" panose="02040503050406030204" pitchFamily="18" charset="0"/>
                          </a:rPr>
                        </m:ctrlPr>
                      </m:sSubPr>
                      <m:e>
                        <m:r>
                          <a:rPr lang="es-CO" sz="2400" i="1">
                            <a:latin typeface="Cambria Math" panose="02040503050406030204" pitchFamily="18" charset="0"/>
                          </a:rPr>
                          <m:t>𝑆𝐶</m:t>
                        </m:r>
                      </m:e>
                      <m:sub>
                        <m:r>
                          <a:rPr lang="es-CO" sz="2400" i="1">
                            <a:latin typeface="Cambria Math" panose="02040503050406030204" pitchFamily="18" charset="0"/>
                          </a:rPr>
                          <m:t>𝐴</m:t>
                        </m:r>
                      </m:sub>
                    </m:sSub>
                    <m:r>
                      <a:rPr lang="es-CO" sz="2400" b="0" i="1" smtClean="0">
                        <a:latin typeface="Cambria Math" panose="02040503050406030204" pitchFamily="18" charset="0"/>
                      </a:rPr>
                      <m:t>−</m:t>
                    </m:r>
                    <m:sSub>
                      <m:sSubPr>
                        <m:ctrlPr>
                          <a:rPr lang="es-CO" sz="2400" i="1">
                            <a:latin typeface="Cambria Math" panose="02040503050406030204" pitchFamily="18" charset="0"/>
                          </a:rPr>
                        </m:ctrlPr>
                      </m:sSubPr>
                      <m:e>
                        <m:r>
                          <a:rPr lang="es-CO" sz="2400" i="1">
                            <a:latin typeface="Cambria Math" panose="02040503050406030204" pitchFamily="18" charset="0"/>
                          </a:rPr>
                          <m:t>𝑆𝐶</m:t>
                        </m:r>
                      </m:e>
                      <m:sub>
                        <m:r>
                          <a:rPr lang="es-CO" sz="2400" i="1">
                            <a:latin typeface="Cambria Math" panose="02040503050406030204" pitchFamily="18" charset="0"/>
                          </a:rPr>
                          <m:t>𝐵</m:t>
                        </m:r>
                      </m:sub>
                    </m:sSub>
                    <m:r>
                      <a:rPr lang="es-CO" sz="2400" b="0" i="1" smtClean="0">
                        <a:latin typeface="Cambria Math" panose="02040503050406030204" pitchFamily="18" charset="0"/>
                      </a:rPr>
                      <m:t>=</m:t>
                    </m:r>
                    <m:r>
                      <a:rPr lang="es-CO" sz="2400" i="1">
                        <a:latin typeface="Cambria Math" panose="02040503050406030204" pitchFamily="18" charset="0"/>
                      </a:rPr>
                      <m:t>25.69</m:t>
                    </m:r>
                    <m:r>
                      <a:rPr lang="es-CO" sz="2400" b="0" i="0" smtClean="0">
                        <a:latin typeface="Cambria Math" panose="02040503050406030204" pitchFamily="18" charset="0"/>
                      </a:rPr>
                      <m:t>−</m:t>
                    </m:r>
                  </m:oMath>
                </a14:m>
                <a:r>
                  <a:rPr lang="es-CO" sz="2400" dirty="0"/>
                  <a:t>18.04-6.69=0.96</a:t>
                </a:r>
              </a:p>
            </p:txBody>
          </p:sp>
        </mc:Choice>
        <mc:Fallback xmlns="">
          <p:sp>
            <p:nvSpPr>
              <p:cNvPr id="2" name="Marcador de contenido 1">
                <a:extLst>
                  <a:ext uri="{FF2B5EF4-FFF2-40B4-BE49-F238E27FC236}">
                    <a16:creationId xmlns:a16="http://schemas.microsoft.com/office/drawing/2014/main" id="{6B77D5F3-35CD-DF6F-1EE3-7F165D1A356D}"/>
                  </a:ext>
                </a:extLst>
              </p:cNvPr>
              <p:cNvSpPr>
                <a:spLocks noGrp="1" noRot="1" noChangeAspect="1" noMove="1" noResize="1" noEditPoints="1" noAdjustHandles="1" noChangeArrowheads="1" noChangeShapeType="1" noTextEdit="1"/>
              </p:cNvSpPr>
              <p:nvPr>
                <p:ph idx="1"/>
              </p:nvPr>
            </p:nvSpPr>
            <p:spPr>
              <a:xfrm>
                <a:off x="457200" y="1481328"/>
                <a:ext cx="8229600" cy="4827992"/>
              </a:xfrm>
              <a:blipFill>
                <a:blip r:embed="rId2"/>
                <a:stretch>
                  <a:fillRect/>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C8522D0E-757D-C119-1B22-8036ED49B936}"/>
              </a:ext>
            </a:extLst>
          </p:cNvPr>
          <p:cNvSpPr>
            <a:spLocks noGrp="1"/>
          </p:cNvSpPr>
          <p:nvPr>
            <p:ph type="title"/>
          </p:nvPr>
        </p:nvSpPr>
        <p:spPr/>
        <p:txBody>
          <a:bodyPr/>
          <a:lstStyle/>
          <a:p>
            <a:r>
              <a:rPr lang="es-CO" dirty="0"/>
              <a:t>Cálculo de los cuadrados</a:t>
            </a:r>
          </a:p>
        </p:txBody>
      </p:sp>
    </p:spTree>
    <p:extLst>
      <p:ext uri="{BB962C8B-B14F-4D97-AF65-F5344CB8AC3E}">
        <p14:creationId xmlns:p14="http://schemas.microsoft.com/office/powerpoint/2010/main" val="2245087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a 4">
                <a:extLst>
                  <a:ext uri="{FF2B5EF4-FFF2-40B4-BE49-F238E27FC236}">
                    <a16:creationId xmlns:a16="http://schemas.microsoft.com/office/drawing/2014/main" id="{DBCD8B4A-2333-BF00-0147-53BBF188BD91}"/>
                  </a:ext>
                </a:extLst>
              </p:cNvPr>
              <p:cNvGraphicFramePr>
                <a:graphicFrameLocks noGrp="1"/>
              </p:cNvGraphicFramePr>
              <p:nvPr>
                <p:ph idx="1"/>
                <p:extLst>
                  <p:ext uri="{D42A27DB-BD31-4B8C-83A1-F6EECF244321}">
                    <p14:modId xmlns:p14="http://schemas.microsoft.com/office/powerpoint/2010/main" val="3362728888"/>
                  </p:ext>
                </p:extLst>
              </p:nvPr>
            </p:nvGraphicFramePr>
            <p:xfrm>
              <a:off x="457200" y="1481138"/>
              <a:ext cx="8507289" cy="3291587"/>
            </p:xfrm>
            <a:graphic>
              <a:graphicData uri="http://schemas.openxmlformats.org/drawingml/2006/table">
                <a:tbl>
                  <a:tblPr firstRow="1" bandRow="1">
                    <a:tableStyleId>{5C22544A-7EE6-4342-B048-85BDC9FD1C3A}</a:tableStyleId>
                  </a:tblPr>
                  <a:tblGrid>
                    <a:gridCol w="1701458">
                      <a:extLst>
                        <a:ext uri="{9D8B030D-6E8A-4147-A177-3AD203B41FA5}">
                          <a16:colId xmlns:a16="http://schemas.microsoft.com/office/drawing/2014/main" val="3447442257"/>
                        </a:ext>
                      </a:extLst>
                    </a:gridCol>
                    <a:gridCol w="1701458">
                      <a:extLst>
                        <a:ext uri="{9D8B030D-6E8A-4147-A177-3AD203B41FA5}">
                          <a16:colId xmlns:a16="http://schemas.microsoft.com/office/drawing/2014/main" val="575254481"/>
                        </a:ext>
                      </a:extLst>
                    </a:gridCol>
                    <a:gridCol w="1701458">
                      <a:extLst>
                        <a:ext uri="{9D8B030D-6E8A-4147-A177-3AD203B41FA5}">
                          <a16:colId xmlns:a16="http://schemas.microsoft.com/office/drawing/2014/main" val="2031344797"/>
                        </a:ext>
                      </a:extLst>
                    </a:gridCol>
                    <a:gridCol w="1829030">
                      <a:extLst>
                        <a:ext uri="{9D8B030D-6E8A-4147-A177-3AD203B41FA5}">
                          <a16:colId xmlns:a16="http://schemas.microsoft.com/office/drawing/2014/main" val="3349563799"/>
                        </a:ext>
                      </a:extLst>
                    </a:gridCol>
                    <a:gridCol w="1573885">
                      <a:extLst>
                        <a:ext uri="{9D8B030D-6E8A-4147-A177-3AD203B41FA5}">
                          <a16:colId xmlns:a16="http://schemas.microsoft.com/office/drawing/2014/main" val="2788059135"/>
                        </a:ext>
                      </a:extLst>
                    </a:gridCol>
                  </a:tblGrid>
                  <a:tr h="454486">
                    <a:tc>
                      <a:txBody>
                        <a:bodyPr/>
                        <a:lstStyle/>
                        <a:p>
                          <a:r>
                            <a:rPr lang="es-CO" dirty="0"/>
                            <a:t>Factor Variación</a:t>
                          </a:r>
                        </a:p>
                      </a:txBody>
                      <a:tcPr/>
                    </a:tc>
                    <a:tc>
                      <a:txBody>
                        <a:bodyPr/>
                        <a:lstStyle/>
                        <a:p>
                          <a:r>
                            <a:rPr lang="es-CO" dirty="0"/>
                            <a:t>Suma Cuadrados</a:t>
                          </a:r>
                        </a:p>
                      </a:txBody>
                      <a:tcPr/>
                    </a:tc>
                    <a:tc>
                      <a:txBody>
                        <a:bodyPr/>
                        <a:lstStyle/>
                        <a:p>
                          <a:r>
                            <a:rPr lang="es-CO" dirty="0"/>
                            <a:t>Grados de Libertad</a:t>
                          </a:r>
                        </a:p>
                      </a:txBody>
                      <a:tcPr/>
                    </a:tc>
                    <a:tc>
                      <a:txBody>
                        <a:bodyPr/>
                        <a:lstStyle/>
                        <a:p>
                          <a:r>
                            <a:rPr lang="es-CO" dirty="0"/>
                            <a:t>Cuadrados Medios</a:t>
                          </a:r>
                        </a:p>
                      </a:txBody>
                      <a:tcPr/>
                    </a:tc>
                    <a:tc>
                      <a:txBody>
                        <a:bodyPr/>
                        <a:lstStyle/>
                        <a:p>
                          <a:r>
                            <a:rPr lang="es-CO" dirty="0"/>
                            <a:t>Estadístico F</a:t>
                          </a:r>
                        </a:p>
                      </a:txBody>
                      <a:tcPr/>
                    </a:tc>
                    <a:extLst>
                      <a:ext uri="{0D108BD9-81ED-4DB2-BD59-A6C34878D82A}">
                        <a16:rowId xmlns:a16="http://schemas.microsoft.com/office/drawing/2014/main" val="2827470112"/>
                      </a:ext>
                    </a:extLst>
                  </a:tr>
                  <a:tr h="370840">
                    <a:tc>
                      <a:txBody>
                        <a:bodyPr/>
                        <a:lstStyle/>
                        <a:p>
                          <a:r>
                            <a:rPr lang="es-CO" dirty="0"/>
                            <a:t>Factor A</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s-CO" sz="2800" b="0" i="1" smtClean="0">
                                        <a:latin typeface="Cambria Math" panose="02040503050406030204" pitchFamily="18" charset="0"/>
                                      </a:rPr>
                                    </m:ctrlPr>
                                  </m:sSubPr>
                                  <m:e>
                                    <m:r>
                                      <a:rPr lang="es-CO" sz="2800" b="0" i="1" smtClean="0">
                                        <a:latin typeface="Cambria Math" panose="02040503050406030204" pitchFamily="18" charset="0"/>
                                      </a:rPr>
                                      <m:t>𝑆𝐶</m:t>
                                    </m:r>
                                  </m:e>
                                  <m:sub>
                                    <m:r>
                                      <a:rPr lang="es-CO" sz="2800" b="0" i="1" smtClean="0">
                                        <a:latin typeface="Cambria Math" panose="02040503050406030204" pitchFamily="18" charset="0"/>
                                      </a:rPr>
                                      <m:t>𝐴</m:t>
                                    </m:r>
                                  </m:sub>
                                </m:sSub>
                              </m:oMath>
                            </m:oMathPara>
                          </a14:m>
                          <a:endParaRPr lang="es-CO" sz="2800" dirty="0"/>
                        </a:p>
                      </a:txBody>
                      <a:tcPr/>
                    </a:tc>
                    <a:tc>
                      <a:txBody>
                        <a:bodyPr/>
                        <a:lstStyle/>
                        <a:p>
                          <a:pPr/>
                          <a14:m>
                            <m:oMathPara xmlns:m="http://schemas.openxmlformats.org/officeDocument/2006/math">
                              <m:oMathParaPr>
                                <m:jc m:val="centerGroup"/>
                              </m:oMathParaPr>
                              <m:oMath xmlns:m="http://schemas.openxmlformats.org/officeDocument/2006/math">
                                <m:d>
                                  <m:dPr>
                                    <m:ctrlPr>
                                      <a:rPr lang="es-CO" i="1" smtClean="0">
                                        <a:latin typeface="Cambria Math" panose="02040503050406030204" pitchFamily="18" charset="0"/>
                                      </a:rPr>
                                    </m:ctrlPr>
                                  </m:dPr>
                                  <m:e>
                                    <m:r>
                                      <a:rPr lang="es-CO" b="0" i="1" smtClean="0">
                                        <a:latin typeface="Cambria Math" panose="02040503050406030204" pitchFamily="18" charset="0"/>
                                      </a:rPr>
                                      <m:t>𝑎</m:t>
                                    </m:r>
                                    <m:r>
                                      <a:rPr lang="es-CO" b="0" i="1" smtClean="0">
                                        <a:latin typeface="Cambria Math" panose="02040503050406030204" pitchFamily="18" charset="0"/>
                                      </a:rPr>
                                      <m:t>−1</m:t>
                                    </m:r>
                                  </m:e>
                                </m:d>
                              </m:oMath>
                            </m:oMathPara>
                          </a14:m>
                          <a:endParaRPr lang="es-CO"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𝑀𝐶</m:t>
                                    </m:r>
                                  </m:e>
                                  <m:sub>
                                    <m:r>
                                      <a:rPr lang="es-CO" b="0" i="1" smtClean="0">
                                        <a:latin typeface="Cambria Math" panose="02040503050406030204" pitchFamily="18" charset="0"/>
                                      </a:rPr>
                                      <m:t>𝐴</m:t>
                                    </m:r>
                                  </m:sub>
                                </m:sSub>
                                <m:r>
                                  <a:rPr lang="es-CO" b="0" i="0" smtClean="0">
                                    <a:latin typeface="Cambria Math" panose="02040503050406030204" pitchFamily="18" charset="0"/>
                                  </a:rPr>
                                  <m:t>=</m:t>
                                </m:r>
                                <m:f>
                                  <m:fPr>
                                    <m:ctrlPr>
                                      <a:rPr lang="es-CO" b="0" i="1" smtClean="0">
                                        <a:latin typeface="Cambria Math" panose="02040503050406030204" pitchFamily="18" charset="0"/>
                                      </a:rPr>
                                    </m:ctrlPr>
                                  </m:fPr>
                                  <m:num>
                                    <m:sSub>
                                      <m:sSubPr>
                                        <m:ctrlPr>
                                          <a:rPr lang="es-CO" b="0" i="1" smtClean="0">
                                            <a:latin typeface="Cambria Math" panose="02040503050406030204" pitchFamily="18" charset="0"/>
                                          </a:rPr>
                                        </m:ctrlPr>
                                      </m:sSubPr>
                                      <m:e>
                                        <m:r>
                                          <a:rPr lang="es-CO" b="0" i="1" smtClean="0">
                                            <a:latin typeface="Cambria Math" panose="02040503050406030204" pitchFamily="18" charset="0"/>
                                          </a:rPr>
                                          <m:t>𝑆𝐶</m:t>
                                        </m:r>
                                      </m:e>
                                      <m:sub>
                                        <m:r>
                                          <a:rPr lang="es-CO" b="0" i="1" smtClean="0">
                                            <a:latin typeface="Cambria Math" panose="02040503050406030204" pitchFamily="18" charset="0"/>
                                          </a:rPr>
                                          <m:t>𝐴</m:t>
                                        </m:r>
                                      </m:sub>
                                    </m:sSub>
                                  </m:num>
                                  <m:den>
                                    <m:r>
                                      <a:rPr lang="es-CO" b="0" i="1" smtClean="0">
                                        <a:latin typeface="Cambria Math" panose="02040503050406030204" pitchFamily="18" charset="0"/>
                                      </a:rPr>
                                      <m:t>(</m:t>
                                    </m:r>
                                    <m:r>
                                      <a:rPr lang="es-CO" b="0" i="1" smtClean="0">
                                        <a:latin typeface="Cambria Math" panose="02040503050406030204" pitchFamily="18" charset="0"/>
                                      </a:rPr>
                                      <m:t>𝑎</m:t>
                                    </m:r>
                                    <m:r>
                                      <a:rPr lang="es-CO" b="0" i="1" smtClean="0">
                                        <a:latin typeface="Cambria Math" panose="02040503050406030204" pitchFamily="18" charset="0"/>
                                      </a:rPr>
                                      <m:t>−1)</m:t>
                                    </m:r>
                                  </m:den>
                                </m:f>
                              </m:oMath>
                            </m:oMathPara>
                          </a14:m>
                          <a:endParaRPr lang="es-CO"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i="1">
                                        <a:latin typeface="Cambria Math" panose="02040503050406030204" pitchFamily="18" charset="0"/>
                                      </a:rPr>
                                      <m:t>𝐹</m:t>
                                    </m:r>
                                  </m:e>
                                  <m:sub>
                                    <m:r>
                                      <a:rPr lang="es-CO" i="1">
                                        <a:latin typeface="Cambria Math" panose="02040503050406030204" pitchFamily="18" charset="0"/>
                                      </a:rPr>
                                      <m:t>0</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sSub>
                                      <m:sSubPr>
                                        <m:ctrlPr>
                                          <a:rPr lang="es-CO" b="0" i="1" smtClean="0">
                                            <a:latin typeface="Cambria Math" panose="02040503050406030204" pitchFamily="18" charset="0"/>
                                          </a:rPr>
                                        </m:ctrlPr>
                                      </m:sSubPr>
                                      <m:e>
                                        <m:r>
                                          <a:rPr lang="es-CO" b="0" i="1" smtClean="0">
                                            <a:latin typeface="Cambria Math" panose="02040503050406030204" pitchFamily="18" charset="0"/>
                                          </a:rPr>
                                          <m:t>𝑀𝐶</m:t>
                                        </m:r>
                                      </m:e>
                                      <m:sub>
                                        <m:r>
                                          <a:rPr lang="es-CO" b="0" i="1" smtClean="0">
                                            <a:latin typeface="Cambria Math" panose="02040503050406030204" pitchFamily="18" charset="0"/>
                                          </a:rPr>
                                          <m:t>𝐴</m:t>
                                        </m:r>
                                      </m:sub>
                                    </m:sSub>
                                  </m:num>
                                  <m:den>
                                    <m:r>
                                      <a:rPr lang="es-CO" b="0" i="1" smtClean="0">
                                        <a:latin typeface="Cambria Math" panose="02040503050406030204" pitchFamily="18" charset="0"/>
                                      </a:rPr>
                                      <m:t>𝑀𝐶𝐸</m:t>
                                    </m:r>
                                  </m:den>
                                </m:f>
                              </m:oMath>
                            </m:oMathPara>
                          </a14:m>
                          <a:endParaRPr lang="es-CO" dirty="0"/>
                        </a:p>
                      </a:txBody>
                      <a:tcPr/>
                    </a:tc>
                    <a:extLst>
                      <a:ext uri="{0D108BD9-81ED-4DB2-BD59-A6C34878D82A}">
                        <a16:rowId xmlns:a16="http://schemas.microsoft.com/office/drawing/2014/main" val="1176800071"/>
                      </a:ext>
                    </a:extLst>
                  </a:tr>
                  <a:tr h="370840">
                    <a:tc>
                      <a:txBody>
                        <a:bodyPr/>
                        <a:lstStyle/>
                        <a:p>
                          <a:r>
                            <a:rPr lang="es-CO" dirty="0"/>
                            <a:t>Factor B</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s-CO" sz="2800" b="0" i="1" smtClean="0">
                                        <a:latin typeface="Cambria Math" panose="02040503050406030204" pitchFamily="18" charset="0"/>
                                      </a:rPr>
                                    </m:ctrlPr>
                                  </m:sSubPr>
                                  <m:e>
                                    <m:r>
                                      <a:rPr lang="es-CO" sz="2800" b="0" i="1" smtClean="0">
                                        <a:latin typeface="Cambria Math" panose="02040503050406030204" pitchFamily="18" charset="0"/>
                                      </a:rPr>
                                      <m:t>𝑆𝐶</m:t>
                                    </m:r>
                                  </m:e>
                                  <m:sub>
                                    <m:r>
                                      <a:rPr lang="es-CO" sz="2800" b="0" i="1" smtClean="0">
                                        <a:latin typeface="Cambria Math" panose="02040503050406030204" pitchFamily="18" charset="0"/>
                                      </a:rPr>
                                      <m:t>𝐵</m:t>
                                    </m:r>
                                  </m:sub>
                                </m:sSub>
                              </m:oMath>
                            </m:oMathPara>
                          </a14:m>
                          <a:endParaRPr lang="es-CO" sz="2800" dirty="0"/>
                        </a:p>
                      </a:txBody>
                      <a:tcPr/>
                    </a:tc>
                    <a:tc>
                      <a:txBody>
                        <a:bodyPr/>
                        <a:lstStyle/>
                        <a:p>
                          <a:pPr/>
                          <a14:m>
                            <m:oMathPara xmlns:m="http://schemas.openxmlformats.org/officeDocument/2006/math">
                              <m:oMathParaPr>
                                <m:jc m:val="centerGroup"/>
                              </m:oMathParaPr>
                              <m:oMath xmlns:m="http://schemas.openxmlformats.org/officeDocument/2006/math">
                                <m:d>
                                  <m:dPr>
                                    <m:ctrlPr>
                                      <a:rPr lang="es-CO" i="1" smtClean="0">
                                        <a:latin typeface="Cambria Math" panose="02040503050406030204" pitchFamily="18" charset="0"/>
                                      </a:rPr>
                                    </m:ctrlPr>
                                  </m:dPr>
                                  <m:e>
                                    <m:r>
                                      <a:rPr lang="es-CO" b="0" i="1" smtClean="0">
                                        <a:latin typeface="Cambria Math" panose="02040503050406030204" pitchFamily="18" charset="0"/>
                                      </a:rPr>
                                      <m:t>𝑏</m:t>
                                    </m:r>
                                    <m:r>
                                      <a:rPr lang="es-CO" b="0" i="1" smtClean="0">
                                        <a:latin typeface="Cambria Math" panose="02040503050406030204" pitchFamily="18" charset="0"/>
                                      </a:rPr>
                                      <m:t>−1</m:t>
                                    </m:r>
                                  </m:e>
                                </m:d>
                              </m:oMath>
                            </m:oMathPara>
                          </a14:m>
                          <a:endParaRPr lang="es-CO"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𝑀𝐶</m:t>
                                    </m:r>
                                  </m:e>
                                  <m:sub>
                                    <m:r>
                                      <a:rPr lang="es-CO" b="0" i="1" smtClean="0">
                                        <a:latin typeface="Cambria Math" panose="02040503050406030204" pitchFamily="18" charset="0"/>
                                      </a:rPr>
                                      <m:t>𝐵</m:t>
                                    </m:r>
                                  </m:sub>
                                </m:sSub>
                                <m:r>
                                  <a:rPr lang="es-CO" b="0" i="0" smtClean="0">
                                    <a:latin typeface="Cambria Math" panose="02040503050406030204" pitchFamily="18" charset="0"/>
                                  </a:rPr>
                                  <m:t>=</m:t>
                                </m:r>
                                <m:f>
                                  <m:fPr>
                                    <m:ctrlPr>
                                      <a:rPr lang="es-CO" b="0" i="1" smtClean="0">
                                        <a:latin typeface="Cambria Math" panose="02040503050406030204" pitchFamily="18" charset="0"/>
                                      </a:rPr>
                                    </m:ctrlPr>
                                  </m:fPr>
                                  <m:num>
                                    <m:sSub>
                                      <m:sSubPr>
                                        <m:ctrlPr>
                                          <a:rPr lang="es-CO" b="0" i="1" smtClean="0">
                                            <a:latin typeface="Cambria Math" panose="02040503050406030204" pitchFamily="18" charset="0"/>
                                          </a:rPr>
                                        </m:ctrlPr>
                                      </m:sSubPr>
                                      <m:e>
                                        <m:r>
                                          <a:rPr lang="es-CO" b="0" i="1" smtClean="0">
                                            <a:latin typeface="Cambria Math" panose="02040503050406030204" pitchFamily="18" charset="0"/>
                                          </a:rPr>
                                          <m:t>𝑆𝐶</m:t>
                                        </m:r>
                                      </m:e>
                                      <m:sub>
                                        <m:r>
                                          <a:rPr lang="es-CO" b="0" i="1" smtClean="0">
                                            <a:latin typeface="Cambria Math" panose="02040503050406030204" pitchFamily="18" charset="0"/>
                                          </a:rPr>
                                          <m:t>𝐵</m:t>
                                        </m:r>
                                      </m:sub>
                                    </m:sSub>
                                  </m:num>
                                  <m:den>
                                    <m:r>
                                      <a:rPr lang="es-CO" b="0" i="1" smtClean="0">
                                        <a:latin typeface="Cambria Math" panose="02040503050406030204" pitchFamily="18" charset="0"/>
                                      </a:rPr>
                                      <m:t>(</m:t>
                                    </m:r>
                                    <m:r>
                                      <a:rPr lang="es-CO" b="0" i="1" smtClean="0">
                                        <a:latin typeface="Cambria Math" panose="02040503050406030204" pitchFamily="18" charset="0"/>
                                      </a:rPr>
                                      <m:t>𝑏</m:t>
                                    </m:r>
                                    <m:r>
                                      <a:rPr lang="es-CO" b="0" i="1" smtClean="0">
                                        <a:latin typeface="Cambria Math" panose="02040503050406030204" pitchFamily="18" charset="0"/>
                                      </a:rPr>
                                      <m:t>−1)</m:t>
                                    </m:r>
                                  </m:den>
                                </m:f>
                              </m:oMath>
                            </m:oMathPara>
                          </a14:m>
                          <a:endParaRPr lang="es-CO" dirty="0"/>
                        </a:p>
                      </a:txBody>
                      <a:tcPr/>
                    </a:tc>
                    <a:tc>
                      <a:txBody>
                        <a:bodyPr/>
                        <a:lstStyle/>
                        <a:p>
                          <a:endParaRPr lang="es-CO"/>
                        </a:p>
                      </a:txBody>
                      <a:tcPr/>
                    </a:tc>
                    <a:extLst>
                      <a:ext uri="{0D108BD9-81ED-4DB2-BD59-A6C34878D82A}">
                        <a16:rowId xmlns:a16="http://schemas.microsoft.com/office/drawing/2014/main" val="4237451173"/>
                      </a:ext>
                    </a:extLst>
                  </a:tr>
                  <a:tr h="370840">
                    <a:tc>
                      <a:txBody>
                        <a:bodyPr/>
                        <a:lstStyle/>
                        <a:p>
                          <a:r>
                            <a:rPr lang="es-CO" dirty="0"/>
                            <a:t>Error</a:t>
                          </a:r>
                        </a:p>
                      </a:txBody>
                      <a:tcPr/>
                    </a:tc>
                    <a:tc>
                      <a:txBody>
                        <a:bodyPr/>
                        <a:lstStyle/>
                        <a:p>
                          <a:pPr/>
                          <a14:m>
                            <m:oMathPara xmlns:m="http://schemas.openxmlformats.org/officeDocument/2006/math">
                              <m:oMathParaPr>
                                <m:jc m:val="centerGroup"/>
                              </m:oMathParaPr>
                              <m:oMath xmlns:m="http://schemas.openxmlformats.org/officeDocument/2006/math">
                                <m:r>
                                  <a:rPr lang="es-CO" sz="2800" b="0" i="1" smtClean="0">
                                    <a:latin typeface="Cambria Math" panose="02040503050406030204" pitchFamily="18" charset="0"/>
                                  </a:rPr>
                                  <m:t>𝑆𝐶𝐸</m:t>
                                </m:r>
                              </m:oMath>
                            </m:oMathPara>
                          </a14:m>
                          <a:endParaRPr lang="es-CO" sz="2800" dirty="0"/>
                        </a:p>
                      </a:txBody>
                      <a:tcPr/>
                    </a:tc>
                    <a:tc>
                      <a:txBody>
                        <a:bodyPr/>
                        <a:lstStyle/>
                        <a:p>
                          <a14:m>
                            <m:oMath xmlns:m="http://schemas.openxmlformats.org/officeDocument/2006/math">
                              <m:d>
                                <m:dPr>
                                  <m:ctrlPr>
                                    <a:rPr lang="es-CO" sz="1600" i="1" smtClean="0">
                                      <a:latin typeface="Cambria Math" panose="02040503050406030204" pitchFamily="18" charset="0"/>
                                    </a:rPr>
                                  </m:ctrlPr>
                                </m:dPr>
                                <m:e>
                                  <m:r>
                                    <a:rPr lang="es-CO" sz="1600" b="0" i="1" smtClean="0">
                                      <a:latin typeface="Cambria Math" panose="02040503050406030204" pitchFamily="18" charset="0"/>
                                    </a:rPr>
                                    <m:t>𝑎</m:t>
                                  </m:r>
                                  <m:r>
                                    <a:rPr lang="es-CO" sz="1600" b="0" i="1" smtClean="0">
                                      <a:latin typeface="Cambria Math" panose="02040503050406030204" pitchFamily="18" charset="0"/>
                                    </a:rPr>
                                    <m:t>−1</m:t>
                                  </m:r>
                                </m:e>
                              </m:d>
                            </m:oMath>
                          </a14:m>
                          <a:r>
                            <a:rPr lang="es-CO" sz="1600" dirty="0"/>
                            <a:t>*</a:t>
                          </a:r>
                          <a14:m>
                            <m:oMath xmlns:m="http://schemas.openxmlformats.org/officeDocument/2006/math">
                              <m:d>
                                <m:dPr>
                                  <m:ctrlPr>
                                    <a:rPr lang="es-CO" sz="1600" i="1" smtClean="0">
                                      <a:latin typeface="Cambria Math" panose="02040503050406030204" pitchFamily="18" charset="0"/>
                                    </a:rPr>
                                  </m:ctrlPr>
                                </m:dPr>
                                <m:e>
                                  <m:r>
                                    <a:rPr lang="es-CO" sz="1600" b="0" i="1" smtClean="0">
                                      <a:latin typeface="Cambria Math" panose="02040503050406030204" pitchFamily="18" charset="0"/>
                                    </a:rPr>
                                    <m:t>𝑏</m:t>
                                  </m:r>
                                  <m:r>
                                    <a:rPr lang="es-CO" sz="1600" b="0" i="1" smtClean="0">
                                      <a:latin typeface="Cambria Math" panose="02040503050406030204" pitchFamily="18" charset="0"/>
                                    </a:rPr>
                                    <m:t>−1</m:t>
                                  </m:r>
                                </m:e>
                              </m:d>
                            </m:oMath>
                          </a14:m>
                          <a:endParaRPr lang="es-CO" dirty="0"/>
                        </a:p>
                      </a:txBody>
                      <a:tcPr/>
                    </a:tc>
                    <a:tc>
                      <a:txBody>
                        <a:body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rPr>
                                  <m:t>𝑀𝐶𝐸</m:t>
                                </m:r>
                                <m:r>
                                  <a:rPr lang="es-CO" sz="1600" b="0" i="1" smtClean="0">
                                    <a:latin typeface="Cambria Math" panose="02040503050406030204" pitchFamily="18" charset="0"/>
                                  </a:rPr>
                                  <m:t>=</m:t>
                                </m:r>
                                <m:f>
                                  <m:fPr>
                                    <m:ctrlPr>
                                      <a:rPr lang="es-CO" sz="1600" b="0" i="1" smtClean="0">
                                        <a:latin typeface="Cambria Math" panose="02040503050406030204" pitchFamily="18" charset="0"/>
                                      </a:rPr>
                                    </m:ctrlPr>
                                  </m:fPr>
                                  <m:num>
                                    <m:r>
                                      <a:rPr lang="es-CO" sz="1600" b="0" i="1" smtClean="0">
                                        <a:latin typeface="Cambria Math" panose="02040503050406030204" pitchFamily="18" charset="0"/>
                                      </a:rPr>
                                      <m:t>𝑆𝐶𝐸</m:t>
                                    </m:r>
                                  </m:num>
                                  <m:den>
                                    <m:d>
                                      <m:dPr>
                                        <m:ctrlPr>
                                          <a:rPr lang="es-CO" sz="1600" b="0" i="1" smtClean="0">
                                            <a:latin typeface="Cambria Math" panose="02040503050406030204" pitchFamily="18" charset="0"/>
                                          </a:rPr>
                                        </m:ctrlPr>
                                      </m:dPr>
                                      <m:e>
                                        <m:r>
                                          <a:rPr lang="es-CO" sz="1600" b="0" i="1" smtClean="0">
                                            <a:latin typeface="Cambria Math" panose="02040503050406030204" pitchFamily="18" charset="0"/>
                                          </a:rPr>
                                          <m:t>𝑎</m:t>
                                        </m:r>
                                        <m:r>
                                          <a:rPr lang="es-CO" sz="1600" b="0" i="1" smtClean="0">
                                            <a:latin typeface="Cambria Math" panose="02040503050406030204" pitchFamily="18" charset="0"/>
                                          </a:rPr>
                                          <m:t>−1</m:t>
                                        </m:r>
                                      </m:e>
                                    </m:d>
                                    <m:r>
                                      <a:rPr lang="es-CO" sz="1600" b="0" i="1" smtClean="0">
                                        <a:latin typeface="Cambria Math" panose="02040503050406030204" pitchFamily="18" charset="0"/>
                                      </a:rPr>
                                      <m:t>∗</m:t>
                                    </m:r>
                                    <m:d>
                                      <m:dPr>
                                        <m:ctrlPr>
                                          <a:rPr lang="es-CO" sz="1600" b="0" i="1" smtClean="0">
                                            <a:latin typeface="Cambria Math" panose="02040503050406030204" pitchFamily="18" charset="0"/>
                                          </a:rPr>
                                        </m:ctrlPr>
                                      </m:dPr>
                                      <m:e>
                                        <m:r>
                                          <a:rPr lang="es-CO" sz="1600" b="0" i="1" smtClean="0">
                                            <a:latin typeface="Cambria Math" panose="02040503050406030204" pitchFamily="18" charset="0"/>
                                          </a:rPr>
                                          <m:t>𝑏</m:t>
                                        </m:r>
                                        <m:r>
                                          <a:rPr lang="es-CO" sz="1600" b="0" i="1" smtClean="0">
                                            <a:latin typeface="Cambria Math" panose="02040503050406030204" pitchFamily="18" charset="0"/>
                                          </a:rPr>
                                          <m:t>−1</m:t>
                                        </m:r>
                                      </m:e>
                                    </m:d>
                                  </m:den>
                                </m:f>
                              </m:oMath>
                            </m:oMathPara>
                          </a14:m>
                          <a:endParaRPr lang="es-CO" dirty="0"/>
                        </a:p>
                      </a:txBody>
                      <a:tcPr/>
                    </a:tc>
                    <a:tc>
                      <a:txBody>
                        <a:bodyPr/>
                        <a:lstStyle/>
                        <a:p>
                          <a:endParaRPr lang="es-CO"/>
                        </a:p>
                      </a:txBody>
                      <a:tcPr/>
                    </a:tc>
                    <a:extLst>
                      <a:ext uri="{0D108BD9-81ED-4DB2-BD59-A6C34878D82A}">
                        <a16:rowId xmlns:a16="http://schemas.microsoft.com/office/drawing/2014/main" val="2888143777"/>
                      </a:ext>
                    </a:extLst>
                  </a:tr>
                  <a:tr h="370840">
                    <a:tc>
                      <a:txBody>
                        <a:bodyPr/>
                        <a:lstStyle/>
                        <a:p>
                          <a:r>
                            <a:rPr lang="es-CO" dirty="0"/>
                            <a:t>Total</a:t>
                          </a:r>
                        </a:p>
                      </a:txBody>
                      <a:tcPr/>
                    </a:tc>
                    <a:tc>
                      <a:txBody>
                        <a:bodyPr/>
                        <a:lstStyle/>
                        <a:p>
                          <a:pPr/>
                          <a14:m>
                            <m:oMathPara xmlns:m="http://schemas.openxmlformats.org/officeDocument/2006/math">
                              <m:oMathParaPr>
                                <m:jc m:val="centerGroup"/>
                              </m:oMathParaPr>
                              <m:oMath xmlns:m="http://schemas.openxmlformats.org/officeDocument/2006/math">
                                <m:r>
                                  <a:rPr lang="es-CO" sz="2800" b="0" i="1" smtClean="0">
                                    <a:latin typeface="Cambria Math" panose="02040503050406030204" pitchFamily="18" charset="0"/>
                                  </a:rPr>
                                  <m:t>𝑆𝐶𝑇</m:t>
                                </m:r>
                              </m:oMath>
                            </m:oMathPara>
                          </a14:m>
                          <a:endParaRPr lang="es-CO" sz="2800" dirty="0"/>
                        </a:p>
                      </a:txBody>
                      <a:tcPr/>
                    </a:tc>
                    <a:tc>
                      <a:txBody>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𝑎𝑏</m:t>
                                </m:r>
                                <m:r>
                                  <a:rPr lang="es-CO" b="0" i="1" smtClean="0">
                                    <a:latin typeface="Cambria Math" panose="02040503050406030204" pitchFamily="18" charset="0"/>
                                  </a:rPr>
                                  <m:t>−1</m:t>
                                </m:r>
                              </m:oMath>
                            </m:oMathPara>
                          </a14:m>
                          <a:endParaRPr lang="es-CO" dirty="0"/>
                        </a:p>
                      </a:txBody>
                      <a:tcPr/>
                    </a:tc>
                    <a:tc>
                      <a:txBody>
                        <a:bodyPr/>
                        <a:lstStyle/>
                        <a:p>
                          <a:endParaRPr lang="es-CO"/>
                        </a:p>
                      </a:txBody>
                      <a:tcPr/>
                    </a:tc>
                    <a:tc>
                      <a:txBody>
                        <a:bodyPr/>
                        <a:lstStyle/>
                        <a:p>
                          <a:endParaRPr lang="es-CO" dirty="0"/>
                        </a:p>
                      </a:txBody>
                      <a:tcPr/>
                    </a:tc>
                    <a:extLst>
                      <a:ext uri="{0D108BD9-81ED-4DB2-BD59-A6C34878D82A}">
                        <a16:rowId xmlns:a16="http://schemas.microsoft.com/office/drawing/2014/main" val="4036447873"/>
                      </a:ext>
                    </a:extLst>
                  </a:tr>
                </a:tbl>
              </a:graphicData>
            </a:graphic>
          </p:graphicFrame>
        </mc:Choice>
        <mc:Fallback xmlns="">
          <p:graphicFrame>
            <p:nvGraphicFramePr>
              <p:cNvPr id="4" name="Tabla 4">
                <a:extLst>
                  <a:ext uri="{FF2B5EF4-FFF2-40B4-BE49-F238E27FC236}">
                    <a16:creationId xmlns:a16="http://schemas.microsoft.com/office/drawing/2014/main" id="{DBCD8B4A-2333-BF00-0147-53BBF188BD91}"/>
                  </a:ext>
                </a:extLst>
              </p:cNvPr>
              <p:cNvGraphicFramePr>
                <a:graphicFrameLocks noGrp="1"/>
              </p:cNvGraphicFramePr>
              <p:nvPr>
                <p:ph idx="1"/>
                <p:extLst>
                  <p:ext uri="{D42A27DB-BD31-4B8C-83A1-F6EECF244321}">
                    <p14:modId xmlns:p14="http://schemas.microsoft.com/office/powerpoint/2010/main" val="3362728888"/>
                  </p:ext>
                </p:extLst>
              </p:nvPr>
            </p:nvGraphicFramePr>
            <p:xfrm>
              <a:off x="457200" y="1481138"/>
              <a:ext cx="8507289" cy="3291587"/>
            </p:xfrm>
            <a:graphic>
              <a:graphicData uri="http://schemas.openxmlformats.org/drawingml/2006/table">
                <a:tbl>
                  <a:tblPr firstRow="1" bandRow="1">
                    <a:tableStyleId>{5C22544A-7EE6-4342-B048-85BDC9FD1C3A}</a:tableStyleId>
                  </a:tblPr>
                  <a:tblGrid>
                    <a:gridCol w="1701458">
                      <a:extLst>
                        <a:ext uri="{9D8B030D-6E8A-4147-A177-3AD203B41FA5}">
                          <a16:colId xmlns:a16="http://schemas.microsoft.com/office/drawing/2014/main" val="3447442257"/>
                        </a:ext>
                      </a:extLst>
                    </a:gridCol>
                    <a:gridCol w="1701458">
                      <a:extLst>
                        <a:ext uri="{9D8B030D-6E8A-4147-A177-3AD203B41FA5}">
                          <a16:colId xmlns:a16="http://schemas.microsoft.com/office/drawing/2014/main" val="575254481"/>
                        </a:ext>
                      </a:extLst>
                    </a:gridCol>
                    <a:gridCol w="1701458">
                      <a:extLst>
                        <a:ext uri="{9D8B030D-6E8A-4147-A177-3AD203B41FA5}">
                          <a16:colId xmlns:a16="http://schemas.microsoft.com/office/drawing/2014/main" val="2031344797"/>
                        </a:ext>
                      </a:extLst>
                    </a:gridCol>
                    <a:gridCol w="1829030">
                      <a:extLst>
                        <a:ext uri="{9D8B030D-6E8A-4147-A177-3AD203B41FA5}">
                          <a16:colId xmlns:a16="http://schemas.microsoft.com/office/drawing/2014/main" val="3349563799"/>
                        </a:ext>
                      </a:extLst>
                    </a:gridCol>
                    <a:gridCol w="1573885">
                      <a:extLst>
                        <a:ext uri="{9D8B030D-6E8A-4147-A177-3AD203B41FA5}">
                          <a16:colId xmlns:a16="http://schemas.microsoft.com/office/drawing/2014/main" val="2788059135"/>
                        </a:ext>
                      </a:extLst>
                    </a:gridCol>
                  </a:tblGrid>
                  <a:tr h="640080">
                    <a:tc>
                      <a:txBody>
                        <a:bodyPr/>
                        <a:lstStyle/>
                        <a:p>
                          <a:r>
                            <a:rPr lang="es-CO" dirty="0"/>
                            <a:t>Factor Variación</a:t>
                          </a:r>
                        </a:p>
                      </a:txBody>
                      <a:tcPr/>
                    </a:tc>
                    <a:tc>
                      <a:txBody>
                        <a:bodyPr/>
                        <a:lstStyle/>
                        <a:p>
                          <a:r>
                            <a:rPr lang="es-CO" dirty="0"/>
                            <a:t>Suma Cuadrados</a:t>
                          </a:r>
                        </a:p>
                      </a:txBody>
                      <a:tcPr/>
                    </a:tc>
                    <a:tc>
                      <a:txBody>
                        <a:bodyPr/>
                        <a:lstStyle/>
                        <a:p>
                          <a:r>
                            <a:rPr lang="es-CO" dirty="0"/>
                            <a:t>Grados de Libertad</a:t>
                          </a:r>
                        </a:p>
                      </a:txBody>
                      <a:tcPr/>
                    </a:tc>
                    <a:tc>
                      <a:txBody>
                        <a:bodyPr/>
                        <a:lstStyle/>
                        <a:p>
                          <a:r>
                            <a:rPr lang="es-CO" dirty="0"/>
                            <a:t>Cuadrados Medios</a:t>
                          </a:r>
                        </a:p>
                      </a:txBody>
                      <a:tcPr/>
                    </a:tc>
                    <a:tc>
                      <a:txBody>
                        <a:bodyPr/>
                        <a:lstStyle/>
                        <a:p>
                          <a:r>
                            <a:rPr lang="es-CO" dirty="0"/>
                            <a:t>Estadístico F</a:t>
                          </a:r>
                        </a:p>
                      </a:txBody>
                      <a:tcPr/>
                    </a:tc>
                    <a:extLst>
                      <a:ext uri="{0D108BD9-81ED-4DB2-BD59-A6C34878D82A}">
                        <a16:rowId xmlns:a16="http://schemas.microsoft.com/office/drawing/2014/main" val="2827470112"/>
                      </a:ext>
                    </a:extLst>
                  </a:tr>
                  <a:tr h="655511">
                    <a:tc>
                      <a:txBody>
                        <a:bodyPr/>
                        <a:lstStyle/>
                        <a:p>
                          <a:r>
                            <a:rPr lang="es-CO" dirty="0"/>
                            <a:t>Factor A</a:t>
                          </a:r>
                        </a:p>
                      </a:txBody>
                      <a:tcPr/>
                    </a:tc>
                    <a:tc>
                      <a:txBody>
                        <a:bodyPr/>
                        <a:lstStyle/>
                        <a:p>
                          <a:endParaRPr lang="es-CO"/>
                        </a:p>
                      </a:txBody>
                      <a:tcPr>
                        <a:blipFill>
                          <a:blip r:embed="rId2"/>
                          <a:stretch>
                            <a:fillRect l="-100717" t="-101852" r="-301792" b="-306481"/>
                          </a:stretch>
                        </a:blipFill>
                      </a:tcPr>
                    </a:tc>
                    <a:tc>
                      <a:txBody>
                        <a:bodyPr/>
                        <a:lstStyle/>
                        <a:p>
                          <a:endParaRPr lang="es-CO"/>
                        </a:p>
                      </a:txBody>
                      <a:tcPr>
                        <a:blipFill>
                          <a:blip r:embed="rId2"/>
                          <a:stretch>
                            <a:fillRect l="-200000" t="-101852" r="-200714" b="-306481"/>
                          </a:stretch>
                        </a:blipFill>
                      </a:tcPr>
                    </a:tc>
                    <a:tc>
                      <a:txBody>
                        <a:bodyPr/>
                        <a:lstStyle/>
                        <a:p>
                          <a:endParaRPr lang="es-CO"/>
                        </a:p>
                      </a:txBody>
                      <a:tcPr>
                        <a:blipFill>
                          <a:blip r:embed="rId2"/>
                          <a:stretch>
                            <a:fillRect l="-280000" t="-101852" r="-87333" b="-306481"/>
                          </a:stretch>
                        </a:blipFill>
                      </a:tcPr>
                    </a:tc>
                    <a:tc>
                      <a:txBody>
                        <a:bodyPr/>
                        <a:lstStyle/>
                        <a:p>
                          <a:endParaRPr lang="es-CO"/>
                        </a:p>
                      </a:txBody>
                      <a:tcPr>
                        <a:blipFill>
                          <a:blip r:embed="rId2"/>
                          <a:stretch>
                            <a:fillRect l="-441860" t="-101852" r="-1550" b="-306481"/>
                          </a:stretch>
                        </a:blipFill>
                      </a:tcPr>
                    </a:tc>
                    <a:extLst>
                      <a:ext uri="{0D108BD9-81ED-4DB2-BD59-A6C34878D82A}">
                        <a16:rowId xmlns:a16="http://schemas.microsoft.com/office/drawing/2014/main" val="1176800071"/>
                      </a:ext>
                    </a:extLst>
                  </a:tr>
                  <a:tr h="655511">
                    <a:tc>
                      <a:txBody>
                        <a:bodyPr/>
                        <a:lstStyle/>
                        <a:p>
                          <a:r>
                            <a:rPr lang="es-CO" dirty="0"/>
                            <a:t>Factor B</a:t>
                          </a:r>
                        </a:p>
                      </a:txBody>
                      <a:tcPr/>
                    </a:tc>
                    <a:tc>
                      <a:txBody>
                        <a:bodyPr/>
                        <a:lstStyle/>
                        <a:p>
                          <a:endParaRPr lang="es-CO"/>
                        </a:p>
                      </a:txBody>
                      <a:tcPr>
                        <a:blipFill>
                          <a:blip r:embed="rId2"/>
                          <a:stretch>
                            <a:fillRect l="-100717" t="-201852" r="-301792" b="-206481"/>
                          </a:stretch>
                        </a:blipFill>
                      </a:tcPr>
                    </a:tc>
                    <a:tc>
                      <a:txBody>
                        <a:bodyPr/>
                        <a:lstStyle/>
                        <a:p>
                          <a:endParaRPr lang="es-CO"/>
                        </a:p>
                      </a:txBody>
                      <a:tcPr>
                        <a:blipFill>
                          <a:blip r:embed="rId2"/>
                          <a:stretch>
                            <a:fillRect l="-200000" t="-201852" r="-200714" b="-206481"/>
                          </a:stretch>
                        </a:blipFill>
                      </a:tcPr>
                    </a:tc>
                    <a:tc>
                      <a:txBody>
                        <a:bodyPr/>
                        <a:lstStyle/>
                        <a:p>
                          <a:endParaRPr lang="es-CO"/>
                        </a:p>
                      </a:txBody>
                      <a:tcPr>
                        <a:blipFill>
                          <a:blip r:embed="rId2"/>
                          <a:stretch>
                            <a:fillRect l="-280000" t="-201852" r="-87333" b="-206481"/>
                          </a:stretch>
                        </a:blipFill>
                      </a:tcPr>
                    </a:tc>
                    <a:tc>
                      <a:txBody>
                        <a:bodyPr/>
                        <a:lstStyle/>
                        <a:p>
                          <a:endParaRPr lang="es-CO"/>
                        </a:p>
                      </a:txBody>
                      <a:tcPr/>
                    </a:tc>
                    <a:extLst>
                      <a:ext uri="{0D108BD9-81ED-4DB2-BD59-A6C34878D82A}">
                        <a16:rowId xmlns:a16="http://schemas.microsoft.com/office/drawing/2014/main" val="4237451173"/>
                      </a:ext>
                    </a:extLst>
                  </a:tr>
                  <a:tr h="822325">
                    <a:tc>
                      <a:txBody>
                        <a:bodyPr/>
                        <a:lstStyle/>
                        <a:p>
                          <a:r>
                            <a:rPr lang="es-CO" dirty="0"/>
                            <a:t>Error</a:t>
                          </a:r>
                        </a:p>
                      </a:txBody>
                      <a:tcPr/>
                    </a:tc>
                    <a:tc>
                      <a:txBody>
                        <a:bodyPr/>
                        <a:lstStyle/>
                        <a:p>
                          <a:endParaRPr lang="es-CO"/>
                        </a:p>
                      </a:txBody>
                      <a:tcPr>
                        <a:blipFill>
                          <a:blip r:embed="rId2"/>
                          <a:stretch>
                            <a:fillRect l="-100717" t="-241481" r="-301792" b="-65185"/>
                          </a:stretch>
                        </a:blipFill>
                      </a:tcPr>
                    </a:tc>
                    <a:tc>
                      <a:txBody>
                        <a:bodyPr/>
                        <a:lstStyle/>
                        <a:p>
                          <a:endParaRPr lang="es-CO"/>
                        </a:p>
                      </a:txBody>
                      <a:tcPr>
                        <a:blipFill>
                          <a:blip r:embed="rId2"/>
                          <a:stretch>
                            <a:fillRect l="-200000" t="-241481" r="-200714" b="-65185"/>
                          </a:stretch>
                        </a:blipFill>
                      </a:tcPr>
                    </a:tc>
                    <a:tc>
                      <a:txBody>
                        <a:bodyPr/>
                        <a:lstStyle/>
                        <a:p>
                          <a:endParaRPr lang="es-CO"/>
                        </a:p>
                      </a:txBody>
                      <a:tcPr>
                        <a:blipFill>
                          <a:blip r:embed="rId2"/>
                          <a:stretch>
                            <a:fillRect l="-280000" t="-241481" r="-87333" b="-65185"/>
                          </a:stretch>
                        </a:blipFill>
                      </a:tcPr>
                    </a:tc>
                    <a:tc>
                      <a:txBody>
                        <a:bodyPr/>
                        <a:lstStyle/>
                        <a:p>
                          <a:endParaRPr lang="es-CO"/>
                        </a:p>
                      </a:txBody>
                      <a:tcPr/>
                    </a:tc>
                    <a:extLst>
                      <a:ext uri="{0D108BD9-81ED-4DB2-BD59-A6C34878D82A}">
                        <a16:rowId xmlns:a16="http://schemas.microsoft.com/office/drawing/2014/main" val="2888143777"/>
                      </a:ext>
                    </a:extLst>
                  </a:tr>
                  <a:tr h="518160">
                    <a:tc>
                      <a:txBody>
                        <a:bodyPr/>
                        <a:lstStyle/>
                        <a:p>
                          <a:r>
                            <a:rPr lang="es-CO" dirty="0"/>
                            <a:t>Total</a:t>
                          </a:r>
                        </a:p>
                      </a:txBody>
                      <a:tcPr/>
                    </a:tc>
                    <a:tc>
                      <a:txBody>
                        <a:bodyPr/>
                        <a:lstStyle/>
                        <a:p>
                          <a:endParaRPr lang="es-CO"/>
                        </a:p>
                      </a:txBody>
                      <a:tcPr>
                        <a:blipFill>
                          <a:blip r:embed="rId2"/>
                          <a:stretch>
                            <a:fillRect l="-100717" t="-542353" r="-301792" b="-3529"/>
                          </a:stretch>
                        </a:blipFill>
                      </a:tcPr>
                    </a:tc>
                    <a:tc>
                      <a:txBody>
                        <a:bodyPr/>
                        <a:lstStyle/>
                        <a:p>
                          <a:endParaRPr lang="es-CO"/>
                        </a:p>
                      </a:txBody>
                      <a:tcPr>
                        <a:blipFill>
                          <a:blip r:embed="rId2"/>
                          <a:stretch>
                            <a:fillRect l="-200000" t="-542353" r="-200714" b="-3529"/>
                          </a:stretch>
                        </a:blipFill>
                      </a:tcPr>
                    </a:tc>
                    <a:tc>
                      <a:txBody>
                        <a:bodyPr/>
                        <a:lstStyle/>
                        <a:p>
                          <a:endParaRPr lang="es-CO"/>
                        </a:p>
                      </a:txBody>
                      <a:tcPr/>
                    </a:tc>
                    <a:tc>
                      <a:txBody>
                        <a:bodyPr/>
                        <a:lstStyle/>
                        <a:p>
                          <a:endParaRPr lang="es-CO" dirty="0"/>
                        </a:p>
                      </a:txBody>
                      <a:tcPr/>
                    </a:tc>
                    <a:extLst>
                      <a:ext uri="{0D108BD9-81ED-4DB2-BD59-A6C34878D82A}">
                        <a16:rowId xmlns:a16="http://schemas.microsoft.com/office/drawing/2014/main" val="4036447873"/>
                      </a:ext>
                    </a:extLst>
                  </a:tr>
                </a:tbl>
              </a:graphicData>
            </a:graphic>
          </p:graphicFrame>
        </mc:Fallback>
      </mc:AlternateContent>
      <p:sp>
        <p:nvSpPr>
          <p:cNvPr id="3" name="Título 2">
            <a:extLst>
              <a:ext uri="{FF2B5EF4-FFF2-40B4-BE49-F238E27FC236}">
                <a16:creationId xmlns:a16="http://schemas.microsoft.com/office/drawing/2014/main" id="{5EB30395-151B-98F0-95FC-E3CCFDB2F72F}"/>
              </a:ext>
            </a:extLst>
          </p:cNvPr>
          <p:cNvSpPr>
            <a:spLocks noGrp="1"/>
          </p:cNvSpPr>
          <p:nvPr>
            <p:ph type="title"/>
          </p:nvPr>
        </p:nvSpPr>
        <p:spPr/>
        <p:txBody>
          <a:bodyPr/>
          <a:lstStyle/>
          <a:p>
            <a:r>
              <a:rPr lang="es-CO" dirty="0"/>
              <a:t>Tabla ANOVA</a:t>
            </a:r>
          </a:p>
        </p:txBody>
      </p:sp>
    </p:spTree>
    <p:extLst>
      <p:ext uri="{BB962C8B-B14F-4D97-AF65-F5344CB8AC3E}">
        <p14:creationId xmlns:p14="http://schemas.microsoft.com/office/powerpoint/2010/main" val="577023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a 4">
                <a:extLst>
                  <a:ext uri="{FF2B5EF4-FFF2-40B4-BE49-F238E27FC236}">
                    <a16:creationId xmlns:a16="http://schemas.microsoft.com/office/drawing/2014/main" id="{DBCD8B4A-2333-BF00-0147-53BBF188BD91}"/>
                  </a:ext>
                </a:extLst>
              </p:cNvPr>
              <p:cNvGraphicFramePr>
                <a:graphicFrameLocks noGrp="1"/>
              </p:cNvGraphicFramePr>
              <p:nvPr>
                <p:ph idx="1"/>
                <p:extLst>
                  <p:ext uri="{D42A27DB-BD31-4B8C-83A1-F6EECF244321}">
                    <p14:modId xmlns:p14="http://schemas.microsoft.com/office/powerpoint/2010/main" val="1166670470"/>
                  </p:ext>
                </p:extLst>
              </p:nvPr>
            </p:nvGraphicFramePr>
            <p:xfrm>
              <a:off x="457200" y="1481138"/>
              <a:ext cx="8507289" cy="3045206"/>
            </p:xfrm>
            <a:graphic>
              <a:graphicData uri="http://schemas.openxmlformats.org/drawingml/2006/table">
                <a:tbl>
                  <a:tblPr firstRow="1" bandRow="1">
                    <a:tableStyleId>{5C22544A-7EE6-4342-B048-85BDC9FD1C3A}</a:tableStyleId>
                  </a:tblPr>
                  <a:tblGrid>
                    <a:gridCol w="1701458">
                      <a:extLst>
                        <a:ext uri="{9D8B030D-6E8A-4147-A177-3AD203B41FA5}">
                          <a16:colId xmlns:a16="http://schemas.microsoft.com/office/drawing/2014/main" val="3447442257"/>
                        </a:ext>
                      </a:extLst>
                    </a:gridCol>
                    <a:gridCol w="1701458">
                      <a:extLst>
                        <a:ext uri="{9D8B030D-6E8A-4147-A177-3AD203B41FA5}">
                          <a16:colId xmlns:a16="http://schemas.microsoft.com/office/drawing/2014/main" val="575254481"/>
                        </a:ext>
                      </a:extLst>
                    </a:gridCol>
                    <a:gridCol w="1701458">
                      <a:extLst>
                        <a:ext uri="{9D8B030D-6E8A-4147-A177-3AD203B41FA5}">
                          <a16:colId xmlns:a16="http://schemas.microsoft.com/office/drawing/2014/main" val="2031344797"/>
                        </a:ext>
                      </a:extLst>
                    </a:gridCol>
                    <a:gridCol w="1829030">
                      <a:extLst>
                        <a:ext uri="{9D8B030D-6E8A-4147-A177-3AD203B41FA5}">
                          <a16:colId xmlns:a16="http://schemas.microsoft.com/office/drawing/2014/main" val="3349563799"/>
                        </a:ext>
                      </a:extLst>
                    </a:gridCol>
                    <a:gridCol w="1573885">
                      <a:extLst>
                        <a:ext uri="{9D8B030D-6E8A-4147-A177-3AD203B41FA5}">
                          <a16:colId xmlns:a16="http://schemas.microsoft.com/office/drawing/2014/main" val="2788059135"/>
                        </a:ext>
                      </a:extLst>
                    </a:gridCol>
                  </a:tblGrid>
                  <a:tr h="454486">
                    <a:tc>
                      <a:txBody>
                        <a:bodyPr/>
                        <a:lstStyle/>
                        <a:p>
                          <a:r>
                            <a:rPr lang="es-CO" dirty="0"/>
                            <a:t>Factor Variación</a:t>
                          </a:r>
                        </a:p>
                      </a:txBody>
                      <a:tcPr/>
                    </a:tc>
                    <a:tc>
                      <a:txBody>
                        <a:bodyPr/>
                        <a:lstStyle/>
                        <a:p>
                          <a:r>
                            <a:rPr lang="es-CO" dirty="0"/>
                            <a:t>Suma Cuadrados</a:t>
                          </a:r>
                        </a:p>
                      </a:txBody>
                      <a:tcPr/>
                    </a:tc>
                    <a:tc>
                      <a:txBody>
                        <a:bodyPr/>
                        <a:lstStyle/>
                        <a:p>
                          <a:r>
                            <a:rPr lang="es-CO" dirty="0"/>
                            <a:t>Grados de Libertad</a:t>
                          </a:r>
                        </a:p>
                      </a:txBody>
                      <a:tcPr/>
                    </a:tc>
                    <a:tc>
                      <a:txBody>
                        <a:bodyPr/>
                        <a:lstStyle/>
                        <a:p>
                          <a:r>
                            <a:rPr lang="es-CO" dirty="0"/>
                            <a:t>Cuadrados Medios</a:t>
                          </a:r>
                        </a:p>
                      </a:txBody>
                      <a:tcPr/>
                    </a:tc>
                    <a:tc>
                      <a:txBody>
                        <a:bodyPr/>
                        <a:lstStyle/>
                        <a:p>
                          <a:r>
                            <a:rPr lang="es-CO" dirty="0"/>
                            <a:t>Estadístico F</a:t>
                          </a:r>
                        </a:p>
                      </a:txBody>
                      <a:tcPr/>
                    </a:tc>
                    <a:extLst>
                      <a:ext uri="{0D108BD9-81ED-4DB2-BD59-A6C34878D82A}">
                        <a16:rowId xmlns:a16="http://schemas.microsoft.com/office/drawing/2014/main" val="2827470112"/>
                      </a:ext>
                    </a:extLst>
                  </a:tr>
                  <a:tr h="370840">
                    <a:tc>
                      <a:txBody>
                        <a:bodyPr/>
                        <a:lstStyle/>
                        <a:p>
                          <a:r>
                            <a:rPr lang="es-CO" dirty="0"/>
                            <a:t>Factor A</a:t>
                          </a:r>
                        </a:p>
                      </a:txBody>
                      <a:tcPr/>
                    </a:tc>
                    <a:tc>
                      <a:txBody>
                        <a:bodyPr/>
                        <a:lstStyle/>
                        <a:p>
                          <a:pPr/>
                          <a14:m>
                            <m:oMathPara xmlns:m="http://schemas.openxmlformats.org/officeDocument/2006/math">
                              <m:oMathParaPr>
                                <m:jc m:val="centerGroup"/>
                              </m:oMathParaPr>
                              <m:oMath xmlns:m="http://schemas.openxmlformats.org/officeDocument/2006/math">
                                <m:r>
                                  <a:rPr lang="es-CO" sz="2800" b="0" i="1" smtClean="0">
                                    <a:latin typeface="Cambria Math" panose="02040503050406030204" pitchFamily="18" charset="0"/>
                                  </a:rPr>
                                  <m:t>18.04</m:t>
                                </m:r>
                              </m:oMath>
                            </m:oMathPara>
                          </a14:m>
                          <a:endParaRPr lang="es-CO" sz="2800" dirty="0"/>
                        </a:p>
                      </a:txBody>
                      <a:tcPr/>
                    </a:tc>
                    <a:tc>
                      <a:txBody>
                        <a:bodyPr/>
                        <a:lstStyle/>
                        <a:p>
                          <a:pPr/>
                          <a14:m>
                            <m:oMathPara xmlns:m="http://schemas.openxmlformats.org/officeDocument/2006/math">
                              <m:oMathParaPr>
                                <m:jc m:val="centerGroup"/>
                              </m:oMathParaPr>
                              <m:oMath xmlns:m="http://schemas.openxmlformats.org/officeDocument/2006/math">
                                <m:r>
                                  <a:rPr lang="es-CO" sz="2800" i="1" smtClean="0">
                                    <a:latin typeface="Cambria Math" panose="02040503050406030204" pitchFamily="18" charset="0"/>
                                  </a:rPr>
                                  <m:t>3</m:t>
                                </m:r>
                              </m:oMath>
                            </m:oMathPara>
                          </a14:m>
                          <a:endParaRPr lang="es-CO" sz="2800" dirty="0"/>
                        </a:p>
                      </a:txBody>
                      <a:tcPr/>
                    </a:tc>
                    <a:tc>
                      <a:txBody>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6.01</m:t>
                                </m:r>
                              </m:oMath>
                            </m:oMathPara>
                          </a14:m>
                          <a:endParaRPr lang="es-CO"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i="1">
                                        <a:latin typeface="Cambria Math" panose="02040503050406030204" pitchFamily="18" charset="0"/>
                                      </a:rPr>
                                      <m:t>𝐹</m:t>
                                    </m:r>
                                  </m:e>
                                  <m:sub>
                                    <m:r>
                                      <a:rPr lang="es-CO" i="1">
                                        <a:latin typeface="Cambria Math" panose="02040503050406030204" pitchFamily="18" charset="0"/>
                                      </a:rPr>
                                      <m:t>0</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6.01</m:t>
                                    </m:r>
                                  </m:num>
                                  <m:den>
                                    <m:r>
                                      <a:rPr lang="es-CO" b="0" i="1" smtClean="0">
                                        <a:latin typeface="Cambria Math" panose="02040503050406030204" pitchFamily="18" charset="0"/>
                                      </a:rPr>
                                      <m:t>0.08</m:t>
                                    </m:r>
                                  </m:den>
                                </m:f>
                              </m:oMath>
                            </m:oMathPara>
                          </a14:m>
                          <a:endParaRPr lang="es-CO" dirty="0"/>
                        </a:p>
                      </a:txBody>
                      <a:tcPr/>
                    </a:tc>
                    <a:extLst>
                      <a:ext uri="{0D108BD9-81ED-4DB2-BD59-A6C34878D82A}">
                        <a16:rowId xmlns:a16="http://schemas.microsoft.com/office/drawing/2014/main" val="1176800071"/>
                      </a:ext>
                    </a:extLst>
                  </a:tr>
                  <a:tr h="370840">
                    <a:tc>
                      <a:txBody>
                        <a:bodyPr/>
                        <a:lstStyle/>
                        <a:p>
                          <a:r>
                            <a:rPr lang="es-CO" dirty="0"/>
                            <a:t>Factor B</a:t>
                          </a:r>
                        </a:p>
                      </a:txBody>
                      <a:tcPr/>
                    </a:tc>
                    <a:tc>
                      <a:txBody>
                        <a:bodyPr/>
                        <a:lstStyle/>
                        <a:p>
                          <a:pPr/>
                          <a14:m>
                            <m:oMathPara xmlns:m="http://schemas.openxmlformats.org/officeDocument/2006/math">
                              <m:oMathParaPr>
                                <m:jc m:val="centerGroup"/>
                              </m:oMathParaPr>
                              <m:oMath xmlns:m="http://schemas.openxmlformats.org/officeDocument/2006/math">
                                <m:r>
                                  <a:rPr lang="es-CO" sz="2800" b="0" i="1" smtClean="0">
                                    <a:latin typeface="Cambria Math" panose="02040503050406030204" pitchFamily="18" charset="0"/>
                                  </a:rPr>
                                  <m:t>6.69</m:t>
                                </m:r>
                              </m:oMath>
                            </m:oMathPara>
                          </a14:m>
                          <a:endParaRPr lang="es-CO" sz="2800" dirty="0"/>
                        </a:p>
                      </a:txBody>
                      <a:tcPr/>
                    </a:tc>
                    <a:tc>
                      <a:txBody>
                        <a:bodyPr/>
                        <a:lstStyle/>
                        <a:p>
                          <a:pPr/>
                          <a14:m>
                            <m:oMathPara xmlns:m="http://schemas.openxmlformats.org/officeDocument/2006/math">
                              <m:oMathParaPr>
                                <m:jc m:val="centerGroup"/>
                              </m:oMathParaPr>
                              <m:oMath xmlns:m="http://schemas.openxmlformats.org/officeDocument/2006/math">
                                <m:r>
                                  <a:rPr lang="es-CO" sz="2800" i="1" smtClean="0">
                                    <a:latin typeface="Cambria Math" panose="02040503050406030204" pitchFamily="18" charset="0"/>
                                  </a:rPr>
                                  <m:t>4</m:t>
                                </m:r>
                              </m:oMath>
                            </m:oMathPara>
                          </a14:m>
                          <a:endParaRPr lang="es-CO"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1.6725</m:t>
                                </m:r>
                              </m:oMath>
                            </m:oMathPara>
                          </a14:m>
                          <a:endParaRPr lang="es-CO" dirty="0"/>
                        </a:p>
                        <a:p>
                          <a:endParaRPr lang="es-CO"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i="1">
                                        <a:latin typeface="Cambria Math" panose="02040503050406030204" pitchFamily="18" charset="0"/>
                                      </a:rPr>
                                      <m:t>𝐹</m:t>
                                    </m:r>
                                  </m:e>
                                  <m:sub>
                                    <m:r>
                                      <a:rPr lang="es-CO" i="1">
                                        <a:latin typeface="Cambria Math" panose="02040503050406030204" pitchFamily="18" charset="0"/>
                                      </a:rPr>
                                      <m:t>0</m:t>
                                    </m:r>
                                  </m:sub>
                                </m:sSub>
                                <m:r>
                                  <a:rPr lang="es-CO" b="0" i="1" smtClean="0">
                                    <a:latin typeface="Cambria Math" panose="02040503050406030204" pitchFamily="18" charset="0"/>
                                  </a:rPr>
                                  <m:t>=75.16</m:t>
                                </m:r>
                              </m:oMath>
                            </m:oMathPara>
                          </a14:m>
                          <a:endParaRPr lang="es-CO" dirty="0"/>
                        </a:p>
                      </a:txBody>
                      <a:tcPr/>
                    </a:tc>
                    <a:extLst>
                      <a:ext uri="{0D108BD9-81ED-4DB2-BD59-A6C34878D82A}">
                        <a16:rowId xmlns:a16="http://schemas.microsoft.com/office/drawing/2014/main" val="4237451173"/>
                      </a:ext>
                    </a:extLst>
                  </a:tr>
                  <a:tr h="370840">
                    <a:tc>
                      <a:txBody>
                        <a:bodyPr/>
                        <a:lstStyle/>
                        <a:p>
                          <a:r>
                            <a:rPr lang="es-CO" dirty="0"/>
                            <a:t>Error</a:t>
                          </a:r>
                        </a:p>
                      </a:txBody>
                      <a:tcPr/>
                    </a:tc>
                    <a:tc>
                      <a:txBody>
                        <a:bodyPr/>
                        <a:lstStyle/>
                        <a:p>
                          <a:pPr/>
                          <a14:m>
                            <m:oMathPara xmlns:m="http://schemas.openxmlformats.org/officeDocument/2006/math">
                              <m:oMathParaPr>
                                <m:jc m:val="centerGroup"/>
                              </m:oMathParaPr>
                              <m:oMath xmlns:m="http://schemas.openxmlformats.org/officeDocument/2006/math">
                                <m:r>
                                  <m:rPr>
                                    <m:nor/>
                                  </m:rPr>
                                  <a:rPr lang="es-CO" sz="2800" dirty="0" smtClean="0"/>
                                  <m:t>0.96</m:t>
                                </m:r>
                              </m:oMath>
                            </m:oMathPara>
                          </a14:m>
                          <a:endParaRPr lang="es-CO" sz="2800" dirty="0"/>
                        </a:p>
                      </a:txBody>
                      <a:tcPr/>
                    </a:tc>
                    <a:tc>
                      <a:txBody>
                        <a:bodyPr/>
                        <a:lstStyle/>
                        <a:p>
                          <a:pPr/>
                          <a14:m>
                            <m:oMathPara xmlns:m="http://schemas.openxmlformats.org/officeDocument/2006/math">
                              <m:oMathParaPr>
                                <m:jc m:val="centerGroup"/>
                              </m:oMathParaPr>
                              <m:oMath xmlns:m="http://schemas.openxmlformats.org/officeDocument/2006/math">
                                <m:r>
                                  <a:rPr lang="es-CO" sz="2800" i="1" smtClean="0">
                                    <a:latin typeface="Cambria Math" panose="02040503050406030204" pitchFamily="18" charset="0"/>
                                  </a:rPr>
                                  <m:t>1</m:t>
                                </m:r>
                                <m:r>
                                  <a:rPr lang="es-CO" sz="2800" b="0" i="1" smtClean="0">
                                    <a:latin typeface="Cambria Math" panose="02040503050406030204" pitchFamily="18" charset="0"/>
                                  </a:rPr>
                                  <m:t>2</m:t>
                                </m:r>
                              </m:oMath>
                            </m:oMathPara>
                          </a14:m>
                          <a:endParaRPr lang="es-CO"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0.08</m:t>
                                </m:r>
                              </m:oMath>
                            </m:oMathPara>
                          </a14:m>
                          <a:endParaRPr lang="es-CO" dirty="0"/>
                        </a:p>
                        <a:p>
                          <a:endParaRPr lang="es-CO" dirty="0"/>
                        </a:p>
                      </a:txBody>
                      <a:tcPr/>
                    </a:tc>
                    <a:tc>
                      <a:txBody>
                        <a:bodyPr/>
                        <a:lstStyle/>
                        <a:p>
                          <a:endParaRPr lang="es-CO"/>
                        </a:p>
                      </a:txBody>
                      <a:tcPr/>
                    </a:tc>
                    <a:extLst>
                      <a:ext uri="{0D108BD9-81ED-4DB2-BD59-A6C34878D82A}">
                        <a16:rowId xmlns:a16="http://schemas.microsoft.com/office/drawing/2014/main" val="2888143777"/>
                      </a:ext>
                    </a:extLst>
                  </a:tr>
                  <a:tr h="370840">
                    <a:tc>
                      <a:txBody>
                        <a:bodyPr/>
                        <a:lstStyle/>
                        <a:p>
                          <a:r>
                            <a:rPr lang="es-CO" dirty="0"/>
                            <a:t>Total</a:t>
                          </a:r>
                        </a:p>
                      </a:txBody>
                      <a:tcPr/>
                    </a:tc>
                    <a:tc>
                      <a:txBody>
                        <a:bodyPr/>
                        <a:lstStyle/>
                        <a:p>
                          <a:pPr/>
                          <a14:m>
                            <m:oMathPara xmlns:m="http://schemas.openxmlformats.org/officeDocument/2006/math">
                              <m:oMathParaPr>
                                <m:jc m:val="centerGroup"/>
                              </m:oMathParaPr>
                              <m:oMath xmlns:m="http://schemas.openxmlformats.org/officeDocument/2006/math">
                                <m:r>
                                  <a:rPr lang="es-CO" sz="2800" b="0" i="1" smtClean="0">
                                    <a:latin typeface="Cambria Math" panose="02040503050406030204" pitchFamily="18" charset="0"/>
                                  </a:rPr>
                                  <m:t>25.69</m:t>
                                </m:r>
                              </m:oMath>
                            </m:oMathPara>
                          </a14:m>
                          <a:endParaRPr lang="es-CO" sz="2800" dirty="0"/>
                        </a:p>
                      </a:txBody>
                      <a:tcPr/>
                    </a:tc>
                    <a:tc>
                      <a:txBody>
                        <a:bodyPr/>
                        <a:lstStyle/>
                        <a:p>
                          <a:pPr/>
                          <a14:m>
                            <m:oMathPara xmlns:m="http://schemas.openxmlformats.org/officeDocument/2006/math">
                              <m:oMathParaPr>
                                <m:jc m:val="centerGroup"/>
                              </m:oMathParaPr>
                              <m:oMath xmlns:m="http://schemas.openxmlformats.org/officeDocument/2006/math">
                                <m:r>
                                  <a:rPr lang="es-CO" sz="2800" b="0" i="1" smtClean="0">
                                    <a:latin typeface="Cambria Math" panose="02040503050406030204" pitchFamily="18" charset="0"/>
                                  </a:rPr>
                                  <m:t>19</m:t>
                                </m:r>
                              </m:oMath>
                            </m:oMathPara>
                          </a14:m>
                          <a:endParaRPr lang="es-CO" sz="2800" dirty="0"/>
                        </a:p>
                      </a:txBody>
                      <a:tcPr/>
                    </a:tc>
                    <a:tc>
                      <a:txBody>
                        <a:bodyPr/>
                        <a:lstStyle/>
                        <a:p>
                          <a:endParaRPr lang="es-CO"/>
                        </a:p>
                      </a:txBody>
                      <a:tcPr/>
                    </a:tc>
                    <a:tc>
                      <a:txBody>
                        <a:bodyPr/>
                        <a:lstStyle/>
                        <a:p>
                          <a:endParaRPr lang="es-CO" dirty="0"/>
                        </a:p>
                      </a:txBody>
                      <a:tcPr/>
                    </a:tc>
                    <a:extLst>
                      <a:ext uri="{0D108BD9-81ED-4DB2-BD59-A6C34878D82A}">
                        <a16:rowId xmlns:a16="http://schemas.microsoft.com/office/drawing/2014/main" val="4036447873"/>
                      </a:ext>
                    </a:extLst>
                  </a:tr>
                </a:tbl>
              </a:graphicData>
            </a:graphic>
          </p:graphicFrame>
        </mc:Choice>
        <mc:Fallback xmlns="">
          <p:graphicFrame>
            <p:nvGraphicFramePr>
              <p:cNvPr id="4" name="Tabla 4">
                <a:extLst>
                  <a:ext uri="{FF2B5EF4-FFF2-40B4-BE49-F238E27FC236}">
                    <a16:creationId xmlns:a16="http://schemas.microsoft.com/office/drawing/2014/main" id="{DBCD8B4A-2333-BF00-0147-53BBF188BD91}"/>
                  </a:ext>
                </a:extLst>
              </p:cNvPr>
              <p:cNvGraphicFramePr>
                <a:graphicFrameLocks noGrp="1"/>
              </p:cNvGraphicFramePr>
              <p:nvPr>
                <p:ph idx="1"/>
                <p:extLst>
                  <p:ext uri="{D42A27DB-BD31-4B8C-83A1-F6EECF244321}">
                    <p14:modId xmlns:p14="http://schemas.microsoft.com/office/powerpoint/2010/main" val="1166670470"/>
                  </p:ext>
                </p:extLst>
              </p:nvPr>
            </p:nvGraphicFramePr>
            <p:xfrm>
              <a:off x="457200" y="1481138"/>
              <a:ext cx="8507289" cy="3045206"/>
            </p:xfrm>
            <a:graphic>
              <a:graphicData uri="http://schemas.openxmlformats.org/drawingml/2006/table">
                <a:tbl>
                  <a:tblPr firstRow="1" bandRow="1">
                    <a:tableStyleId>{5C22544A-7EE6-4342-B048-85BDC9FD1C3A}</a:tableStyleId>
                  </a:tblPr>
                  <a:tblGrid>
                    <a:gridCol w="1701458">
                      <a:extLst>
                        <a:ext uri="{9D8B030D-6E8A-4147-A177-3AD203B41FA5}">
                          <a16:colId xmlns:a16="http://schemas.microsoft.com/office/drawing/2014/main" val="3447442257"/>
                        </a:ext>
                      </a:extLst>
                    </a:gridCol>
                    <a:gridCol w="1701458">
                      <a:extLst>
                        <a:ext uri="{9D8B030D-6E8A-4147-A177-3AD203B41FA5}">
                          <a16:colId xmlns:a16="http://schemas.microsoft.com/office/drawing/2014/main" val="575254481"/>
                        </a:ext>
                      </a:extLst>
                    </a:gridCol>
                    <a:gridCol w="1701458">
                      <a:extLst>
                        <a:ext uri="{9D8B030D-6E8A-4147-A177-3AD203B41FA5}">
                          <a16:colId xmlns:a16="http://schemas.microsoft.com/office/drawing/2014/main" val="2031344797"/>
                        </a:ext>
                      </a:extLst>
                    </a:gridCol>
                    <a:gridCol w="1829030">
                      <a:extLst>
                        <a:ext uri="{9D8B030D-6E8A-4147-A177-3AD203B41FA5}">
                          <a16:colId xmlns:a16="http://schemas.microsoft.com/office/drawing/2014/main" val="3349563799"/>
                        </a:ext>
                      </a:extLst>
                    </a:gridCol>
                    <a:gridCol w="1573885">
                      <a:extLst>
                        <a:ext uri="{9D8B030D-6E8A-4147-A177-3AD203B41FA5}">
                          <a16:colId xmlns:a16="http://schemas.microsoft.com/office/drawing/2014/main" val="2788059135"/>
                        </a:ext>
                      </a:extLst>
                    </a:gridCol>
                  </a:tblGrid>
                  <a:tr h="640080">
                    <a:tc>
                      <a:txBody>
                        <a:bodyPr/>
                        <a:lstStyle/>
                        <a:p>
                          <a:r>
                            <a:rPr lang="es-CO" dirty="0"/>
                            <a:t>Factor Variación</a:t>
                          </a:r>
                        </a:p>
                      </a:txBody>
                      <a:tcPr/>
                    </a:tc>
                    <a:tc>
                      <a:txBody>
                        <a:bodyPr/>
                        <a:lstStyle/>
                        <a:p>
                          <a:r>
                            <a:rPr lang="es-CO" dirty="0"/>
                            <a:t>Suma Cuadrados</a:t>
                          </a:r>
                        </a:p>
                      </a:txBody>
                      <a:tcPr/>
                    </a:tc>
                    <a:tc>
                      <a:txBody>
                        <a:bodyPr/>
                        <a:lstStyle/>
                        <a:p>
                          <a:r>
                            <a:rPr lang="es-CO" dirty="0"/>
                            <a:t>Grados de Libertad</a:t>
                          </a:r>
                        </a:p>
                      </a:txBody>
                      <a:tcPr/>
                    </a:tc>
                    <a:tc>
                      <a:txBody>
                        <a:bodyPr/>
                        <a:lstStyle/>
                        <a:p>
                          <a:r>
                            <a:rPr lang="es-CO" dirty="0"/>
                            <a:t>Cuadrados Medios</a:t>
                          </a:r>
                        </a:p>
                      </a:txBody>
                      <a:tcPr/>
                    </a:tc>
                    <a:tc>
                      <a:txBody>
                        <a:bodyPr/>
                        <a:lstStyle/>
                        <a:p>
                          <a:r>
                            <a:rPr lang="es-CO" dirty="0"/>
                            <a:t>Estadístico F</a:t>
                          </a:r>
                        </a:p>
                      </a:txBody>
                      <a:tcPr/>
                    </a:tc>
                    <a:extLst>
                      <a:ext uri="{0D108BD9-81ED-4DB2-BD59-A6C34878D82A}">
                        <a16:rowId xmlns:a16="http://schemas.microsoft.com/office/drawing/2014/main" val="2827470112"/>
                      </a:ext>
                    </a:extLst>
                  </a:tr>
                  <a:tr h="606806">
                    <a:tc>
                      <a:txBody>
                        <a:bodyPr/>
                        <a:lstStyle/>
                        <a:p>
                          <a:r>
                            <a:rPr lang="es-CO" dirty="0"/>
                            <a:t>Factor A</a:t>
                          </a:r>
                        </a:p>
                      </a:txBody>
                      <a:tcPr/>
                    </a:tc>
                    <a:tc>
                      <a:txBody>
                        <a:bodyPr/>
                        <a:lstStyle/>
                        <a:p>
                          <a:endParaRPr lang="es-CO"/>
                        </a:p>
                      </a:txBody>
                      <a:tcPr>
                        <a:blipFill>
                          <a:blip r:embed="rId2"/>
                          <a:stretch>
                            <a:fillRect l="-100717" t="-110000" r="-301792" b="-298000"/>
                          </a:stretch>
                        </a:blipFill>
                      </a:tcPr>
                    </a:tc>
                    <a:tc>
                      <a:txBody>
                        <a:bodyPr/>
                        <a:lstStyle/>
                        <a:p>
                          <a:endParaRPr lang="es-CO"/>
                        </a:p>
                      </a:txBody>
                      <a:tcPr>
                        <a:blipFill>
                          <a:blip r:embed="rId2"/>
                          <a:stretch>
                            <a:fillRect l="-200000" t="-110000" r="-200714" b="-298000"/>
                          </a:stretch>
                        </a:blipFill>
                      </a:tcPr>
                    </a:tc>
                    <a:tc>
                      <a:txBody>
                        <a:bodyPr/>
                        <a:lstStyle/>
                        <a:p>
                          <a:endParaRPr lang="es-CO"/>
                        </a:p>
                      </a:txBody>
                      <a:tcPr>
                        <a:blipFill>
                          <a:blip r:embed="rId2"/>
                          <a:stretch>
                            <a:fillRect l="-280000" t="-110000" r="-87333" b="-298000"/>
                          </a:stretch>
                        </a:blipFill>
                      </a:tcPr>
                    </a:tc>
                    <a:tc>
                      <a:txBody>
                        <a:bodyPr/>
                        <a:lstStyle/>
                        <a:p>
                          <a:endParaRPr lang="es-CO"/>
                        </a:p>
                      </a:txBody>
                      <a:tcPr>
                        <a:blipFill>
                          <a:blip r:embed="rId2"/>
                          <a:stretch>
                            <a:fillRect l="-441860" t="-110000" r="-1550" b="-298000"/>
                          </a:stretch>
                        </a:blipFill>
                      </a:tcPr>
                    </a:tc>
                    <a:extLst>
                      <a:ext uri="{0D108BD9-81ED-4DB2-BD59-A6C34878D82A}">
                        <a16:rowId xmlns:a16="http://schemas.microsoft.com/office/drawing/2014/main" val="1176800071"/>
                      </a:ext>
                    </a:extLst>
                  </a:tr>
                  <a:tr h="640080">
                    <a:tc>
                      <a:txBody>
                        <a:bodyPr/>
                        <a:lstStyle/>
                        <a:p>
                          <a:r>
                            <a:rPr lang="es-CO" dirty="0"/>
                            <a:t>Factor B</a:t>
                          </a:r>
                        </a:p>
                      </a:txBody>
                      <a:tcPr/>
                    </a:tc>
                    <a:tc>
                      <a:txBody>
                        <a:bodyPr/>
                        <a:lstStyle/>
                        <a:p>
                          <a:endParaRPr lang="es-CO"/>
                        </a:p>
                      </a:txBody>
                      <a:tcPr>
                        <a:blipFill>
                          <a:blip r:embed="rId2"/>
                          <a:stretch>
                            <a:fillRect l="-100717" t="-200000" r="-301792" b="-183810"/>
                          </a:stretch>
                        </a:blipFill>
                      </a:tcPr>
                    </a:tc>
                    <a:tc>
                      <a:txBody>
                        <a:bodyPr/>
                        <a:lstStyle/>
                        <a:p>
                          <a:endParaRPr lang="es-CO"/>
                        </a:p>
                      </a:txBody>
                      <a:tcPr>
                        <a:blipFill>
                          <a:blip r:embed="rId2"/>
                          <a:stretch>
                            <a:fillRect l="-200000" t="-200000" r="-200714" b="-183810"/>
                          </a:stretch>
                        </a:blipFill>
                      </a:tcPr>
                    </a:tc>
                    <a:tc>
                      <a:txBody>
                        <a:bodyPr/>
                        <a:lstStyle/>
                        <a:p>
                          <a:endParaRPr lang="es-CO"/>
                        </a:p>
                      </a:txBody>
                      <a:tcPr>
                        <a:blipFill>
                          <a:blip r:embed="rId2"/>
                          <a:stretch>
                            <a:fillRect l="-280000" t="-200000" r="-87333" b="-183810"/>
                          </a:stretch>
                        </a:blipFill>
                      </a:tcPr>
                    </a:tc>
                    <a:tc>
                      <a:txBody>
                        <a:bodyPr/>
                        <a:lstStyle/>
                        <a:p>
                          <a:endParaRPr lang="es-CO"/>
                        </a:p>
                      </a:txBody>
                      <a:tcPr>
                        <a:blipFill>
                          <a:blip r:embed="rId2"/>
                          <a:stretch>
                            <a:fillRect l="-441860" t="-200000" r="-1550" b="-183810"/>
                          </a:stretch>
                        </a:blipFill>
                      </a:tcPr>
                    </a:tc>
                    <a:extLst>
                      <a:ext uri="{0D108BD9-81ED-4DB2-BD59-A6C34878D82A}">
                        <a16:rowId xmlns:a16="http://schemas.microsoft.com/office/drawing/2014/main" val="4237451173"/>
                      </a:ext>
                    </a:extLst>
                  </a:tr>
                  <a:tr h="640080">
                    <a:tc>
                      <a:txBody>
                        <a:bodyPr/>
                        <a:lstStyle/>
                        <a:p>
                          <a:r>
                            <a:rPr lang="es-CO" dirty="0"/>
                            <a:t>Error</a:t>
                          </a:r>
                        </a:p>
                      </a:txBody>
                      <a:tcPr/>
                    </a:tc>
                    <a:tc>
                      <a:txBody>
                        <a:bodyPr/>
                        <a:lstStyle/>
                        <a:p>
                          <a:endParaRPr lang="es-CO"/>
                        </a:p>
                      </a:txBody>
                      <a:tcPr>
                        <a:blipFill>
                          <a:blip r:embed="rId2"/>
                          <a:stretch>
                            <a:fillRect l="-100717" t="-297170" r="-301792" b="-82075"/>
                          </a:stretch>
                        </a:blipFill>
                      </a:tcPr>
                    </a:tc>
                    <a:tc>
                      <a:txBody>
                        <a:bodyPr/>
                        <a:lstStyle/>
                        <a:p>
                          <a:endParaRPr lang="es-CO"/>
                        </a:p>
                      </a:txBody>
                      <a:tcPr>
                        <a:blipFill>
                          <a:blip r:embed="rId2"/>
                          <a:stretch>
                            <a:fillRect l="-200000" t="-297170" r="-200714" b="-82075"/>
                          </a:stretch>
                        </a:blipFill>
                      </a:tcPr>
                    </a:tc>
                    <a:tc>
                      <a:txBody>
                        <a:bodyPr/>
                        <a:lstStyle/>
                        <a:p>
                          <a:endParaRPr lang="es-CO"/>
                        </a:p>
                      </a:txBody>
                      <a:tcPr>
                        <a:blipFill>
                          <a:blip r:embed="rId2"/>
                          <a:stretch>
                            <a:fillRect l="-280000" t="-297170" r="-87333" b="-82075"/>
                          </a:stretch>
                        </a:blipFill>
                      </a:tcPr>
                    </a:tc>
                    <a:tc>
                      <a:txBody>
                        <a:bodyPr/>
                        <a:lstStyle/>
                        <a:p>
                          <a:endParaRPr lang="es-CO"/>
                        </a:p>
                      </a:txBody>
                      <a:tcPr/>
                    </a:tc>
                    <a:extLst>
                      <a:ext uri="{0D108BD9-81ED-4DB2-BD59-A6C34878D82A}">
                        <a16:rowId xmlns:a16="http://schemas.microsoft.com/office/drawing/2014/main" val="2888143777"/>
                      </a:ext>
                    </a:extLst>
                  </a:tr>
                  <a:tr h="518160">
                    <a:tc>
                      <a:txBody>
                        <a:bodyPr/>
                        <a:lstStyle/>
                        <a:p>
                          <a:r>
                            <a:rPr lang="es-CO" dirty="0"/>
                            <a:t>Total</a:t>
                          </a:r>
                        </a:p>
                      </a:txBody>
                      <a:tcPr/>
                    </a:tc>
                    <a:tc>
                      <a:txBody>
                        <a:bodyPr/>
                        <a:lstStyle/>
                        <a:p>
                          <a:endParaRPr lang="es-CO"/>
                        </a:p>
                      </a:txBody>
                      <a:tcPr>
                        <a:blipFill>
                          <a:blip r:embed="rId2"/>
                          <a:stretch>
                            <a:fillRect l="-100717" t="-495294" r="-301792" b="-2353"/>
                          </a:stretch>
                        </a:blipFill>
                      </a:tcPr>
                    </a:tc>
                    <a:tc>
                      <a:txBody>
                        <a:bodyPr/>
                        <a:lstStyle/>
                        <a:p>
                          <a:endParaRPr lang="es-CO"/>
                        </a:p>
                      </a:txBody>
                      <a:tcPr>
                        <a:blipFill>
                          <a:blip r:embed="rId2"/>
                          <a:stretch>
                            <a:fillRect l="-200000" t="-495294" r="-200714" b="-2353"/>
                          </a:stretch>
                        </a:blipFill>
                      </a:tcPr>
                    </a:tc>
                    <a:tc>
                      <a:txBody>
                        <a:bodyPr/>
                        <a:lstStyle/>
                        <a:p>
                          <a:endParaRPr lang="es-CO"/>
                        </a:p>
                      </a:txBody>
                      <a:tcPr/>
                    </a:tc>
                    <a:tc>
                      <a:txBody>
                        <a:bodyPr/>
                        <a:lstStyle/>
                        <a:p>
                          <a:endParaRPr lang="es-CO" dirty="0"/>
                        </a:p>
                      </a:txBody>
                      <a:tcPr/>
                    </a:tc>
                    <a:extLst>
                      <a:ext uri="{0D108BD9-81ED-4DB2-BD59-A6C34878D82A}">
                        <a16:rowId xmlns:a16="http://schemas.microsoft.com/office/drawing/2014/main" val="4036447873"/>
                      </a:ext>
                    </a:extLst>
                  </a:tr>
                </a:tbl>
              </a:graphicData>
            </a:graphic>
          </p:graphicFrame>
        </mc:Fallback>
      </mc:AlternateContent>
      <p:sp>
        <p:nvSpPr>
          <p:cNvPr id="3" name="Título 2">
            <a:extLst>
              <a:ext uri="{FF2B5EF4-FFF2-40B4-BE49-F238E27FC236}">
                <a16:creationId xmlns:a16="http://schemas.microsoft.com/office/drawing/2014/main" id="{5EB30395-151B-98F0-95FC-E3CCFDB2F72F}"/>
              </a:ext>
            </a:extLst>
          </p:cNvPr>
          <p:cNvSpPr>
            <a:spLocks noGrp="1"/>
          </p:cNvSpPr>
          <p:nvPr>
            <p:ph type="title"/>
          </p:nvPr>
        </p:nvSpPr>
        <p:spPr/>
        <p:txBody>
          <a:bodyPr/>
          <a:lstStyle/>
          <a:p>
            <a:r>
              <a:rPr lang="es-CO" dirty="0"/>
              <a:t>Tabla ANOVA</a:t>
            </a: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E9790C05-FF50-A98B-3F29-DE3B113A7274}"/>
                  </a:ext>
                </a:extLst>
              </p:cNvPr>
              <p:cNvSpPr txBox="1"/>
              <p:nvPr/>
            </p:nvSpPr>
            <p:spPr>
              <a:xfrm>
                <a:off x="2282483" y="4869160"/>
                <a:ext cx="45790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𝑆𝑖</m:t>
                          </m:r>
                          <m:r>
                            <a:rPr lang="es-CO" b="0" i="1" smtClean="0">
                              <a:latin typeface="Cambria Math" panose="02040503050406030204" pitchFamily="18" charset="0"/>
                            </a:rPr>
                            <m:t> </m:t>
                          </m:r>
                          <m:r>
                            <a:rPr lang="es-CO" i="1">
                              <a:latin typeface="Cambria Math" panose="02040503050406030204" pitchFamily="18" charset="0"/>
                            </a:rPr>
                            <m:t>𝐹</m:t>
                          </m:r>
                        </m:e>
                        <m:sub>
                          <m:r>
                            <a:rPr lang="es-CO" i="1">
                              <a:latin typeface="Cambria Math" panose="02040503050406030204" pitchFamily="18" charset="0"/>
                            </a:rPr>
                            <m:t>0</m:t>
                          </m:r>
                        </m:sub>
                      </m:sSub>
                      <m:r>
                        <a:rPr lang="es-CO" b="0" i="1" smtClean="0">
                          <a:latin typeface="Cambria Math" panose="02040503050406030204" pitchFamily="18" charset="0"/>
                        </a:rPr>
                        <m:t>&gt;</m:t>
                      </m:r>
                      <m:r>
                        <a:rPr lang="es-CO" b="0" i="1" smtClean="0">
                          <a:latin typeface="Cambria Math" panose="02040503050406030204" pitchFamily="18" charset="0"/>
                        </a:rPr>
                        <m:t>𝐹𝑐𝑟𝑖</m:t>
                      </m:r>
                      <m:r>
                        <a:rPr lang="es-CO" b="0" i="1" smtClean="0">
                          <a:latin typeface="Cambria Math" panose="02040503050406030204" pitchFamily="18" charset="0"/>
                        </a:rPr>
                        <m:t> </m:t>
                      </m:r>
                      <m:r>
                        <a:rPr lang="es-CO" b="0" i="1" smtClean="0">
                          <a:latin typeface="Cambria Math" panose="02040503050406030204" pitchFamily="18" charset="0"/>
                        </a:rPr>
                        <m:t>𝑅𝑒𝑐h𝑎𝑧𝑜</m:t>
                      </m:r>
                      <m:r>
                        <a:rPr lang="es-CO" b="0" i="1" smtClean="0">
                          <a:latin typeface="Cambria Math" panose="02040503050406030204" pitchFamily="18" charset="0"/>
                        </a:rPr>
                        <m:t> </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𝐻</m:t>
                          </m:r>
                        </m:e>
                        <m:sub>
                          <m:r>
                            <a:rPr lang="es-CO" b="0" i="1" smtClean="0">
                              <a:latin typeface="Cambria Math" panose="02040503050406030204" pitchFamily="18" charset="0"/>
                            </a:rPr>
                            <m:t>0</m:t>
                          </m:r>
                        </m:sub>
                      </m:sSub>
                    </m:oMath>
                  </m:oMathPara>
                </a14:m>
                <a:endParaRPr lang="es-CO" dirty="0"/>
              </a:p>
            </p:txBody>
          </p:sp>
        </mc:Choice>
        <mc:Fallback xmlns="">
          <p:sp>
            <p:nvSpPr>
              <p:cNvPr id="5" name="CuadroTexto 4">
                <a:extLst>
                  <a:ext uri="{FF2B5EF4-FFF2-40B4-BE49-F238E27FC236}">
                    <a16:creationId xmlns:a16="http://schemas.microsoft.com/office/drawing/2014/main" id="{E9790C05-FF50-A98B-3F29-DE3B113A7274}"/>
                  </a:ext>
                </a:extLst>
              </p:cNvPr>
              <p:cNvSpPr txBox="1">
                <a:spLocks noRot="1" noChangeAspect="1" noMove="1" noResize="1" noEditPoints="1" noAdjustHandles="1" noChangeArrowheads="1" noChangeShapeType="1" noTextEdit="1"/>
              </p:cNvSpPr>
              <p:nvPr/>
            </p:nvSpPr>
            <p:spPr>
              <a:xfrm>
                <a:off x="2282483" y="4869160"/>
                <a:ext cx="4579034" cy="369332"/>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93E9C779-9576-93B4-8D03-069C0359DB93}"/>
                  </a:ext>
                </a:extLst>
              </p:cNvPr>
              <p:cNvSpPr txBox="1"/>
              <p:nvPr/>
            </p:nvSpPr>
            <p:spPr>
              <a:xfrm>
                <a:off x="2094388" y="6254694"/>
                <a:ext cx="45790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i="1" smtClean="0">
                          <a:latin typeface="Cambria Math" panose="02040503050406030204" pitchFamily="18" charset="0"/>
                        </a:rPr>
                        <m:t>7</m:t>
                      </m:r>
                      <m:r>
                        <a:rPr lang="es-CO" b="0" i="1" smtClean="0">
                          <a:latin typeface="Cambria Math" panose="02040503050406030204" pitchFamily="18" charset="0"/>
                        </a:rPr>
                        <m:t>5.16&gt;</m:t>
                      </m:r>
                      <m:r>
                        <a:rPr lang="es-CO" i="1">
                          <a:latin typeface="Cambria Math" panose="02040503050406030204" pitchFamily="18" charset="0"/>
                        </a:rPr>
                        <m:t>5.9525</m:t>
                      </m:r>
                      <m:r>
                        <a:rPr lang="es-CO" b="0" i="1" smtClean="0">
                          <a:latin typeface="Cambria Math" panose="02040503050406030204" pitchFamily="18" charset="0"/>
                        </a:rPr>
                        <m:t> </m:t>
                      </m:r>
                      <m:r>
                        <a:rPr lang="es-CO" b="0" i="1" smtClean="0">
                          <a:latin typeface="Cambria Math" panose="02040503050406030204" pitchFamily="18" charset="0"/>
                        </a:rPr>
                        <m:t>𝑅𝑒𝑐h𝑎𝑧𝑜</m:t>
                      </m:r>
                      <m:r>
                        <a:rPr lang="es-CO" b="0" i="1" smtClean="0">
                          <a:latin typeface="Cambria Math" panose="02040503050406030204" pitchFamily="18" charset="0"/>
                        </a:rPr>
                        <m:t> </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𝐻</m:t>
                          </m:r>
                        </m:e>
                        <m:sub>
                          <m:r>
                            <a:rPr lang="es-CO" b="0" i="1" smtClean="0">
                              <a:latin typeface="Cambria Math" panose="02040503050406030204" pitchFamily="18" charset="0"/>
                            </a:rPr>
                            <m:t>0</m:t>
                          </m:r>
                        </m:sub>
                      </m:sSub>
                    </m:oMath>
                  </m:oMathPara>
                </a14:m>
                <a:endParaRPr lang="es-CO" dirty="0"/>
              </a:p>
            </p:txBody>
          </p:sp>
        </mc:Choice>
        <mc:Fallback xmlns="">
          <p:sp>
            <p:nvSpPr>
              <p:cNvPr id="7" name="CuadroTexto 6">
                <a:extLst>
                  <a:ext uri="{FF2B5EF4-FFF2-40B4-BE49-F238E27FC236}">
                    <a16:creationId xmlns:a16="http://schemas.microsoft.com/office/drawing/2014/main" id="{93E9C779-9576-93B4-8D03-069C0359DB93}"/>
                  </a:ext>
                </a:extLst>
              </p:cNvPr>
              <p:cNvSpPr txBox="1">
                <a:spLocks noRot="1" noChangeAspect="1" noMove="1" noResize="1" noEditPoints="1" noAdjustHandles="1" noChangeArrowheads="1" noChangeShapeType="1" noTextEdit="1"/>
              </p:cNvSpPr>
              <p:nvPr/>
            </p:nvSpPr>
            <p:spPr>
              <a:xfrm>
                <a:off x="2094388" y="6254694"/>
                <a:ext cx="4579034" cy="369332"/>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FD4994EE-8A84-897C-97D5-7B15D90612E5}"/>
                  </a:ext>
                </a:extLst>
              </p:cNvPr>
              <p:cNvSpPr txBox="1"/>
              <p:nvPr/>
            </p:nvSpPr>
            <p:spPr>
              <a:xfrm>
                <a:off x="2081278" y="5733256"/>
                <a:ext cx="4579034" cy="3960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i="1" smtClean="0">
                          <a:latin typeface="Cambria Math" panose="02040503050406030204" pitchFamily="18" charset="0"/>
                        </a:rPr>
                        <m:t>𝐹𝑐𝑟𝑖</m:t>
                      </m:r>
                      <m:r>
                        <a:rPr lang="es-CO"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𝐹</m:t>
                          </m:r>
                        </m:e>
                        <m:sub>
                          <m:d>
                            <m:dPr>
                              <m:ctrlPr>
                                <a:rPr lang="es-CO" i="1" smtClean="0">
                                  <a:latin typeface="Cambria Math" panose="02040503050406030204" pitchFamily="18" charset="0"/>
                                </a:rPr>
                              </m:ctrlPr>
                            </m:dPr>
                            <m:e>
                              <m:r>
                                <a:rPr lang="es-CO" b="0" i="1" smtClean="0">
                                  <a:latin typeface="Cambria Math" panose="02040503050406030204" pitchFamily="18" charset="0"/>
                                </a:rPr>
                                <m:t>3;12;0.01</m:t>
                              </m:r>
                            </m:e>
                          </m:d>
                        </m:sub>
                      </m:sSub>
                      <m:r>
                        <a:rPr lang="es-CO" b="0" i="1" smtClean="0">
                          <a:latin typeface="Cambria Math" panose="02040503050406030204" pitchFamily="18" charset="0"/>
                        </a:rPr>
                        <m:t>=5.9525</m:t>
                      </m:r>
                    </m:oMath>
                  </m:oMathPara>
                </a14:m>
                <a:endParaRPr lang="es-CO" dirty="0"/>
              </a:p>
            </p:txBody>
          </p:sp>
        </mc:Choice>
        <mc:Fallback xmlns="">
          <p:sp>
            <p:nvSpPr>
              <p:cNvPr id="9" name="CuadroTexto 8">
                <a:extLst>
                  <a:ext uri="{FF2B5EF4-FFF2-40B4-BE49-F238E27FC236}">
                    <a16:creationId xmlns:a16="http://schemas.microsoft.com/office/drawing/2014/main" id="{FD4994EE-8A84-897C-97D5-7B15D90612E5}"/>
                  </a:ext>
                </a:extLst>
              </p:cNvPr>
              <p:cNvSpPr txBox="1">
                <a:spLocks noRot="1" noChangeAspect="1" noMove="1" noResize="1" noEditPoints="1" noAdjustHandles="1" noChangeArrowheads="1" noChangeShapeType="1" noTextEdit="1"/>
              </p:cNvSpPr>
              <p:nvPr/>
            </p:nvSpPr>
            <p:spPr>
              <a:xfrm>
                <a:off x="2081278" y="5733256"/>
                <a:ext cx="4579034" cy="396006"/>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50075906-D471-AA43-371E-387ECB6581B5}"/>
                  </a:ext>
                </a:extLst>
              </p:cNvPr>
              <p:cNvSpPr txBox="1"/>
              <p:nvPr/>
            </p:nvSpPr>
            <p:spPr>
              <a:xfrm>
                <a:off x="1907704" y="5311575"/>
                <a:ext cx="45790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i="1">
                              <a:latin typeface="Cambria Math" panose="02040503050406030204" pitchFamily="18" charset="0"/>
                            </a:rPr>
                            <m:t>𝐹</m:t>
                          </m:r>
                        </m:e>
                        <m:sub>
                          <m:r>
                            <a:rPr lang="es-CO" i="1">
                              <a:latin typeface="Cambria Math" panose="02040503050406030204" pitchFamily="18" charset="0"/>
                            </a:rPr>
                            <m:t>0</m:t>
                          </m:r>
                        </m:sub>
                      </m:sSub>
                      <m:r>
                        <a:rPr lang="es-CO" b="0" i="1" smtClean="0">
                          <a:latin typeface="Cambria Math" panose="02040503050406030204" pitchFamily="18" charset="0"/>
                        </a:rPr>
                        <m:t>=75.16</m:t>
                      </m:r>
                    </m:oMath>
                  </m:oMathPara>
                </a14:m>
                <a:endParaRPr lang="es-CO" dirty="0"/>
              </a:p>
            </p:txBody>
          </p:sp>
        </mc:Choice>
        <mc:Fallback xmlns="">
          <p:sp>
            <p:nvSpPr>
              <p:cNvPr id="11" name="CuadroTexto 10">
                <a:extLst>
                  <a:ext uri="{FF2B5EF4-FFF2-40B4-BE49-F238E27FC236}">
                    <a16:creationId xmlns:a16="http://schemas.microsoft.com/office/drawing/2014/main" id="{50075906-D471-AA43-371E-387ECB6581B5}"/>
                  </a:ext>
                </a:extLst>
              </p:cNvPr>
              <p:cNvSpPr txBox="1">
                <a:spLocks noRot="1" noChangeAspect="1" noMove="1" noResize="1" noEditPoints="1" noAdjustHandles="1" noChangeArrowheads="1" noChangeShapeType="1" noTextEdit="1"/>
              </p:cNvSpPr>
              <p:nvPr/>
            </p:nvSpPr>
            <p:spPr>
              <a:xfrm>
                <a:off x="1907704" y="5311575"/>
                <a:ext cx="4579034" cy="369332"/>
              </a:xfrm>
              <a:prstGeom prst="rect">
                <a:avLst/>
              </a:prstGeom>
              <a:blipFill>
                <a:blip r:embed="rId6"/>
                <a:stretch>
                  <a:fillRect/>
                </a:stretch>
              </a:blipFill>
            </p:spPr>
            <p:txBody>
              <a:bodyPr/>
              <a:lstStyle/>
              <a:p>
                <a:r>
                  <a:rPr lang="es-CO">
                    <a:noFill/>
                  </a:rPr>
                  <a:t> </a:t>
                </a:r>
              </a:p>
            </p:txBody>
          </p:sp>
        </mc:Fallback>
      </mc:AlternateContent>
      <p:sp>
        <p:nvSpPr>
          <p:cNvPr id="2" name="CuadroTexto 1">
            <a:extLst>
              <a:ext uri="{FF2B5EF4-FFF2-40B4-BE49-F238E27FC236}">
                <a16:creationId xmlns:a16="http://schemas.microsoft.com/office/drawing/2014/main" id="{F34558FC-2007-5528-012E-43F82D5ABF8C}"/>
              </a:ext>
            </a:extLst>
          </p:cNvPr>
          <p:cNvSpPr txBox="1"/>
          <p:nvPr/>
        </p:nvSpPr>
        <p:spPr>
          <a:xfrm>
            <a:off x="6162771" y="4838100"/>
            <a:ext cx="2801718" cy="1569660"/>
          </a:xfrm>
          <a:prstGeom prst="rect">
            <a:avLst/>
          </a:prstGeom>
          <a:noFill/>
        </p:spPr>
        <p:txBody>
          <a:bodyPr wrap="square" rtlCol="0">
            <a:spAutoFit/>
          </a:bodyPr>
          <a:lstStyle/>
          <a:p>
            <a:r>
              <a:rPr lang="es-MX" sz="1600" dirty="0"/>
              <a:t>Existe una diferencia significativa en las sustancias químicas en cuanto al efecto que tienen sobre la resistencia promedio de la tela</a:t>
            </a:r>
            <a:endParaRPr lang="es-CO" sz="1600" dirty="0"/>
          </a:p>
        </p:txBody>
      </p:sp>
    </p:spTree>
    <p:extLst>
      <p:ext uri="{BB962C8B-B14F-4D97-AF65-F5344CB8AC3E}">
        <p14:creationId xmlns:p14="http://schemas.microsoft.com/office/powerpoint/2010/main" val="389396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gn="just"/>
            <a:r>
              <a:rPr lang="es-ES" dirty="0"/>
              <a:t>Las poblaciones (distribuciones de probabilidad de la variable dependiente correspondiente a cada factor) son normales.</a:t>
            </a:r>
          </a:p>
          <a:p>
            <a:pPr algn="just"/>
            <a:r>
              <a:rPr lang="es-ES" dirty="0"/>
              <a:t>Las K muestras sobre las que se aplican los tratamientos son independientes.</a:t>
            </a:r>
          </a:p>
          <a:p>
            <a:pPr algn="just"/>
            <a:r>
              <a:rPr lang="es-ES" dirty="0"/>
              <a:t>Las poblaciones tienen todas igual varianza (</a:t>
            </a:r>
            <a:r>
              <a:rPr lang="es-ES" dirty="0" err="1"/>
              <a:t>homoscedasticidad</a:t>
            </a:r>
            <a:r>
              <a:rPr lang="es-ES" dirty="0"/>
              <a:t>).</a:t>
            </a:r>
          </a:p>
          <a:p>
            <a:pPr>
              <a:buNone/>
            </a:pPr>
            <a:endParaRPr lang="es-ES" dirty="0"/>
          </a:p>
        </p:txBody>
      </p:sp>
      <p:sp>
        <p:nvSpPr>
          <p:cNvPr id="2" name="1 Título"/>
          <p:cNvSpPr>
            <a:spLocks noGrp="1"/>
          </p:cNvSpPr>
          <p:nvPr>
            <p:ph type="title"/>
          </p:nvPr>
        </p:nvSpPr>
        <p:spPr/>
        <p:txBody>
          <a:bodyPr/>
          <a:lstStyle/>
          <a:p>
            <a:r>
              <a:rPr lang="es-CO" dirty="0"/>
              <a:t>SUPUESTOS DEL ANOVA</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0000" lnSpcReduction="20000"/>
          </a:bodyPr>
          <a:lstStyle/>
          <a:p>
            <a:pPr>
              <a:buNone/>
            </a:pPr>
            <a:r>
              <a:rPr lang="es-CO" dirty="0"/>
              <a:t>   </a:t>
            </a:r>
            <a:r>
              <a:rPr lang="es-CO" sz="3600" dirty="0"/>
              <a:t>La pruebas de hipótesis que se quiere probar son las siguientes:</a:t>
            </a:r>
          </a:p>
          <a:p>
            <a:pPr>
              <a:buNone/>
            </a:pPr>
            <a:endParaRPr lang="es-CO" sz="3600" dirty="0"/>
          </a:p>
          <a:p>
            <a:pPr>
              <a:buNone/>
            </a:pPr>
            <a:endParaRPr lang="es-CO" sz="3600" dirty="0"/>
          </a:p>
          <a:p>
            <a:pPr>
              <a:buNone/>
            </a:pPr>
            <a:endParaRPr lang="es-CO" sz="3600" dirty="0"/>
          </a:p>
          <a:p>
            <a:pPr>
              <a:buNone/>
            </a:pPr>
            <a:endParaRPr lang="es-CO" sz="3600" dirty="0"/>
          </a:p>
          <a:p>
            <a:pPr>
              <a:buNone/>
            </a:pPr>
            <a:endParaRPr lang="es-CO" sz="3600" dirty="0"/>
          </a:p>
          <a:p>
            <a:pPr>
              <a:buNone/>
            </a:pPr>
            <a:r>
              <a:rPr lang="es-CO" sz="3600" dirty="0"/>
              <a:t>   </a:t>
            </a:r>
          </a:p>
          <a:p>
            <a:pPr>
              <a:buNone/>
            </a:pPr>
            <a:r>
              <a:rPr lang="es-CO" sz="3600" dirty="0"/>
              <a:t>   La hipótesis inicial nos dice que existe igualdad de medias</a:t>
            </a:r>
          </a:p>
          <a:p>
            <a:pPr>
              <a:buNone/>
            </a:pPr>
            <a:endParaRPr lang="es-CO" sz="3600" dirty="0"/>
          </a:p>
          <a:p>
            <a:pPr>
              <a:buNone/>
            </a:pPr>
            <a:r>
              <a:rPr lang="es-CO" sz="3600" dirty="0"/>
              <a:t>   La hipótesis alternativa nos dice que existe al menos una media diferente </a:t>
            </a:r>
          </a:p>
          <a:p>
            <a:pPr>
              <a:buNone/>
            </a:pPr>
            <a:endParaRPr lang="es-CO" dirty="0"/>
          </a:p>
          <a:p>
            <a:pPr>
              <a:buNone/>
            </a:pPr>
            <a:endParaRPr lang="es-ES" dirty="0"/>
          </a:p>
        </p:txBody>
      </p:sp>
      <p:sp>
        <p:nvSpPr>
          <p:cNvPr id="3" name="2 Título"/>
          <p:cNvSpPr>
            <a:spLocks noGrp="1"/>
          </p:cNvSpPr>
          <p:nvPr>
            <p:ph type="title"/>
          </p:nvPr>
        </p:nvSpPr>
        <p:spPr/>
        <p:txBody>
          <a:bodyPr/>
          <a:lstStyle/>
          <a:p>
            <a:r>
              <a:rPr lang="es-CO" dirty="0"/>
              <a:t>PRUEBA DE HIPOTESIS</a:t>
            </a:r>
            <a:endParaRPr lang="es-ES" dirty="0"/>
          </a:p>
        </p:txBody>
      </p:sp>
      <p:graphicFrame>
        <p:nvGraphicFramePr>
          <p:cNvPr id="4" name="3 Objeto"/>
          <p:cNvGraphicFramePr>
            <a:graphicFrameLocks noChangeAspect="1"/>
          </p:cNvGraphicFramePr>
          <p:nvPr/>
        </p:nvGraphicFramePr>
        <p:xfrm>
          <a:off x="3491880" y="2636912"/>
          <a:ext cx="2232248" cy="1413758"/>
        </p:xfrm>
        <a:graphic>
          <a:graphicData uri="http://schemas.openxmlformats.org/presentationml/2006/ole">
            <mc:AlternateContent xmlns:mc="http://schemas.openxmlformats.org/markup-compatibility/2006">
              <mc:Choice xmlns:v="urn:schemas-microsoft-com:vml" Requires="v">
                <p:oleObj name="Ecuación" r:id="rId2" imgW="761760" imgH="482400" progId="Equation.3">
                  <p:embed/>
                </p:oleObj>
              </mc:Choice>
              <mc:Fallback>
                <p:oleObj name="Ecuación" r:id="rId2" imgW="761760" imgH="482400" progId="Equation.3">
                  <p:embed/>
                  <p:pic>
                    <p:nvPicPr>
                      <p:cNvPr id="4" name="3 Obje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636912"/>
                        <a:ext cx="2232248" cy="14137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Autofit/>
          </a:bodyPr>
          <a:lstStyle/>
          <a:p>
            <a:r>
              <a:rPr lang="es-CO" sz="3200" dirty="0"/>
              <a:t>FORMULAS PARA LOS TRATAMIENTOS</a:t>
            </a:r>
            <a:endParaRPr lang="es-ES" sz="3200" dirty="0"/>
          </a:p>
        </p:txBody>
      </p:sp>
      <p:graphicFrame>
        <p:nvGraphicFramePr>
          <p:cNvPr id="2050" name="Object 2"/>
          <p:cNvGraphicFramePr>
            <a:graphicFrameLocks noChangeAspect="1"/>
          </p:cNvGraphicFramePr>
          <p:nvPr>
            <p:extLst>
              <p:ext uri="{D42A27DB-BD31-4B8C-83A1-F6EECF244321}">
                <p14:modId xmlns:p14="http://schemas.microsoft.com/office/powerpoint/2010/main" val="2934033247"/>
              </p:ext>
            </p:extLst>
          </p:nvPr>
        </p:nvGraphicFramePr>
        <p:xfrm>
          <a:off x="2587625" y="1268413"/>
          <a:ext cx="4124325" cy="1223962"/>
        </p:xfrm>
        <a:graphic>
          <a:graphicData uri="http://schemas.openxmlformats.org/presentationml/2006/ole">
            <mc:AlternateContent xmlns:mc="http://schemas.openxmlformats.org/markup-compatibility/2006">
              <mc:Choice xmlns:v="urn:schemas-microsoft-com:vml" Requires="v">
                <p:oleObj name="Equation" r:id="rId2" imgW="1625400" imgH="482400" progId="Equation.DSMT4">
                  <p:embed/>
                </p:oleObj>
              </mc:Choice>
              <mc:Fallback>
                <p:oleObj name="Equation" r:id="rId2" imgW="1625400" imgH="482400" progId="Equation.DSMT4">
                  <p:embed/>
                  <p:pic>
                    <p:nvPicPr>
                      <p:cNvPr id="2050" name="Object 2"/>
                      <p:cNvPicPr>
                        <a:picLocks noChangeAspect="1" noChangeArrowheads="1"/>
                      </p:cNvPicPr>
                      <p:nvPr/>
                    </p:nvPicPr>
                    <p:blipFill>
                      <a:blip r:embed="rId3"/>
                      <a:srcRect/>
                      <a:stretch>
                        <a:fillRect/>
                      </a:stretch>
                    </p:blipFill>
                    <p:spPr bwMode="auto">
                      <a:xfrm>
                        <a:off x="2587625" y="1268413"/>
                        <a:ext cx="4124325"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3"/>
          <p:cNvGraphicFramePr>
            <a:graphicFrameLocks noChangeAspect="1"/>
          </p:cNvGraphicFramePr>
          <p:nvPr>
            <p:extLst>
              <p:ext uri="{D42A27DB-BD31-4B8C-83A1-F6EECF244321}">
                <p14:modId xmlns:p14="http://schemas.microsoft.com/office/powerpoint/2010/main" val="2038984073"/>
              </p:ext>
            </p:extLst>
          </p:nvPr>
        </p:nvGraphicFramePr>
        <p:xfrm>
          <a:off x="2606675" y="2492375"/>
          <a:ext cx="3265488" cy="1296988"/>
        </p:xfrm>
        <a:graphic>
          <a:graphicData uri="http://schemas.openxmlformats.org/presentationml/2006/ole">
            <mc:AlternateContent xmlns:mc="http://schemas.openxmlformats.org/markup-compatibility/2006">
              <mc:Choice xmlns:v="urn:schemas-microsoft-com:vml" Requires="v">
                <p:oleObj name="Equation" r:id="rId4" imgW="990360" imgH="393480" progId="Equation.DSMT4">
                  <p:embed/>
                </p:oleObj>
              </mc:Choice>
              <mc:Fallback>
                <p:oleObj name="Equation" r:id="rId4" imgW="990360" imgH="393480" progId="Equation.DSMT4">
                  <p:embed/>
                  <p:pic>
                    <p:nvPicPr>
                      <p:cNvPr id="2051" name="Object 3"/>
                      <p:cNvPicPr>
                        <a:picLocks noChangeAspect="1" noChangeArrowheads="1"/>
                      </p:cNvPicPr>
                      <p:nvPr/>
                    </p:nvPicPr>
                    <p:blipFill>
                      <a:blip r:embed="rId5"/>
                      <a:srcRect/>
                      <a:stretch>
                        <a:fillRect/>
                      </a:stretch>
                    </p:blipFill>
                    <p:spPr bwMode="auto">
                      <a:xfrm>
                        <a:off x="2606675" y="2492375"/>
                        <a:ext cx="3265488"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7 Objeto"/>
          <p:cNvGraphicFramePr>
            <a:graphicFrameLocks noChangeAspect="1"/>
          </p:cNvGraphicFramePr>
          <p:nvPr/>
        </p:nvGraphicFramePr>
        <p:xfrm>
          <a:off x="2915816" y="4005063"/>
          <a:ext cx="3816424" cy="1298103"/>
        </p:xfrm>
        <a:graphic>
          <a:graphicData uri="http://schemas.openxmlformats.org/presentationml/2006/ole">
            <mc:AlternateContent xmlns:mc="http://schemas.openxmlformats.org/markup-compatibility/2006">
              <mc:Choice xmlns:v="urn:schemas-microsoft-com:vml" Requires="v">
                <p:oleObj name="Ecuación" r:id="rId6" imgW="1866600" imgH="634680" progId="Equation.3">
                  <p:embed/>
                </p:oleObj>
              </mc:Choice>
              <mc:Fallback>
                <p:oleObj name="Ecuación" r:id="rId6" imgW="1866600" imgH="634680" progId="Equation.3">
                  <p:embed/>
                  <p:pic>
                    <p:nvPicPr>
                      <p:cNvPr id="8" name="7 Objet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5816" y="4005063"/>
                        <a:ext cx="3816424" cy="12981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FORMULAS PARA EL ERROR</a:t>
            </a:r>
            <a:endParaRPr lang="es-ES" dirty="0"/>
          </a:p>
        </p:txBody>
      </p:sp>
      <p:graphicFrame>
        <p:nvGraphicFramePr>
          <p:cNvPr id="3074" name="Object 2"/>
          <p:cNvGraphicFramePr>
            <a:graphicFrameLocks noChangeAspect="1"/>
          </p:cNvGraphicFramePr>
          <p:nvPr>
            <p:extLst>
              <p:ext uri="{D42A27DB-BD31-4B8C-83A1-F6EECF244321}">
                <p14:modId xmlns:p14="http://schemas.microsoft.com/office/powerpoint/2010/main" val="3242430240"/>
              </p:ext>
            </p:extLst>
          </p:nvPr>
        </p:nvGraphicFramePr>
        <p:xfrm>
          <a:off x="1893888" y="2133600"/>
          <a:ext cx="5283200" cy="1727200"/>
        </p:xfrm>
        <a:graphic>
          <a:graphicData uri="http://schemas.openxmlformats.org/presentationml/2006/ole">
            <mc:AlternateContent xmlns:mc="http://schemas.openxmlformats.org/markup-compatibility/2006">
              <mc:Choice xmlns:v="urn:schemas-microsoft-com:vml" Requires="v">
                <p:oleObj name="Equation" r:id="rId2" imgW="1358640" imgH="444240" progId="Equation.DSMT4">
                  <p:embed/>
                </p:oleObj>
              </mc:Choice>
              <mc:Fallback>
                <p:oleObj name="Equation" r:id="rId2" imgW="1358640" imgH="444240" progId="Equation.DSMT4">
                  <p:embed/>
                  <p:pic>
                    <p:nvPicPr>
                      <p:cNvPr id="3074" name="Object 2"/>
                      <p:cNvPicPr>
                        <a:picLocks noChangeAspect="1" noChangeArrowheads="1"/>
                      </p:cNvPicPr>
                      <p:nvPr/>
                    </p:nvPicPr>
                    <p:blipFill>
                      <a:blip r:embed="rId3"/>
                      <a:srcRect/>
                      <a:stretch>
                        <a:fillRect/>
                      </a:stretch>
                    </p:blipFill>
                    <p:spPr bwMode="auto">
                      <a:xfrm>
                        <a:off x="1893888" y="2133600"/>
                        <a:ext cx="528320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3"/>
          <p:cNvGraphicFramePr>
            <a:graphicFrameLocks noChangeAspect="1"/>
          </p:cNvGraphicFramePr>
          <p:nvPr>
            <p:extLst>
              <p:ext uri="{D42A27DB-BD31-4B8C-83A1-F6EECF244321}">
                <p14:modId xmlns:p14="http://schemas.microsoft.com/office/powerpoint/2010/main" val="280757830"/>
              </p:ext>
            </p:extLst>
          </p:nvPr>
        </p:nvGraphicFramePr>
        <p:xfrm>
          <a:off x="3213100" y="4437063"/>
          <a:ext cx="2832100" cy="1336675"/>
        </p:xfrm>
        <a:graphic>
          <a:graphicData uri="http://schemas.openxmlformats.org/presentationml/2006/ole">
            <mc:AlternateContent xmlns:mc="http://schemas.openxmlformats.org/markup-compatibility/2006">
              <mc:Choice xmlns:v="urn:schemas-microsoft-com:vml" Requires="v">
                <p:oleObj name="Equation" r:id="rId4" imgW="914400" imgH="431640" progId="Equation.DSMT4">
                  <p:embed/>
                </p:oleObj>
              </mc:Choice>
              <mc:Fallback>
                <p:oleObj name="Equation" r:id="rId4" imgW="914400" imgH="431640" progId="Equation.DSMT4">
                  <p:embed/>
                  <p:pic>
                    <p:nvPicPr>
                      <p:cNvPr id="3075" name="Object 3"/>
                      <p:cNvPicPr>
                        <a:picLocks noChangeAspect="1" noChangeArrowheads="1"/>
                      </p:cNvPicPr>
                      <p:nvPr/>
                    </p:nvPicPr>
                    <p:blipFill>
                      <a:blip r:embed="rId5"/>
                      <a:srcRect/>
                      <a:stretch>
                        <a:fillRect/>
                      </a:stretch>
                    </p:blipFill>
                    <p:spPr bwMode="auto">
                      <a:xfrm>
                        <a:off x="3213100" y="4437063"/>
                        <a:ext cx="2832100" cy="133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buNone/>
            </a:pPr>
            <a:r>
              <a:rPr lang="es-CO" dirty="0"/>
              <a:t>  Si CMTR=CME F tenderá a uno</a:t>
            </a:r>
          </a:p>
          <a:p>
            <a:pPr algn="just">
              <a:buNone/>
            </a:pPr>
            <a:r>
              <a:rPr lang="es-CO" dirty="0"/>
              <a:t>  y entre mas grande sea CMTR con respecto a CME el estadístico F será mayor a uno y por lo   tanto la hipótesis nula se rechazará</a:t>
            </a:r>
            <a:endParaRPr lang="es-ES" dirty="0"/>
          </a:p>
        </p:txBody>
      </p:sp>
      <p:sp>
        <p:nvSpPr>
          <p:cNvPr id="3" name="2 Título"/>
          <p:cNvSpPr>
            <a:spLocks noGrp="1"/>
          </p:cNvSpPr>
          <p:nvPr>
            <p:ph type="title"/>
          </p:nvPr>
        </p:nvSpPr>
        <p:spPr/>
        <p:txBody>
          <a:bodyPr/>
          <a:lstStyle/>
          <a:p>
            <a:r>
              <a:rPr lang="es-CO" dirty="0"/>
              <a:t>ESTADÍSTICO DE PRUEBA</a:t>
            </a:r>
            <a:endParaRPr lang="es-ES" dirty="0"/>
          </a:p>
        </p:txBody>
      </p:sp>
      <p:graphicFrame>
        <p:nvGraphicFramePr>
          <p:cNvPr id="5122" name="Object 2"/>
          <p:cNvGraphicFramePr>
            <a:graphicFrameLocks noChangeAspect="1"/>
          </p:cNvGraphicFramePr>
          <p:nvPr/>
        </p:nvGraphicFramePr>
        <p:xfrm>
          <a:off x="2771692" y="3501007"/>
          <a:ext cx="3384484" cy="1748651"/>
        </p:xfrm>
        <a:graphic>
          <a:graphicData uri="http://schemas.openxmlformats.org/presentationml/2006/ole">
            <mc:AlternateContent xmlns:mc="http://schemas.openxmlformats.org/markup-compatibility/2006">
              <mc:Choice xmlns:v="urn:schemas-microsoft-com:vml" Requires="v">
                <p:oleObj name="Ecuación" r:id="rId2" imgW="761760" imgH="393480" progId="Equation.3">
                  <p:embed/>
                </p:oleObj>
              </mc:Choice>
              <mc:Fallback>
                <p:oleObj name="Ecuación" r:id="rId2" imgW="761760" imgH="393480" progId="Equation.3">
                  <p:embed/>
                  <p:pic>
                    <p:nvPicPr>
                      <p:cNvPr id="512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692" y="3501007"/>
                        <a:ext cx="3384484" cy="1748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INTERVALO DE CONFIANZA</a:t>
            </a:r>
            <a:endParaRPr lang="es-ES" dirty="0"/>
          </a:p>
        </p:txBody>
      </p:sp>
      <p:graphicFrame>
        <p:nvGraphicFramePr>
          <p:cNvPr id="7170" name="Object 2"/>
          <p:cNvGraphicFramePr>
            <a:graphicFrameLocks noGrp="1" noChangeAspect="1"/>
          </p:cNvGraphicFramePr>
          <p:nvPr>
            <p:ph idx="1"/>
            <p:extLst>
              <p:ext uri="{D42A27DB-BD31-4B8C-83A1-F6EECF244321}">
                <p14:modId xmlns:p14="http://schemas.microsoft.com/office/powerpoint/2010/main" val="2520899898"/>
              </p:ext>
            </p:extLst>
          </p:nvPr>
        </p:nvGraphicFramePr>
        <p:xfrm>
          <a:off x="3013075" y="1700213"/>
          <a:ext cx="3230563" cy="1439862"/>
        </p:xfrm>
        <a:graphic>
          <a:graphicData uri="http://schemas.openxmlformats.org/presentationml/2006/ole">
            <mc:AlternateContent xmlns:mc="http://schemas.openxmlformats.org/markup-compatibility/2006">
              <mc:Choice xmlns:v="urn:schemas-microsoft-com:vml" Requires="v">
                <p:oleObj name="Ecuación" r:id="rId2" imgW="1054080" imgH="469800" progId="Equation.3">
                  <p:embed/>
                </p:oleObj>
              </mc:Choice>
              <mc:Fallback>
                <p:oleObj name="Ecuación" r:id="rId2" imgW="1054080" imgH="469800" progId="Equation.3">
                  <p:embed/>
                  <p:pic>
                    <p:nvPicPr>
                      <p:cNvPr id="7170" name="Object 2"/>
                      <p:cNvPicPr>
                        <a:picLocks noChangeAspect="1" noChangeArrowheads="1"/>
                      </p:cNvPicPr>
                      <p:nvPr/>
                    </p:nvPicPr>
                    <p:blipFill>
                      <a:blip r:embed="rId3"/>
                      <a:srcRect/>
                      <a:stretch>
                        <a:fillRect/>
                      </a:stretch>
                    </p:blipFill>
                    <p:spPr bwMode="auto">
                      <a:xfrm>
                        <a:off x="3013075" y="1700213"/>
                        <a:ext cx="3230563"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4 Objeto"/>
          <p:cNvGraphicFramePr>
            <a:graphicFrameLocks noChangeAspect="1"/>
          </p:cNvGraphicFramePr>
          <p:nvPr/>
        </p:nvGraphicFramePr>
        <p:xfrm>
          <a:off x="3707904" y="3284984"/>
          <a:ext cx="2224506" cy="690364"/>
        </p:xfrm>
        <a:graphic>
          <a:graphicData uri="http://schemas.openxmlformats.org/presentationml/2006/ole">
            <mc:AlternateContent xmlns:mc="http://schemas.openxmlformats.org/markup-compatibility/2006">
              <mc:Choice xmlns:v="urn:schemas-microsoft-com:vml" Requires="v">
                <p:oleObj name="Ecuación" r:id="rId4" imgW="736560" imgH="228600" progId="Equation.3">
                  <p:embed/>
                </p:oleObj>
              </mc:Choice>
              <mc:Fallback>
                <p:oleObj name="Ecuación" r:id="rId4" imgW="736560" imgH="228600" progId="Equation.3">
                  <p:embed/>
                  <p:pic>
                    <p:nvPicPr>
                      <p:cNvPr id="5" name="4 Obje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4" y="3284984"/>
                        <a:ext cx="2224506" cy="6903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lvl="0" algn="just"/>
            <a:r>
              <a:rPr lang="es-ES" sz="1800" dirty="0"/>
              <a:t>Para estudiar el efecto de la temperatura en el rendimiento de un proceso químico, se produjeron cinco lotes con cada uno de los tres tratamientos.  Los resultados se presentan a continuación.  </a:t>
            </a:r>
          </a:p>
          <a:p>
            <a:pPr marL="354013" lvl="0" indent="0" algn="just">
              <a:buNone/>
            </a:pPr>
            <a:r>
              <a:rPr lang="es-ES" sz="1800" dirty="0"/>
              <a:t>Dé la tabla para el análisis de varianza. Use un alfa del 5% para probar si la temperatura afecta el rendimiento medio del proceso.</a:t>
            </a:r>
          </a:p>
          <a:p>
            <a:pPr>
              <a:buNone/>
            </a:pPr>
            <a:endParaRPr lang="es-ES" dirty="0"/>
          </a:p>
        </p:txBody>
      </p:sp>
      <p:sp>
        <p:nvSpPr>
          <p:cNvPr id="3" name="2 Título"/>
          <p:cNvSpPr>
            <a:spLocks noGrp="1"/>
          </p:cNvSpPr>
          <p:nvPr>
            <p:ph type="title"/>
          </p:nvPr>
        </p:nvSpPr>
        <p:spPr/>
        <p:txBody>
          <a:bodyPr/>
          <a:lstStyle/>
          <a:p>
            <a:r>
              <a:rPr lang="es-CO" dirty="0"/>
              <a:t>EJEMPLO PROPUESTO</a:t>
            </a:r>
            <a:endParaRPr lang="es-ES" dirty="0"/>
          </a:p>
        </p:txBody>
      </p:sp>
      <p:graphicFrame>
        <p:nvGraphicFramePr>
          <p:cNvPr id="4" name="3 Tabla"/>
          <p:cNvGraphicFramePr>
            <a:graphicFrameLocks noGrp="1"/>
          </p:cNvGraphicFramePr>
          <p:nvPr/>
        </p:nvGraphicFramePr>
        <p:xfrm>
          <a:off x="1979712" y="2996952"/>
          <a:ext cx="6096000" cy="28651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dirty="0"/>
                        <a:t>TEMPERATURA</a:t>
                      </a:r>
                      <a:endParaRPr lang="es-ES" dirty="0"/>
                    </a:p>
                  </a:txBody>
                  <a:tcPr/>
                </a:tc>
                <a:tc hMerge="1">
                  <a:txBody>
                    <a:bodyPr/>
                    <a:lstStyle/>
                    <a:p>
                      <a:pPr algn="ctr"/>
                      <a:endParaRPr lang="es-ES" dirty="0"/>
                    </a:p>
                  </a:txBody>
                  <a:tcPr/>
                </a:tc>
                <a:tc hMerge="1">
                  <a:txBody>
                    <a:bodyPr/>
                    <a:lstStyle/>
                    <a:p>
                      <a:pPr algn="ctr"/>
                      <a:endParaRPr lang="es-ES" dirty="0"/>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800" dirty="0"/>
                        <a:t>50ºC</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800" dirty="0"/>
                        <a:t>60ºC</a:t>
                      </a:r>
                    </a:p>
                    <a:p>
                      <a:pPr algn="ctr"/>
                      <a:endParaRPr lang="es-E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800" dirty="0"/>
                        <a:t>70ºC</a:t>
                      </a:r>
                    </a:p>
                    <a:p>
                      <a:pPr algn="ctr"/>
                      <a:endParaRPr lang="es-ES" sz="1800" dirty="0"/>
                    </a:p>
                  </a:txBody>
                  <a:tcPr/>
                </a:tc>
                <a:extLst>
                  <a:ext uri="{0D108BD9-81ED-4DB2-BD59-A6C34878D82A}">
                    <a16:rowId xmlns:a16="http://schemas.microsoft.com/office/drawing/2014/main" val="10001"/>
                  </a:ext>
                </a:extLst>
              </a:tr>
              <a:tr h="370840">
                <a:tc>
                  <a:txBody>
                    <a:bodyPr/>
                    <a:lstStyle/>
                    <a:p>
                      <a:pPr algn="ctr"/>
                      <a:r>
                        <a:rPr lang="es-CO" dirty="0"/>
                        <a:t>34</a:t>
                      </a:r>
                      <a:endParaRPr lang="es-ES" dirty="0"/>
                    </a:p>
                  </a:txBody>
                  <a:tcPr/>
                </a:tc>
                <a:tc>
                  <a:txBody>
                    <a:bodyPr/>
                    <a:lstStyle/>
                    <a:p>
                      <a:pPr algn="ctr"/>
                      <a:r>
                        <a:rPr lang="es-CO" dirty="0"/>
                        <a:t>30</a:t>
                      </a:r>
                      <a:endParaRPr lang="es-ES" dirty="0"/>
                    </a:p>
                  </a:txBody>
                  <a:tcPr/>
                </a:tc>
                <a:tc>
                  <a:txBody>
                    <a:bodyPr/>
                    <a:lstStyle/>
                    <a:p>
                      <a:pPr algn="ctr"/>
                      <a:r>
                        <a:rPr lang="es-CO" dirty="0"/>
                        <a:t>23</a:t>
                      </a:r>
                      <a:endParaRPr lang="es-ES" dirty="0"/>
                    </a:p>
                  </a:txBody>
                  <a:tcPr/>
                </a:tc>
                <a:extLst>
                  <a:ext uri="{0D108BD9-81ED-4DB2-BD59-A6C34878D82A}">
                    <a16:rowId xmlns:a16="http://schemas.microsoft.com/office/drawing/2014/main" val="10002"/>
                  </a:ext>
                </a:extLst>
              </a:tr>
              <a:tr h="370840">
                <a:tc>
                  <a:txBody>
                    <a:bodyPr/>
                    <a:lstStyle/>
                    <a:p>
                      <a:pPr algn="ctr"/>
                      <a:r>
                        <a:rPr lang="es-CO" dirty="0"/>
                        <a:t>24</a:t>
                      </a:r>
                      <a:endParaRPr lang="es-ES" dirty="0"/>
                    </a:p>
                  </a:txBody>
                  <a:tcPr/>
                </a:tc>
                <a:tc>
                  <a:txBody>
                    <a:bodyPr/>
                    <a:lstStyle/>
                    <a:p>
                      <a:pPr algn="ctr"/>
                      <a:r>
                        <a:rPr lang="es-CO" dirty="0"/>
                        <a:t>31</a:t>
                      </a:r>
                      <a:endParaRPr lang="es-ES" dirty="0"/>
                    </a:p>
                  </a:txBody>
                  <a:tcPr/>
                </a:tc>
                <a:tc>
                  <a:txBody>
                    <a:bodyPr/>
                    <a:lstStyle/>
                    <a:p>
                      <a:pPr algn="ctr"/>
                      <a:r>
                        <a:rPr lang="es-CO" dirty="0"/>
                        <a:t>28</a:t>
                      </a:r>
                      <a:endParaRPr lang="es-ES" dirty="0"/>
                    </a:p>
                  </a:txBody>
                  <a:tcPr/>
                </a:tc>
                <a:extLst>
                  <a:ext uri="{0D108BD9-81ED-4DB2-BD59-A6C34878D82A}">
                    <a16:rowId xmlns:a16="http://schemas.microsoft.com/office/drawing/2014/main" val="10003"/>
                  </a:ext>
                </a:extLst>
              </a:tr>
              <a:tr h="370840">
                <a:tc>
                  <a:txBody>
                    <a:bodyPr/>
                    <a:lstStyle/>
                    <a:p>
                      <a:pPr algn="ctr"/>
                      <a:r>
                        <a:rPr lang="es-CO" dirty="0"/>
                        <a:t>36</a:t>
                      </a:r>
                      <a:endParaRPr lang="es-ES" dirty="0"/>
                    </a:p>
                  </a:txBody>
                  <a:tcPr/>
                </a:tc>
                <a:tc>
                  <a:txBody>
                    <a:bodyPr/>
                    <a:lstStyle/>
                    <a:p>
                      <a:pPr algn="ctr"/>
                      <a:r>
                        <a:rPr lang="es-CO" dirty="0"/>
                        <a:t>34</a:t>
                      </a:r>
                      <a:endParaRPr lang="es-ES" dirty="0"/>
                    </a:p>
                  </a:txBody>
                  <a:tcPr/>
                </a:tc>
                <a:tc>
                  <a:txBody>
                    <a:bodyPr/>
                    <a:lstStyle/>
                    <a:p>
                      <a:pPr algn="ctr"/>
                      <a:r>
                        <a:rPr lang="es-CO" dirty="0"/>
                        <a:t>28</a:t>
                      </a:r>
                      <a:endParaRPr lang="es-ES" dirty="0"/>
                    </a:p>
                  </a:txBody>
                  <a:tcPr/>
                </a:tc>
                <a:extLst>
                  <a:ext uri="{0D108BD9-81ED-4DB2-BD59-A6C34878D82A}">
                    <a16:rowId xmlns:a16="http://schemas.microsoft.com/office/drawing/2014/main" val="10004"/>
                  </a:ext>
                </a:extLst>
              </a:tr>
              <a:tr h="370840">
                <a:tc>
                  <a:txBody>
                    <a:bodyPr/>
                    <a:lstStyle/>
                    <a:p>
                      <a:pPr algn="ctr"/>
                      <a:r>
                        <a:rPr lang="es-CO" dirty="0"/>
                        <a:t>39</a:t>
                      </a:r>
                      <a:endParaRPr lang="es-ES" dirty="0"/>
                    </a:p>
                  </a:txBody>
                  <a:tcPr/>
                </a:tc>
                <a:tc>
                  <a:txBody>
                    <a:bodyPr/>
                    <a:lstStyle/>
                    <a:p>
                      <a:pPr algn="ctr"/>
                      <a:r>
                        <a:rPr lang="es-CO" dirty="0"/>
                        <a:t>23</a:t>
                      </a:r>
                      <a:endParaRPr lang="es-ES" dirty="0"/>
                    </a:p>
                  </a:txBody>
                  <a:tcPr/>
                </a:tc>
                <a:tc>
                  <a:txBody>
                    <a:bodyPr/>
                    <a:lstStyle/>
                    <a:p>
                      <a:pPr algn="ctr"/>
                      <a:r>
                        <a:rPr lang="es-CO" dirty="0"/>
                        <a:t>30</a:t>
                      </a:r>
                      <a:endParaRPr lang="es-ES" dirty="0"/>
                    </a:p>
                  </a:txBody>
                  <a:tcPr/>
                </a:tc>
                <a:extLst>
                  <a:ext uri="{0D108BD9-81ED-4DB2-BD59-A6C34878D82A}">
                    <a16:rowId xmlns:a16="http://schemas.microsoft.com/office/drawing/2014/main" val="10005"/>
                  </a:ext>
                </a:extLst>
              </a:tr>
              <a:tr h="370840">
                <a:tc>
                  <a:txBody>
                    <a:bodyPr/>
                    <a:lstStyle/>
                    <a:p>
                      <a:pPr algn="ctr"/>
                      <a:r>
                        <a:rPr lang="es-CO" dirty="0"/>
                        <a:t>32</a:t>
                      </a:r>
                      <a:endParaRPr lang="es-ES" dirty="0"/>
                    </a:p>
                  </a:txBody>
                  <a:tcPr/>
                </a:tc>
                <a:tc>
                  <a:txBody>
                    <a:bodyPr/>
                    <a:lstStyle/>
                    <a:p>
                      <a:pPr algn="ctr"/>
                      <a:r>
                        <a:rPr lang="es-CO" dirty="0"/>
                        <a:t>27</a:t>
                      </a:r>
                      <a:endParaRPr lang="es-ES" dirty="0"/>
                    </a:p>
                  </a:txBody>
                  <a:tcPr/>
                </a:tc>
                <a:tc>
                  <a:txBody>
                    <a:bodyPr/>
                    <a:lstStyle/>
                    <a:p>
                      <a:pPr algn="ctr"/>
                      <a:r>
                        <a:rPr lang="es-CO" dirty="0"/>
                        <a:t>31</a:t>
                      </a:r>
                      <a:endParaRPr lang="es-E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13440</TotalTime>
  <Words>983</Words>
  <Application>Microsoft Office PowerPoint</Application>
  <PresentationFormat>Presentación en pantalla (4:3)</PresentationFormat>
  <Paragraphs>177</Paragraphs>
  <Slides>24</Slides>
  <Notes>0</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2</vt:i4>
      </vt:variant>
      <vt:variant>
        <vt:lpstr>Títulos de diapositiva</vt:lpstr>
      </vt:variant>
      <vt:variant>
        <vt:i4>24</vt:i4>
      </vt:variant>
    </vt:vector>
  </HeadingPairs>
  <TitlesOfParts>
    <vt:vector size="35" baseType="lpstr">
      <vt:lpstr>Arial</vt:lpstr>
      <vt:lpstr>Cambria Math</vt:lpstr>
      <vt:lpstr>Lucida Sans Unicode</vt:lpstr>
      <vt:lpstr>Times New Roman</vt:lpstr>
      <vt:lpstr>Verdana</vt:lpstr>
      <vt:lpstr>Wingdings</vt:lpstr>
      <vt:lpstr>Wingdings 2</vt:lpstr>
      <vt:lpstr>Wingdings 3</vt:lpstr>
      <vt:lpstr>Concurrencia</vt:lpstr>
      <vt:lpstr>Ecuación</vt:lpstr>
      <vt:lpstr>Equation</vt:lpstr>
      <vt:lpstr>ANÁLISIS DE VARIANZA (ANOVA)</vt:lpstr>
      <vt:lpstr>DEFINICIÓN</vt:lpstr>
      <vt:lpstr>SUPUESTOS DEL ANOVA</vt:lpstr>
      <vt:lpstr>PRUEBA DE HIPOTESIS</vt:lpstr>
      <vt:lpstr>FORMULAS PARA LOS TRATAMIENTOS</vt:lpstr>
      <vt:lpstr>FORMULAS PARA EL ERROR</vt:lpstr>
      <vt:lpstr>ESTADÍSTICO DE PRUEBA</vt:lpstr>
      <vt:lpstr>INTERVALO DE CONFIANZA</vt:lpstr>
      <vt:lpstr>EJEMPLO PROPUESTO</vt:lpstr>
      <vt:lpstr>EJEMPLO PROPUESTO</vt:lpstr>
      <vt:lpstr>bloques aleatorizados</vt:lpstr>
      <vt:lpstr>bloques aleatorizados</vt:lpstr>
      <vt:lpstr>bloques aleatorizados</vt:lpstr>
      <vt:lpstr>bloques aleatorizados</vt:lpstr>
      <vt:lpstr>Bloques Aleatorizados</vt:lpstr>
      <vt:lpstr>Ejemplo bloques aleatorizados</vt:lpstr>
      <vt:lpstr>Datos</vt:lpstr>
      <vt:lpstr>Formulas</vt:lpstr>
      <vt:lpstr>Estadístico de prueba</vt:lpstr>
      <vt:lpstr>Solución ejemplo</vt:lpstr>
      <vt:lpstr>Cálculo de los estadísticos</vt:lpstr>
      <vt:lpstr>Cálculo de los cuadrados</vt:lpstr>
      <vt:lpstr>Tabla ANOVA</vt:lpstr>
      <vt:lpstr>Tabla ANOVA</vt:lpstr>
    </vt:vector>
  </TitlesOfParts>
  <Company>UTP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ANOVA DE UN FACTOR</dc:title>
  <dc:creator>Usuario UTP</dc:creator>
  <cp:lastModifiedBy>Andres Prieto</cp:lastModifiedBy>
  <cp:revision>25</cp:revision>
  <dcterms:created xsi:type="dcterms:W3CDTF">2013-05-20T21:54:02Z</dcterms:created>
  <dcterms:modified xsi:type="dcterms:W3CDTF">2023-04-10T00:19:00Z</dcterms:modified>
</cp:coreProperties>
</file>