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44" r:id="rId2"/>
    <p:sldMasterId id="2147483816" r:id="rId3"/>
  </p:sldMasterIdLst>
  <p:notesMasterIdLst>
    <p:notesMasterId r:id="rId65"/>
  </p:notesMasterIdLst>
  <p:handoutMasterIdLst>
    <p:handoutMasterId r:id="rId66"/>
  </p:handoutMasterIdLst>
  <p:sldIdLst>
    <p:sldId id="256" r:id="rId4"/>
    <p:sldId id="257" r:id="rId5"/>
    <p:sldId id="301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317" r:id="rId14"/>
    <p:sldId id="325" r:id="rId15"/>
    <p:sldId id="274" r:id="rId16"/>
    <p:sldId id="327" r:id="rId17"/>
    <p:sldId id="275" r:id="rId18"/>
    <p:sldId id="276" r:id="rId19"/>
    <p:sldId id="326" r:id="rId20"/>
    <p:sldId id="277" r:id="rId21"/>
    <p:sldId id="328" r:id="rId22"/>
    <p:sldId id="278" r:id="rId23"/>
    <p:sldId id="280" r:id="rId24"/>
    <p:sldId id="279" r:id="rId25"/>
    <p:sldId id="281" r:id="rId26"/>
    <p:sldId id="282" r:id="rId27"/>
    <p:sldId id="374" r:id="rId28"/>
    <p:sldId id="303" r:id="rId29"/>
    <p:sldId id="304" r:id="rId30"/>
    <p:sldId id="305" r:id="rId31"/>
    <p:sldId id="331" r:id="rId32"/>
    <p:sldId id="332" r:id="rId33"/>
    <p:sldId id="333" r:id="rId34"/>
    <p:sldId id="334" r:id="rId35"/>
    <p:sldId id="336" r:id="rId36"/>
    <p:sldId id="335" r:id="rId37"/>
    <p:sldId id="312" r:id="rId38"/>
    <p:sldId id="313" r:id="rId39"/>
    <p:sldId id="314" r:id="rId40"/>
    <p:sldId id="315" r:id="rId41"/>
    <p:sldId id="338" r:id="rId42"/>
    <p:sldId id="339" r:id="rId43"/>
    <p:sldId id="340" r:id="rId44"/>
    <p:sldId id="316" r:id="rId45"/>
    <p:sldId id="292" r:id="rId46"/>
    <p:sldId id="357" r:id="rId47"/>
    <p:sldId id="371" r:id="rId48"/>
    <p:sldId id="372" r:id="rId49"/>
    <p:sldId id="373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45" r:id="rId63"/>
    <p:sldId id="294" r:id="rId64"/>
  </p:sldIdLst>
  <p:sldSz cx="9902825" cy="6858000"/>
  <p:notesSz cx="9918700" cy="678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79">
          <p15:clr>
            <a:srgbClr val="A4A3A4"/>
          </p15:clr>
        </p15:guide>
        <p15:guide id="2" pos="458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CC"/>
    <a:srgbClr val="D9ECFF"/>
    <a:srgbClr val="B7DBFF"/>
    <a:srgbClr val="99CCFF"/>
    <a:srgbClr val="FF6600"/>
    <a:srgbClr val="00FF00"/>
    <a:srgbClr val="CC99FF"/>
    <a:srgbClr val="3F7F5F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5" autoAdjust="0"/>
    <p:restoredTop sz="96709" autoAdjust="0"/>
  </p:normalViewPr>
  <p:slideViewPr>
    <p:cSldViewPr>
      <p:cViewPr>
        <p:scale>
          <a:sx n="77" d="100"/>
          <a:sy n="77" d="100"/>
        </p:scale>
        <p:origin x="924" y="68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50" d="100"/>
          <a:sy n="150" d="100"/>
        </p:scale>
        <p:origin x="-1638" y="4668"/>
      </p:cViewPr>
      <p:guideLst>
        <p:guide orient="horz" pos="1479"/>
        <p:guide pos="458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3271" y="-1051"/>
            <a:ext cx="4249604" cy="3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t" anchorCtr="0" compatLnSpc="1">
            <a:prstTxWarp prst="textNoShape">
              <a:avLst/>
            </a:prstTxWarp>
          </a:bodyPr>
          <a:lstStyle>
            <a:lvl1pPr defTabSz="868698">
              <a:defRPr sz="1000" i="1"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5828" y="-1051"/>
            <a:ext cx="4249604" cy="3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t" anchorCtr="0" compatLnSpc="1">
            <a:prstTxWarp prst="textNoShape">
              <a:avLst/>
            </a:prstTxWarp>
          </a:bodyPr>
          <a:lstStyle>
            <a:lvl1pPr algn="r" defTabSz="868698">
              <a:defRPr sz="1000" i="1"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3271" y="6414676"/>
            <a:ext cx="4249604" cy="3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b" anchorCtr="0" compatLnSpc="1">
            <a:prstTxWarp prst="textNoShape">
              <a:avLst/>
            </a:prstTxWarp>
          </a:bodyPr>
          <a:lstStyle>
            <a:lvl1pPr defTabSz="868698">
              <a:defRPr sz="1000" i="1"/>
            </a:lvl1pPr>
          </a:lstStyle>
          <a:p>
            <a:pPr>
              <a:defRPr/>
            </a:pPr>
            <a:r>
              <a:rPr lang="en-GB"/>
              <a:t>Software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5828" y="6414676"/>
            <a:ext cx="4249604" cy="3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b" anchorCtr="0" compatLnSpc="1">
            <a:prstTxWarp prst="textNoShape">
              <a:avLst/>
            </a:prstTxWarp>
          </a:bodyPr>
          <a:lstStyle>
            <a:lvl1pPr algn="r" defTabSz="868698">
              <a:defRPr sz="1000" i="1"/>
            </a:lvl1pPr>
          </a:lstStyle>
          <a:p>
            <a:pPr>
              <a:defRPr/>
            </a:pPr>
            <a:fld id="{DE9EA91D-2AD1-4B3A-8A17-84B1DE49545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34173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4398" y="-6311"/>
            <a:ext cx="4333888" cy="3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t" anchorCtr="0" compatLnSpc="1">
            <a:prstTxWarp prst="textNoShape">
              <a:avLst/>
            </a:prstTxWarp>
          </a:bodyPr>
          <a:lstStyle>
            <a:lvl1pPr defTabSz="842699">
              <a:defRPr sz="1000" i="1"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09212" y="-6311"/>
            <a:ext cx="4333887" cy="3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t" anchorCtr="0" compatLnSpc="1">
            <a:prstTxWarp prst="textNoShape">
              <a:avLst/>
            </a:prstTxWarp>
          </a:bodyPr>
          <a:lstStyle>
            <a:lvl1pPr algn="r" defTabSz="842699">
              <a:defRPr sz="1000" i="1"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5788" y="511175"/>
            <a:ext cx="3667125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43" y="3223117"/>
            <a:ext cx="7363614" cy="30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65" tIns="41394" rIns="87565" bIns="41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4398" y="6450442"/>
            <a:ext cx="4333888" cy="3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b" anchorCtr="0" compatLnSpc="1">
            <a:prstTxWarp prst="textNoShape">
              <a:avLst/>
            </a:prstTxWarp>
          </a:bodyPr>
          <a:lstStyle>
            <a:lvl1pPr defTabSz="842699">
              <a:defRPr sz="1000" i="1"/>
            </a:lvl1pPr>
          </a:lstStyle>
          <a:p>
            <a:pPr>
              <a:defRPr/>
            </a:pPr>
            <a:r>
              <a:rPr lang="en-GB"/>
              <a:t>Software Design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9212" y="6450442"/>
            <a:ext cx="4333887" cy="3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5" tIns="0" rIns="19105" bIns="0" numCol="1" anchor="b" anchorCtr="0" compatLnSpc="1">
            <a:prstTxWarp prst="textNoShape">
              <a:avLst/>
            </a:prstTxWarp>
          </a:bodyPr>
          <a:lstStyle>
            <a:lvl1pPr algn="r" defTabSz="842699">
              <a:defRPr sz="1000" i="1"/>
            </a:lvl1pPr>
          </a:lstStyle>
          <a:p>
            <a:pPr>
              <a:defRPr/>
            </a:pPr>
            <a:fld id="{627B96EA-065C-442C-BD68-EA1CFFC39D1E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8492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39738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74713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16038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52600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http://www.omg.org/gettingstarted/what_is_uml.htm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980F-4D65-4781-AF89-7B26D76A13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 http://www.ibm.com/developerworks/downloads/r/architect/index.html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B96EA-065C-442C-BD68-EA1CFFC39D1E}" type="slidenum">
              <a:rPr lang="en-GB" altLang="zh-TW" smtClean="0"/>
              <a:pPr>
                <a:defRPr/>
              </a:pPr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012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“UML Distilled Third Edition A brief guide to the standard object modeling</a:t>
            </a:r>
            <a:r>
              <a:rPr lang="en-US" baseline="0" dirty="0"/>
              <a:t> language”, by Martin Fowler, Addison-Wesley,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980F-4D65-4781-AF89-7B26D76A13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980F-4D65-4781-AF89-7B26D76A138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</a:t>
            </a:r>
            <a:r>
              <a:rPr lang="en-US" baseline="0" dirty="0"/>
              <a:t> http://www.omg.org/spec/UML/2.4.1/Superstructure/PDF/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980F-4D65-4781-AF89-7B26D76A138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3355977"/>
            <a:ext cx="9902825" cy="74613"/>
            <a:chOff x="0" y="866"/>
            <a:chExt cx="6238" cy="46"/>
          </a:xfr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chemeClr val="bg1"/>
              </a:gs>
            </a:gsLst>
            <a:lin ang="0" scaled="1"/>
          </a:gradFill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381000"/>
            <a:ext cx="9112249" cy="3048000"/>
          </a:xfrm>
        </p:spPr>
        <p:txBody>
          <a:bodyPr/>
          <a:lstStyle>
            <a:lvl1pPr>
              <a:defRPr sz="8800" b="0">
                <a:solidFill>
                  <a:srgbClr val="002060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0" y="3810000"/>
            <a:ext cx="9144000" cy="2819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  <a:endParaRPr lang="en-GB" altLang="zh-TW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7EE9D9-BB13-487D-A4C3-0208CF23BACD}" type="slidenum">
              <a:rPr lang="en-GB" altLang="zh-TW"/>
              <a:pPr>
                <a:defRPr/>
              </a:pPr>
              <a:t>‹#›</a:t>
            </a:fld>
            <a:endParaRPr lang="en-GB" altLang="zh-TW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7647-9B4F-4985-A3BE-123195A75AD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66700"/>
            <a:ext cx="2286000" cy="63627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705600" cy="63627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79C85-6809-4B12-BF0B-BAAB7C44CBD0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3355977"/>
            <a:ext cx="9902825" cy="74613"/>
            <a:chOff x="0" y="866"/>
            <a:chExt cx="6238" cy="46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381000"/>
            <a:ext cx="9112249" cy="3048000"/>
          </a:xfrm>
        </p:spPr>
        <p:txBody>
          <a:bodyPr/>
          <a:lstStyle>
            <a:lvl1pPr>
              <a:defRPr sz="8800" b="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0" y="3810000"/>
            <a:ext cx="9144000" cy="2819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7EE9D9-BB13-487D-A4C3-0208CF23BACD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511E2-017E-40F9-A702-09F3F50268F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0A45F-01B1-4E92-95D0-8E5A7F431C2C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5D3F-395D-497F-A7BE-BC448D7783BD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9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9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A9E2-C4FF-4918-8235-703BC8AF25B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0835-7D74-4367-9358-92364249811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13D0-34E2-4771-980D-5EDCC7BA54B8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2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CF0A5-34BB-40E1-B0E6-FAC3FA2A7C2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511E2-017E-40F9-A702-09F3F50268F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4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4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4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6BED-0DFA-40CB-97AD-86310186710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7647-9B4F-4985-A3BE-123195A75AD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66700"/>
            <a:ext cx="2286000" cy="63627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705600" cy="63627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79C85-6809-4B12-BF0B-BAAB7C44CBD0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20377" y="3886200"/>
            <a:ext cx="7427119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377" y="5124450"/>
            <a:ext cx="7427119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931978" y="6355080"/>
            <a:ext cx="2475706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39195" y="6355080"/>
            <a:ext cx="3763074" cy="365760"/>
          </a:xfrm>
        </p:spPr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  <a:endParaRPr lang="en-GB" altLang="zh-TW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17076" y="6355080"/>
            <a:ext cx="1320377" cy="365760"/>
          </a:xfrm>
        </p:spPr>
        <p:txBody>
          <a:bodyPr/>
          <a:lstStyle/>
          <a:p>
            <a:pPr>
              <a:defRPr/>
            </a:pPr>
            <a:fld id="{277EE9D9-BB13-487D-A4C3-0208CF23BACD}" type="slidenum">
              <a:rPr lang="en-GB" altLang="zh-TW" smtClean="0"/>
              <a:pPr>
                <a:defRPr/>
              </a:pPr>
              <a:t>‹#›</a:t>
            </a:fld>
            <a:endParaRPr lang="en-GB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979967" y="3648075"/>
            <a:ext cx="792226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90283" y="5048250"/>
            <a:ext cx="792226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79967" y="3648075"/>
            <a:ext cx="247571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90282" y="5048250"/>
            <a:ext cx="247571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‹#›</a:t>
            </a:fld>
            <a:endParaRPr lang="en-GB" altLang="zh-TW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8912543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77" y="2971800"/>
            <a:ext cx="7427119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900" y="4267200"/>
            <a:ext cx="7344595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978" y="6355080"/>
            <a:ext cx="2475706" cy="36576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9195" y="6355080"/>
            <a:ext cx="3763074" cy="365760"/>
          </a:xfrm>
        </p:spPr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630" y="6355080"/>
            <a:ext cx="1647170" cy="365760"/>
          </a:xfrm>
        </p:spPr>
        <p:txBody>
          <a:bodyPr/>
          <a:lstStyle/>
          <a:p>
            <a:pPr>
              <a:defRPr/>
            </a:pPr>
            <a:fld id="{BAA0A45F-01B1-4E92-95D0-8E5A7F431C2C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7" name="Rectangle 6"/>
          <p:cNvSpPr/>
          <p:nvPr/>
        </p:nvSpPr>
        <p:spPr>
          <a:xfrm>
            <a:off x="990283" y="2819400"/>
            <a:ext cx="792226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90282" y="2819400"/>
            <a:ext cx="247571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25D3F-395D-497F-A7BE-BC448D7783BD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4377049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16606" y="1216152"/>
            <a:ext cx="4377049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285875"/>
            <a:ext cx="437546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3937" y="1295400"/>
            <a:ext cx="4377186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A9E2-C4FF-4918-8235-703BC8AF25B9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141" y="2133600"/>
            <a:ext cx="4373748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33936" y="2133600"/>
            <a:ext cx="4373748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40835-7D74-4367-9358-92364249811F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F13D0-34E2-4771-980D-5EDCC7BA54B8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95141" y="6353175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0A45F-01B1-4E92-95D0-8E5A7F431C2C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454" y="304800"/>
            <a:ext cx="2723277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49454" y="1219201"/>
            <a:ext cx="2723277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CF0A5-34BB-40E1-B0E6-FAC3FA2A7C22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141" y="6353175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73347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0094" y="304800"/>
            <a:ext cx="6189266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500856"/>
            <a:ext cx="8912543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" y="1905000"/>
            <a:ext cx="8912543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1" y="1219200"/>
            <a:ext cx="8912543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B6BED-0DFA-40CB-97AD-863101867107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141" y="6353175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95141" y="500856"/>
            <a:ext cx="19805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C7647-9B4F-4985-A3BE-123195A75ADF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79C85-6809-4B12-BF0B-BAAB7C44CBD0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95141" y="6353175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7363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5D3F-395D-497F-A7BE-BC448D7783BD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9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9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A9E2-C4FF-4918-8235-703BC8AF25B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0835-7D74-4367-9358-92364249811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13D0-34E2-4771-980D-5EDCC7BA54B8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2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CF0A5-34BB-40E1-B0E6-FAC3FA2A7C2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4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4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4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6BED-0DFA-40CB-97AD-86310186710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1" y="61722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1722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GB" altLang="zh-TW" dirty="0"/>
              <a:t>C7201 Tutorial 1: IBM </a:t>
            </a:r>
            <a:r>
              <a:rPr lang="en-GB" altLang="zh-TW" dirty="0" err="1"/>
              <a:t>Modeler</a:t>
            </a:r>
            <a:r>
              <a:rPr lang="en-GB" altLang="zh-TW" dirty="0"/>
              <a:t> and OOA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1722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D6F843A2-3FCB-4F05-A869-F07BA27311C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1374777"/>
            <a:ext cx="9902825" cy="73025"/>
            <a:chOff x="0" y="866"/>
            <a:chExt cx="6238" cy="46"/>
          </a:xfrm>
          <a:gradFill flip="none" rotWithShape="1">
            <a:gsLst>
              <a:gs pos="0">
                <a:srgbClr val="002060"/>
              </a:gs>
              <a:gs pos="50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</p:grpSpPr>
        <p:sp>
          <p:nvSpPr>
            <p:cNvPr id="1034" name="Rectangle 10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98463" indent="-398463" algn="l" rtl="0" eaLnBrk="0" fontAlgn="base" hangingPunct="0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u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9250" algn="l" rtl="0" eaLnBrk="0" fontAlgn="base" hangingPunct="0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262063" indent="-285750" algn="l" rtl="0" eaLnBrk="0" fontAlgn="base" hangingPunct="0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60525" indent="-284163" algn="l" rtl="0" eaLnBrk="0" fontAlgn="base" hangingPunct="0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8988" indent="-284163" algn="l" rtl="0" eaLnBrk="0" fontAlgn="base" hangingPunct="0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61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33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305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77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1" y="61722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1722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1722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D6F843A2-3FCB-4F05-A869-F07BA27311C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1374777"/>
            <a:ext cx="9902825" cy="73025"/>
            <a:chOff x="0" y="866"/>
            <a:chExt cx="6238" cy="46"/>
          </a:xfrm>
        </p:grpSpPr>
        <p:sp>
          <p:nvSpPr>
            <p:cNvPr id="1034" name="Rectangle 10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98463" indent="-3984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u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92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262063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60525" indent="-2841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8988" indent="-2841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61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33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305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7788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95141" y="152400"/>
            <a:ext cx="8912543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141" y="1219200"/>
            <a:ext cx="8912543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1978" y="6356350"/>
            <a:ext cx="2479007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2010/10/11</a:t>
            </a:r>
            <a:endParaRPr lang="en-GB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39195" y="6356350"/>
            <a:ext cx="3796083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altLang="zh-TW"/>
              <a:t>C7201 Tutorial 1: IBM Modeler and OOA</a:t>
            </a:r>
            <a:endParaRPr lang="en-GB" altLang="zh-TW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489" y="6356350"/>
            <a:ext cx="214561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F843A2-3FCB-4F05-A869-F07BA27311CB}" type="slidenum">
              <a:rPr lang="en-GB" altLang="zh-TW" smtClean="0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95141" y="6353175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95141" y="1143000"/>
            <a:ext cx="89125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1799" y="6462483"/>
            <a:ext cx="190849" cy="13029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3.ibm.com/software/products/en/rational-software-architect-famil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hyperlink" Target="https://intranet.cs.hku.hk/download/software/ibm-rational/SoftwareArchitect/" TargetMode="Externa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cs.hku.hk" TargetMode="Externa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3733800"/>
            <a:ext cx="7467600" cy="1284762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Tutorial 1: Using IBM </a:t>
            </a:r>
            <a:r>
              <a:rPr lang="en-US" altLang="zh-TW" sz="3600" b="1">
                <a:latin typeface="Times New Roman" pitchFamily="18" charset="0"/>
                <a:cs typeface="Times New Roman" pitchFamily="18" charset="0"/>
              </a:rPr>
              <a:t>Rational Software Architect 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for OOA </a:t>
            </a:r>
            <a:br>
              <a:rPr lang="en-US" altLang="zh-TW" sz="3600" b="1" dirty="0">
                <a:latin typeface="Times New Roman" pitchFamily="18" charset="0"/>
                <a:cs typeface="Times New Roman" pitchFamily="18" charset="0"/>
              </a:rPr>
            </a:b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COMP7201 Analysis and Design of Enterprise Applications in UML</a:t>
            </a:r>
            <a:br>
              <a:rPr lang="en-US" altLang="zh-TW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Sept 27, 2016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the project name</a:t>
            </a:r>
          </a:p>
          <a:p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“Blank Package”</a:t>
            </a:r>
          </a:p>
          <a:p>
            <a:r>
              <a:rPr lang="en-US" dirty="0"/>
              <a:t>Click “Finish”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10</a:t>
            </a:fld>
            <a:endParaRPr lang="en-GB" altLang="zh-TW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141" y="152400"/>
            <a:ext cx="8912543" cy="990600"/>
          </a:xfrm>
        </p:spPr>
        <p:txBody>
          <a:bodyPr/>
          <a:lstStyle/>
          <a:p>
            <a:r>
              <a:rPr lang="en-US" dirty="0"/>
              <a:t>Create a new Project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153886"/>
            <a:ext cx="5020376" cy="53252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Oval 3"/>
          <p:cNvSpPr/>
          <p:nvPr/>
        </p:nvSpPr>
        <p:spPr>
          <a:xfrm>
            <a:off x="3617355" y="4419600"/>
            <a:ext cx="2971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0A45F-01B1-4E92-95D0-8E5A7F431C2C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11</a:t>
            </a:fld>
            <a:endParaRPr lang="en-GB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 Modelling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12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“The process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system’s functions in terms of business events, who initiated the events, and how the system responds to the events.”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(Lecture notes Object-Oriented Analysis, page 6)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Diagram &gt; Use Case Diagram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13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752600"/>
            <a:ext cx="4727075" cy="476294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14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“An actor in a use case is an external agent that uses or interacts with the system”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(Lecture notes Object-Oriented Analysis, page 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an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9066212" cy="5486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Choose from the Palette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15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" y="1828800"/>
            <a:ext cx="8532812" cy="259685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an Actor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16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0" y="1600200"/>
            <a:ext cx="6296904" cy="288647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17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“A use case is a collection of related scenarios, including normal and alternative scenarios”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(Lecture notes Object-Oriented Analysis, page 9)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Again, you can choose it from the Palette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18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9" y="2057400"/>
            <a:ext cx="6944694" cy="339137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Associations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19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“An association describes a group of links with common structure and common semantics”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(Lecture notes Object-Oriented Analysis, page 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Introduction to IBM</a:t>
            </a:r>
            <a:r>
              <a:rPr lang="en-US" altLang="zh-TW" baseline="30000" dirty="0">
                <a:latin typeface="Times New Roman" pitchFamily="18" charset="0"/>
                <a:cs typeface="Times New Roman" pitchFamily="18" charset="0"/>
              </a:rPr>
              <a:t>®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Rational</a:t>
            </a:r>
            <a:r>
              <a:rPr lang="en-US" altLang="zh-TW" baseline="30000" dirty="0">
                <a:latin typeface="Times New Roman" pitchFamily="18" charset="0"/>
                <a:cs typeface="Times New Roman" pitchFamily="18" charset="0"/>
              </a:rPr>
              <a:t> ®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Software Architect</a:t>
            </a: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Using Architect to Create Use Case Diagram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Using Architect to Create Class Diagram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Download and Installation of IBM Rational Software Architect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</a:t>
            </a:fld>
            <a:endParaRPr lang="en-GB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UML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20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05000"/>
            <a:ext cx="4906060" cy="392484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21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9" y="1600200"/>
            <a:ext cx="4248743" cy="275310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Relationship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22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600200"/>
            <a:ext cx="6973273" cy="339137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Oval 3"/>
          <p:cNvSpPr/>
          <p:nvPr/>
        </p:nvSpPr>
        <p:spPr>
          <a:xfrm>
            <a:off x="6094412" y="2362200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Edit Element Properties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23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2" y="1524000"/>
            <a:ext cx="8833838" cy="416114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Oval 3"/>
          <p:cNvSpPr/>
          <p:nvPr/>
        </p:nvSpPr>
        <p:spPr>
          <a:xfrm>
            <a:off x="0" y="5151743"/>
            <a:ext cx="9902825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Edit Element Properties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24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the relationship &gt; Right click &gt; Filters &gt; Show/Hide Connector Labels &gt; Multiplicity Connector Labels 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" y="2743200"/>
            <a:ext cx="7201905" cy="230537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Edit Element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25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39567"/>
            <a:ext cx="4534533" cy="2210108"/>
          </a:xfr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58565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2269-3521-4AEB-AA7E-DACA5F2F2C0B}" type="slidenum">
              <a:rPr lang="en-US" smtClean="0">
                <a:cs typeface="Times New Roman" pitchFamily="18" charset="0"/>
              </a:rPr>
              <a:pPr/>
              <a:t>26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7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“A class diagram describes the types of objects in the system and the various kinds of static relationships that exist among them.”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27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Divided into three compartments: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  <p:pic>
        <p:nvPicPr>
          <p:cNvPr id="8" name="Picture 7" descr="Modeling - Blank Package::ClassDiagram1 - Rational® Software Modeler™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9" t="14686" r="51759" b="69003"/>
          <a:stretch/>
        </p:blipFill>
        <p:spPr>
          <a:xfrm>
            <a:off x="3427412" y="2286000"/>
            <a:ext cx="4025221" cy="2387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28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0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Class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29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Diagram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297148"/>
            <a:ext cx="4448583" cy="4781864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Unified Modeling Language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Version 1.1 by Object Management Group in 1997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Current version 2.5 (June 2015)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family of graphical notations</a:t>
            </a:r>
          </a:p>
          <a:p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helps you specify, visualize, and document models of software systems, including their structure and design, in a way that meets all of these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30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295400"/>
            <a:ext cx="9097645" cy="332468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an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31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the Class &gt; Right click &gt; Add UML &gt; Attribute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1" y="2002121"/>
            <a:ext cx="5430008" cy="4143953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08" y="2667000"/>
            <a:ext cx="2419688" cy="188621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an Operation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32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7" y="1492620"/>
            <a:ext cx="6582694" cy="444879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33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2" y="1600200"/>
            <a:ext cx="3962953" cy="207674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Associations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34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7" y="1447800"/>
            <a:ext cx="8301972" cy="44196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Multiplicity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Indicate how many objects may fill the property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54356"/>
              </p:ext>
            </p:extLst>
          </p:nvPr>
        </p:nvGraphicFramePr>
        <p:xfrm>
          <a:off x="836612" y="2057400"/>
          <a:ext cx="6601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Multiplicity</a:t>
                      </a:r>
                    </a:p>
                  </a:txBody>
                  <a:tcPr marL="99028" marR="990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UML Multiplicity Notation</a:t>
                      </a:r>
                    </a:p>
                  </a:txBody>
                  <a:tcPr marL="99028" marR="990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Exactly 1</a:t>
                      </a:r>
                    </a:p>
                  </a:txBody>
                  <a:tcPr marL="99028" marR="990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baseline="0" dirty="0"/>
                        <a:t>or leave blank</a:t>
                      </a:r>
                      <a:endParaRPr lang="en-US" dirty="0"/>
                    </a:p>
                  </a:txBody>
                  <a:tcPr marL="99028" marR="990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r>
                        <a:rPr lang="en-US" baseline="0" dirty="0"/>
                        <a:t> or one</a:t>
                      </a:r>
                      <a:endParaRPr lang="en-US" dirty="0"/>
                    </a:p>
                  </a:txBody>
                  <a:tcPr marL="99028" marR="990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0..1</a:t>
                      </a:r>
                    </a:p>
                  </a:txBody>
                  <a:tcPr marL="99028" marR="990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99028" marR="990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</a:t>
                      </a:r>
                    </a:p>
                  </a:txBody>
                  <a:tcPr marL="99028" marR="990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 range</a:t>
                      </a:r>
                    </a:p>
                  </a:txBody>
                  <a:tcPr marL="99028" marR="990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1..4, 2..5, etc.</a:t>
                      </a:r>
                    </a:p>
                  </a:txBody>
                  <a:tcPr marL="99028" marR="990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4419600"/>
            <a:ext cx="4982359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35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8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Aggregations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kind of association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A.k.a. “is-part-of” relationships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kinds of aggregations: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Composition (or composition aggregation)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Aggregation (or shared aggregation)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(From Lecture notes Object-Oriented Analysis, page 25)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36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78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Composition 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Solid diamond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“No sharing”</a:t>
            </a:r>
          </a:p>
        </p:txBody>
      </p:sp>
      <p:pic>
        <p:nvPicPr>
          <p:cNvPr id="5" name="Picture 4" descr="Modeling - Blank Package::ClassDiagram1 - Rational® Software Modeler™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27582" r="43281" b="46311"/>
          <a:stretch/>
        </p:blipFill>
        <p:spPr>
          <a:xfrm>
            <a:off x="825236" y="2514600"/>
            <a:ext cx="3077759" cy="2538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37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812" y="3048000"/>
            <a:ext cx="2914650" cy="71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567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Shared 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Hollow diamond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May belong to any number of aggregates</a:t>
            </a:r>
          </a:p>
        </p:txBody>
      </p:sp>
      <p:pic>
        <p:nvPicPr>
          <p:cNvPr id="7" name="Picture 6" descr="Modeling - Blank Package::ClassDiagram1 - Rational® Software Modeler™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6" t="12259" r="18672" b="76106"/>
          <a:stretch/>
        </p:blipFill>
        <p:spPr>
          <a:xfrm>
            <a:off x="1402900" y="4572000"/>
            <a:ext cx="4208701" cy="1333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38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212" y="2590800"/>
            <a:ext cx="3886200" cy="11514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8395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Create Aggregation Association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39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0" y="1447800"/>
            <a:ext cx="9516803" cy="3362794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995126"/>
            <a:ext cx="3372321" cy="170521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altLang="zh-TW" baseline="30000" dirty="0">
                <a:latin typeface="Times New Roman" pitchFamily="18" charset="0"/>
                <a:cs typeface="Times New Roman" pitchFamily="18" charset="0"/>
              </a:rPr>
              <a:t>®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Rational</a:t>
            </a:r>
            <a:r>
              <a:rPr lang="en-US" altLang="zh-TW" baseline="30000" dirty="0">
                <a:latin typeface="Times New Roman" pitchFamily="18" charset="0"/>
                <a:cs typeface="Times New Roman" pitchFamily="18" charset="0"/>
              </a:rPr>
              <a:t> ®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Software Architect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Developed by IBM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“Provides comprehensive design, modeling and development tools for model-driven development (MDD) using robust support for Unified Modeling Language (UML).”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Supports UML 2.2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More information: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3"/>
              </a:rPr>
              <a:t>http://www-03.ibm.com/software/products/en/rational-software-architect-family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version we use: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9.1.1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</a:t>
            </a:fld>
            <a:endParaRPr lang="en-GB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Composition Association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40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219200"/>
            <a:ext cx="5858693" cy="3829584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108136"/>
            <a:ext cx="3600953" cy="2248214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Modify an Association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" y="1447800"/>
            <a:ext cx="9468955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41</a:t>
            </a:fld>
            <a:endParaRPr lang="en-GB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“is a kind of” relationship</a:t>
            </a:r>
          </a:p>
        </p:txBody>
      </p:sp>
      <p:pic>
        <p:nvPicPr>
          <p:cNvPr id="7" name="Picture 6" descr="Modeling - Blank Package::ClassDiagram2 - Rational® Software Modeler™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30136" r="50625" b="43473"/>
          <a:stretch/>
        </p:blipFill>
        <p:spPr>
          <a:xfrm>
            <a:off x="531812" y="2057400"/>
            <a:ext cx="3383465" cy="2168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Modeling - Blank Package::ClassDiagram1 - Rational® Software Modeler™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3" t="28150" r="15625" b="42054"/>
          <a:stretch/>
        </p:blipFill>
        <p:spPr>
          <a:xfrm>
            <a:off x="4418012" y="3352800"/>
            <a:ext cx="3514768" cy="2469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42</a:t>
            </a:fld>
            <a:endParaRPr lang="en-GB" altLang="zh-TW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6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Export as an Image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&gt; Save As Image File (GIF, BMP, JPEG, etc.)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t="3265" b="3673"/>
          <a:stretch>
            <a:fillRect/>
          </a:stretch>
        </p:blipFill>
        <p:spPr bwMode="auto">
          <a:xfrm>
            <a:off x="2970212" y="1752600"/>
            <a:ext cx="39095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43</a:t>
            </a:fld>
            <a:endParaRPr lang="en-GB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44</a:t>
            </a:fld>
            <a:endParaRPr lang="en-GB" altLang="zh-TW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IBM Rational Software Architect is available for download here: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https://intranet.cs.hku.hk/download/software/ibm-rational/SoftwareArchitect/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276600"/>
            <a:ext cx="4906060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230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45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9" y="1676400"/>
            <a:ext cx="5763429" cy="375337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6765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46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2" y="1524000"/>
            <a:ext cx="4915586" cy="230537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76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47</a:t>
            </a:fld>
            <a:endParaRPr lang="en-GB" altLang="zh-TW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447800"/>
            <a:ext cx="9149326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372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371600"/>
            <a:ext cx="5612300" cy="3534329"/>
          </a:xfrm>
          <a:ln>
            <a:solidFill>
              <a:srgbClr val="0000FF"/>
            </a:solidFill>
          </a:ln>
        </p:spPr>
      </p:pic>
      <p:sp>
        <p:nvSpPr>
          <p:cNvPr id="7" name="Oval 6"/>
          <p:cNvSpPr/>
          <p:nvPr/>
        </p:nvSpPr>
        <p:spPr>
          <a:xfrm>
            <a:off x="4189412" y="1295400"/>
            <a:ext cx="2270335" cy="71739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93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447800"/>
            <a:ext cx="5641792" cy="3534329"/>
          </a:xfrm>
        </p:spPr>
      </p:pic>
      <p:sp>
        <p:nvSpPr>
          <p:cNvPr id="5" name="Oval 4"/>
          <p:cNvSpPr/>
          <p:nvPr/>
        </p:nvSpPr>
        <p:spPr>
          <a:xfrm>
            <a:off x="1979612" y="3657600"/>
            <a:ext cx="2920208" cy="53171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5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the PCs with IBM Rational Software Architect version 9.1.1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 &gt; All Programs &gt; IBM Software Delivery Platform &gt; Rational Software Architect 9.1.1 &gt; IBM Rational Software Architect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5</a:t>
            </a:fld>
            <a:endParaRPr lang="en-GB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371600"/>
            <a:ext cx="6264888" cy="4660241"/>
          </a:xfrm>
        </p:spPr>
      </p:pic>
      <p:sp>
        <p:nvSpPr>
          <p:cNvPr id="5" name="Oval 4"/>
          <p:cNvSpPr/>
          <p:nvPr/>
        </p:nvSpPr>
        <p:spPr>
          <a:xfrm>
            <a:off x="4722812" y="5686527"/>
            <a:ext cx="894630" cy="57391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8012" y="2667000"/>
            <a:ext cx="1981200" cy="4572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84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9" y="1371600"/>
            <a:ext cx="6645888" cy="4940480"/>
          </a:xfrm>
        </p:spPr>
      </p:pic>
      <p:sp>
        <p:nvSpPr>
          <p:cNvPr id="7" name="Oval 6"/>
          <p:cNvSpPr/>
          <p:nvPr/>
        </p:nvSpPr>
        <p:spPr>
          <a:xfrm>
            <a:off x="608012" y="5486400"/>
            <a:ext cx="2057400" cy="3048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0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7" y="1371600"/>
            <a:ext cx="6297545" cy="4707694"/>
          </a:xfrm>
        </p:spPr>
      </p:pic>
    </p:spTree>
    <p:extLst>
      <p:ext uri="{BB962C8B-B14F-4D97-AF65-F5344CB8AC3E}">
        <p14:creationId xmlns:p14="http://schemas.microsoft.com/office/powerpoint/2010/main" val="1490890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371600"/>
            <a:ext cx="6477000" cy="4841782"/>
          </a:xfrm>
        </p:spPr>
      </p:pic>
    </p:spTree>
    <p:extLst>
      <p:ext uri="{BB962C8B-B14F-4D97-AF65-F5344CB8AC3E}">
        <p14:creationId xmlns:p14="http://schemas.microsoft.com/office/powerpoint/2010/main" val="857058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524000"/>
            <a:ext cx="6096000" cy="4600417"/>
          </a:xfrm>
        </p:spPr>
      </p:pic>
    </p:spTree>
    <p:extLst>
      <p:ext uri="{BB962C8B-B14F-4D97-AF65-F5344CB8AC3E}">
        <p14:creationId xmlns:p14="http://schemas.microsoft.com/office/powerpoint/2010/main" val="373977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371600"/>
            <a:ext cx="6208871" cy="4676494"/>
          </a:xfrm>
        </p:spPr>
      </p:pic>
    </p:spTree>
    <p:extLst>
      <p:ext uri="{BB962C8B-B14F-4D97-AF65-F5344CB8AC3E}">
        <p14:creationId xmlns:p14="http://schemas.microsoft.com/office/powerpoint/2010/main" val="2429339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 License key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4" y="1371600"/>
            <a:ext cx="6569688" cy="4946589"/>
          </a:xfrm>
        </p:spPr>
      </p:pic>
      <p:sp>
        <p:nvSpPr>
          <p:cNvPr id="5" name="Oval 4"/>
          <p:cNvSpPr/>
          <p:nvPr/>
        </p:nvSpPr>
        <p:spPr>
          <a:xfrm>
            <a:off x="557635" y="4191000"/>
            <a:ext cx="481075" cy="32071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91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219200"/>
            <a:ext cx="6685954" cy="5029200"/>
          </a:xfrm>
        </p:spPr>
      </p:pic>
    </p:spTree>
    <p:extLst>
      <p:ext uri="{BB962C8B-B14F-4D97-AF65-F5344CB8AC3E}">
        <p14:creationId xmlns:p14="http://schemas.microsoft.com/office/powerpoint/2010/main" val="3691751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0" y="1371600"/>
            <a:ext cx="6513671" cy="4878893"/>
          </a:xfrm>
        </p:spPr>
      </p:pic>
    </p:spTree>
    <p:extLst>
      <p:ext uri="{BB962C8B-B14F-4D97-AF65-F5344CB8AC3E}">
        <p14:creationId xmlns:p14="http://schemas.microsoft.com/office/powerpoint/2010/main" val="10508838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8" y="1295400"/>
            <a:ext cx="6580573" cy="4940255"/>
          </a:xfrm>
        </p:spPr>
      </p:pic>
    </p:spTree>
    <p:extLst>
      <p:ext uri="{BB962C8B-B14F-4D97-AF65-F5344CB8AC3E}">
        <p14:creationId xmlns:p14="http://schemas.microsoft.com/office/powerpoint/2010/main" val="21624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the path for your project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itchFamily="18" charset="0"/>
              </a:rPr>
              <a:pPr>
                <a:defRPr/>
              </a:pPr>
              <a:t>6</a:t>
            </a:fld>
            <a:endParaRPr lang="en-GB" altLang="zh-TW" dirty="0"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" y="1774848"/>
            <a:ext cx="8354591" cy="438211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>
                <a:cs typeface="Times New Roman" panose="02020603050405020304" pitchFamily="18" charset="0"/>
              </a:rPr>
              <a:pPr>
                <a:defRPr/>
              </a:pPr>
              <a:t>60</a:t>
            </a:fld>
            <a:endParaRPr lang="en-GB" altLang="zh-TW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contact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support@cs.hku.hk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download or installation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4193870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Thanks!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7</a:t>
            </a:fld>
            <a:endParaRPr lang="en-GB" altLang="zh-TW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7" y="1143000"/>
            <a:ext cx="9075262" cy="41148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&gt; New &gt; UML Model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8</a:t>
            </a:fld>
            <a:endParaRPr lang="en-GB" altLang="zh-T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9" y="1820119"/>
            <a:ext cx="7412123" cy="441304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Choose “Standard Template”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11E2-017E-40F9-A702-09F3F50268F7}" type="slidenum">
              <a:rPr lang="en-GB" altLang="zh-TW" smtClean="0"/>
              <a:pPr>
                <a:defRPr/>
              </a:pPr>
              <a:t>9</a:t>
            </a:fld>
            <a:endParaRPr lang="en-GB" altLang="zh-TW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141" y="152400"/>
            <a:ext cx="8912543" cy="990600"/>
          </a:xfrm>
        </p:spPr>
        <p:txBody>
          <a:bodyPr/>
          <a:lstStyle/>
          <a:p>
            <a:r>
              <a:rPr lang="en-US" dirty="0"/>
              <a:t>Create a new Project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197429"/>
            <a:ext cx="3886200" cy="474411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">
  <a:themeElements>
    <a:clrScheme name="Side Bar 4">
      <a:dk1>
        <a:srgbClr val="000000"/>
      </a:dk1>
      <a:lt1>
        <a:srgbClr val="FFFFFF"/>
      </a:lt1>
      <a:dk2>
        <a:srgbClr val="CC0000"/>
      </a:dk2>
      <a:lt2>
        <a:srgbClr val="CC0000"/>
      </a:lt2>
      <a:accent1>
        <a:srgbClr val="EAEAEA"/>
      </a:accent1>
      <a:accent2>
        <a:srgbClr val="006600"/>
      </a:accent2>
      <a:accent3>
        <a:srgbClr val="FFFFFF"/>
      </a:accent3>
      <a:accent4>
        <a:srgbClr val="000000"/>
      </a:accent4>
      <a:accent5>
        <a:srgbClr val="F3F3F3"/>
      </a:accent5>
      <a:accent6>
        <a:srgbClr val="005C00"/>
      </a:accent6>
      <a:hlink>
        <a:srgbClr val="000066"/>
      </a:hlink>
      <a:folHlink>
        <a:srgbClr val="808080"/>
      </a:folHlink>
    </a:clrScheme>
    <a:fontScheme name="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 1">
        <a:dk1>
          <a:srgbClr val="000000"/>
        </a:dk1>
        <a:lt1>
          <a:srgbClr val="FFFFFF"/>
        </a:lt1>
        <a:dk2>
          <a:srgbClr val="E16414"/>
        </a:dk2>
        <a:lt2>
          <a:srgbClr val="E16414"/>
        </a:lt2>
        <a:accent1>
          <a:srgbClr val="FFF0EB"/>
        </a:accent1>
        <a:accent2>
          <a:srgbClr val="E16414"/>
        </a:accent2>
        <a:accent3>
          <a:srgbClr val="FFFFFF"/>
        </a:accent3>
        <a:accent4>
          <a:srgbClr val="000000"/>
        </a:accent4>
        <a:accent5>
          <a:srgbClr val="FFF6F3"/>
        </a:accent5>
        <a:accent6>
          <a:srgbClr val="CC5A11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2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C00000"/>
        </a:hlink>
        <a:folHlink>
          <a:srgbClr val="0050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FF9933"/>
        </a:dk1>
        <a:lt1>
          <a:srgbClr val="FFFFFF"/>
        </a:lt1>
        <a:dk2>
          <a:srgbClr val="003366"/>
        </a:dk2>
        <a:lt2>
          <a:srgbClr val="FF9933"/>
        </a:lt2>
        <a:accent1>
          <a:srgbClr val="2B557F"/>
        </a:accent1>
        <a:accent2>
          <a:srgbClr val="FF9933"/>
        </a:accent2>
        <a:accent3>
          <a:srgbClr val="AAADB8"/>
        </a:accent3>
        <a:accent4>
          <a:srgbClr val="DADADA"/>
        </a:accent4>
        <a:accent5>
          <a:srgbClr val="ACB4C0"/>
        </a:accent5>
        <a:accent6>
          <a:srgbClr val="E78A2D"/>
        </a:accent6>
        <a:hlink>
          <a:srgbClr val="005032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CC00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5">
        <a:dk1>
          <a:srgbClr val="000000"/>
        </a:dk1>
        <a:lt1>
          <a:srgbClr val="FFFFFF"/>
        </a:lt1>
        <a:dk2>
          <a:srgbClr val="006600"/>
        </a:dk2>
        <a:lt2>
          <a:srgbClr val="0066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6">
        <a:dk1>
          <a:srgbClr val="000000"/>
        </a:dk1>
        <a:lt1>
          <a:srgbClr val="FFFFFF"/>
        </a:lt1>
        <a:dk2>
          <a:srgbClr val="00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7">
        <a:dk1>
          <a:srgbClr val="000000"/>
        </a:dk1>
        <a:lt1>
          <a:srgbClr val="FFFFFF"/>
        </a:lt1>
        <a:dk2>
          <a:srgbClr val="80808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8">
        <a:dk1>
          <a:srgbClr val="000000"/>
        </a:dk1>
        <a:lt1>
          <a:srgbClr val="FFFFFF"/>
        </a:lt1>
        <a:dk2>
          <a:srgbClr val="000066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9">
        <a:dk1>
          <a:srgbClr val="000000"/>
        </a:dk1>
        <a:lt1>
          <a:srgbClr val="FFFFFF"/>
        </a:lt1>
        <a:dk2>
          <a:srgbClr val="99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d">
  <a:themeElements>
    <a:clrScheme name="Side Bar 4">
      <a:dk1>
        <a:srgbClr val="000000"/>
      </a:dk1>
      <a:lt1>
        <a:srgbClr val="FFFFFF"/>
      </a:lt1>
      <a:dk2>
        <a:srgbClr val="CC0000"/>
      </a:dk2>
      <a:lt2>
        <a:srgbClr val="CC0000"/>
      </a:lt2>
      <a:accent1>
        <a:srgbClr val="EAEAEA"/>
      </a:accent1>
      <a:accent2>
        <a:srgbClr val="006600"/>
      </a:accent2>
      <a:accent3>
        <a:srgbClr val="FFFFFF"/>
      </a:accent3>
      <a:accent4>
        <a:srgbClr val="000000"/>
      </a:accent4>
      <a:accent5>
        <a:srgbClr val="F3F3F3"/>
      </a:accent5>
      <a:accent6>
        <a:srgbClr val="005C00"/>
      </a:accent6>
      <a:hlink>
        <a:srgbClr val="000066"/>
      </a:hlink>
      <a:folHlink>
        <a:srgbClr val="808080"/>
      </a:folHlink>
    </a:clrScheme>
    <a:fontScheme name="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 1">
        <a:dk1>
          <a:srgbClr val="000000"/>
        </a:dk1>
        <a:lt1>
          <a:srgbClr val="FFFFFF"/>
        </a:lt1>
        <a:dk2>
          <a:srgbClr val="E16414"/>
        </a:dk2>
        <a:lt2>
          <a:srgbClr val="E16414"/>
        </a:lt2>
        <a:accent1>
          <a:srgbClr val="FFF0EB"/>
        </a:accent1>
        <a:accent2>
          <a:srgbClr val="E16414"/>
        </a:accent2>
        <a:accent3>
          <a:srgbClr val="FFFFFF"/>
        </a:accent3>
        <a:accent4>
          <a:srgbClr val="000000"/>
        </a:accent4>
        <a:accent5>
          <a:srgbClr val="FFF6F3"/>
        </a:accent5>
        <a:accent6>
          <a:srgbClr val="CC5A11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2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C00000"/>
        </a:hlink>
        <a:folHlink>
          <a:srgbClr val="0050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FF9933"/>
        </a:dk1>
        <a:lt1>
          <a:srgbClr val="FFFFFF"/>
        </a:lt1>
        <a:dk2>
          <a:srgbClr val="003366"/>
        </a:dk2>
        <a:lt2>
          <a:srgbClr val="FF9933"/>
        </a:lt2>
        <a:accent1>
          <a:srgbClr val="2B557F"/>
        </a:accent1>
        <a:accent2>
          <a:srgbClr val="FF9933"/>
        </a:accent2>
        <a:accent3>
          <a:srgbClr val="AAADB8"/>
        </a:accent3>
        <a:accent4>
          <a:srgbClr val="DADADA"/>
        </a:accent4>
        <a:accent5>
          <a:srgbClr val="ACB4C0"/>
        </a:accent5>
        <a:accent6>
          <a:srgbClr val="E78A2D"/>
        </a:accent6>
        <a:hlink>
          <a:srgbClr val="005032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CC00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5">
        <a:dk1>
          <a:srgbClr val="000000"/>
        </a:dk1>
        <a:lt1>
          <a:srgbClr val="FFFFFF"/>
        </a:lt1>
        <a:dk2>
          <a:srgbClr val="006600"/>
        </a:dk2>
        <a:lt2>
          <a:srgbClr val="0066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6">
        <a:dk1>
          <a:srgbClr val="000000"/>
        </a:dk1>
        <a:lt1>
          <a:srgbClr val="FFFFFF"/>
        </a:lt1>
        <a:dk2>
          <a:srgbClr val="00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7">
        <a:dk1>
          <a:srgbClr val="000000"/>
        </a:dk1>
        <a:lt1>
          <a:srgbClr val="FFFFFF"/>
        </a:lt1>
        <a:dk2>
          <a:srgbClr val="80808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8">
        <a:dk1>
          <a:srgbClr val="000000"/>
        </a:dk1>
        <a:lt1>
          <a:srgbClr val="FFFFFF"/>
        </a:lt1>
        <a:dk2>
          <a:srgbClr val="000066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9">
        <a:dk1>
          <a:srgbClr val="000000"/>
        </a:dk1>
        <a:lt1>
          <a:srgbClr val="FFFFFF"/>
        </a:lt1>
        <a:dk2>
          <a:srgbClr val="99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Designs\Side Bar.pot</Template>
  <TotalTime>7875</TotalTime>
  <Words>712</Words>
  <Application>Microsoft Office PowerPoint</Application>
  <PresentationFormat>Custom</PresentationFormat>
  <Paragraphs>204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標楷體</vt:lpstr>
      <vt:lpstr>新細明體</vt:lpstr>
      <vt:lpstr>Arial</vt:lpstr>
      <vt:lpstr>Bookman Old Style</vt:lpstr>
      <vt:lpstr>Gill Sans MT</vt:lpstr>
      <vt:lpstr>Times New Roman</vt:lpstr>
      <vt:lpstr>Wingdings</vt:lpstr>
      <vt:lpstr>Wingdings 3</vt:lpstr>
      <vt:lpstr>Blue</vt:lpstr>
      <vt:lpstr>Red</vt:lpstr>
      <vt:lpstr>Origin</vt:lpstr>
      <vt:lpstr>Tutorial 1: Using IBM Rational Software Architect for OOA  </vt:lpstr>
      <vt:lpstr>Outline</vt:lpstr>
      <vt:lpstr>UML</vt:lpstr>
      <vt:lpstr>IBM® Rational ® Software Architect</vt:lpstr>
      <vt:lpstr>In CS Lab</vt:lpstr>
      <vt:lpstr>Start</vt:lpstr>
      <vt:lpstr>Start</vt:lpstr>
      <vt:lpstr>Create a new Project</vt:lpstr>
      <vt:lpstr>Create a new Project</vt:lpstr>
      <vt:lpstr>Create a new Project</vt:lpstr>
      <vt:lpstr>Use Case Diagram</vt:lpstr>
      <vt:lpstr>Use Case Modelling </vt:lpstr>
      <vt:lpstr>Create a Use Case Diagram</vt:lpstr>
      <vt:lpstr>Actors</vt:lpstr>
      <vt:lpstr>Add an Actor</vt:lpstr>
      <vt:lpstr>Add an Actor</vt:lpstr>
      <vt:lpstr>Use Case</vt:lpstr>
      <vt:lpstr>Add a Use Case</vt:lpstr>
      <vt:lpstr>Associations</vt:lpstr>
      <vt:lpstr>Add a UML Element</vt:lpstr>
      <vt:lpstr>Add a Subsystem</vt:lpstr>
      <vt:lpstr>Add a Relationship</vt:lpstr>
      <vt:lpstr>Edit Element Properties</vt:lpstr>
      <vt:lpstr> Edit Element Properties</vt:lpstr>
      <vt:lpstr>Edit Element Properties</vt:lpstr>
      <vt:lpstr>Class Diagram</vt:lpstr>
      <vt:lpstr>Class Diagram</vt:lpstr>
      <vt:lpstr>Classes</vt:lpstr>
      <vt:lpstr>Add a Class Diagram</vt:lpstr>
      <vt:lpstr>Add a Class</vt:lpstr>
      <vt:lpstr>Add an Attribute</vt:lpstr>
      <vt:lpstr>Add an Operation </vt:lpstr>
      <vt:lpstr>Examples</vt:lpstr>
      <vt:lpstr>Associations</vt:lpstr>
      <vt:lpstr>Multiplicity Notation</vt:lpstr>
      <vt:lpstr>Aggregations </vt:lpstr>
      <vt:lpstr>Composition Aggregations</vt:lpstr>
      <vt:lpstr>Shared Aggregations</vt:lpstr>
      <vt:lpstr> Create Aggregation Association</vt:lpstr>
      <vt:lpstr>Add a Composition Association</vt:lpstr>
      <vt:lpstr>Modify an Association</vt:lpstr>
      <vt:lpstr>Inheritance</vt:lpstr>
      <vt:lpstr>Export as an Image file</vt:lpstr>
      <vt:lpstr>Download</vt:lpstr>
      <vt:lpstr>Download</vt:lpstr>
      <vt:lpstr>Download</vt:lpstr>
      <vt:lpstr>Installation Steps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Import License key</vt:lpstr>
      <vt:lpstr>Installation</vt:lpstr>
      <vt:lpstr>Installation</vt:lpstr>
      <vt:lpstr>Installation</vt:lpstr>
      <vt:lpstr>Remarks</vt:lpstr>
      <vt:lpstr>Thanks!</vt:lpstr>
    </vt:vector>
  </TitlesOfParts>
  <Company>The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Modelling</dc:title>
  <dc:creator>Jack</dc:creator>
  <cp:lastModifiedBy>Raymond Yuen</cp:lastModifiedBy>
  <cp:revision>1144</cp:revision>
  <cp:lastPrinted>2010-01-31T10:41:12Z</cp:lastPrinted>
  <dcterms:created xsi:type="dcterms:W3CDTF">1999-09-08T02:17:18Z</dcterms:created>
  <dcterms:modified xsi:type="dcterms:W3CDTF">2016-09-22T07:04:36Z</dcterms:modified>
</cp:coreProperties>
</file>