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9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5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2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49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2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80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7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02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1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2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70345-A9E7-4071-A2B3-0CAEED6E4C96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4573-11D0-466F-A4C3-33075BFF5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7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Progress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Using</a:t>
            </a:r>
            <a:r>
              <a:rPr lang="et-EE" dirty="0"/>
              <a:t> Latent </a:t>
            </a:r>
            <a:r>
              <a:rPr lang="et-EE" dirty="0" err="1"/>
              <a:t>Dirichlet</a:t>
            </a:r>
            <a:r>
              <a:rPr lang="et-EE" dirty="0"/>
              <a:t> </a:t>
            </a:r>
            <a:r>
              <a:rPr lang="et-EE" dirty="0" err="1"/>
              <a:t>Allocation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model</a:t>
            </a:r>
            <a:r>
              <a:rPr lang="et-EE" dirty="0"/>
              <a:t> </a:t>
            </a:r>
            <a:r>
              <a:rPr lang="et-EE" dirty="0" err="1"/>
              <a:t>Traffic</a:t>
            </a:r>
            <a:r>
              <a:rPr lang="et-EE" dirty="0"/>
              <a:t> </a:t>
            </a:r>
            <a:r>
              <a:rPr lang="et-EE" dirty="0" err="1"/>
              <a:t>State</a:t>
            </a:r>
            <a:endParaRPr lang="en-US" dirty="0"/>
          </a:p>
          <a:p>
            <a:r>
              <a:rPr lang="et-EE" dirty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0" y="41067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IS’ 2015] Real-time traffic incident detection using a probabilistic topic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69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LDA 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Assumes</a:t>
            </a:r>
            <a:r>
              <a:rPr lang="et-EE" dirty="0"/>
              <a:t> a latent/</a:t>
            </a:r>
            <a:r>
              <a:rPr lang="et-EE" dirty="0" err="1"/>
              <a:t>unobserved</a:t>
            </a:r>
            <a:r>
              <a:rPr lang="et-EE" dirty="0"/>
              <a:t> </a:t>
            </a:r>
            <a:r>
              <a:rPr lang="et-EE" dirty="0" err="1"/>
              <a:t>Generative</a:t>
            </a:r>
            <a:r>
              <a:rPr lang="et-EE" dirty="0"/>
              <a:t> </a:t>
            </a:r>
            <a:r>
              <a:rPr lang="et-EE" dirty="0" err="1"/>
              <a:t>Probabalistic</a:t>
            </a:r>
            <a:r>
              <a:rPr lang="et-EE" dirty="0"/>
              <a:t> </a:t>
            </a:r>
            <a:r>
              <a:rPr lang="et-EE" dirty="0" err="1"/>
              <a:t>Model</a:t>
            </a:r>
            <a:r>
              <a:rPr lang="et-EE" dirty="0"/>
              <a:t> </a:t>
            </a:r>
            <a:r>
              <a:rPr lang="et-EE" dirty="0" err="1"/>
              <a:t>behind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generation</a:t>
            </a:r>
            <a:r>
              <a:rPr lang="et-EE" dirty="0"/>
              <a:t> of </a:t>
            </a:r>
            <a:r>
              <a:rPr lang="et-EE" dirty="0" err="1"/>
              <a:t>traffic</a:t>
            </a:r>
            <a:r>
              <a:rPr lang="et-EE" dirty="0"/>
              <a:t>. </a:t>
            </a:r>
            <a:r>
              <a:rPr lang="et-EE" dirty="0" err="1"/>
              <a:t>E.g</a:t>
            </a:r>
            <a:r>
              <a:rPr lang="et-EE" dirty="0"/>
              <a:t>. Eve</a:t>
            </a:r>
            <a:r>
              <a:rPr lang="en-US" dirty="0" err="1"/>
              <a:t>ry</a:t>
            </a:r>
            <a:r>
              <a:rPr lang="et-EE" dirty="0"/>
              <a:t> </a:t>
            </a:r>
            <a:r>
              <a:rPr lang="et-EE" dirty="0" err="1"/>
              <a:t>observed</a:t>
            </a:r>
            <a:r>
              <a:rPr lang="et-EE" dirty="0"/>
              <a:t> </a:t>
            </a:r>
            <a:r>
              <a:rPr lang="et-EE" dirty="0" err="1"/>
              <a:t>speed</a:t>
            </a:r>
            <a:r>
              <a:rPr lang="et-EE" dirty="0"/>
              <a:t> in</a:t>
            </a:r>
            <a:r>
              <a:rPr lang="en-US" dirty="0"/>
              <a:t> every</a:t>
            </a:r>
            <a:r>
              <a:rPr lang="et-EE" dirty="0"/>
              <a:t> segment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probe</a:t>
            </a:r>
            <a:r>
              <a:rPr lang="et-EE" dirty="0"/>
              <a:t> </a:t>
            </a:r>
            <a:r>
              <a:rPr lang="et-EE" dirty="0" err="1"/>
              <a:t>car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n-US" dirty="0"/>
              <a:t> is generated through sampling from this model.</a:t>
            </a:r>
          </a:p>
          <a:p>
            <a:r>
              <a:rPr lang="en-US" dirty="0"/>
              <a:t>Uses Posterior inference, to get the latent Random Variables: Traffic States as Distributions of speeds, Distributions of Traffic States in every Road Segment</a:t>
            </a:r>
            <a:endParaRPr lang="et-E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4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We</a:t>
            </a:r>
            <a:r>
              <a:rPr lang="et-EE" dirty="0"/>
              <a:t> </a:t>
            </a:r>
            <a:r>
              <a:rPr lang="et-EE" dirty="0" err="1"/>
              <a:t>assume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Every</a:t>
            </a:r>
            <a:r>
              <a:rPr lang="et-EE" dirty="0"/>
              <a:t> road segment </a:t>
            </a:r>
            <a:r>
              <a:rPr lang="et-EE" dirty="0" err="1"/>
              <a:t>is</a:t>
            </a:r>
            <a:r>
              <a:rPr lang="et-EE" dirty="0"/>
              <a:t> a </a:t>
            </a:r>
            <a:r>
              <a:rPr lang="et-EE" dirty="0" err="1"/>
              <a:t>mixture</a:t>
            </a:r>
            <a:r>
              <a:rPr lang="et-EE" dirty="0"/>
              <a:t> of </a:t>
            </a:r>
            <a:r>
              <a:rPr lang="et-EE" dirty="0" err="1"/>
              <a:t>Traffic</a:t>
            </a:r>
            <a:r>
              <a:rPr lang="et-EE" dirty="0"/>
              <a:t> </a:t>
            </a:r>
            <a:r>
              <a:rPr lang="et-EE" dirty="0" err="1"/>
              <a:t>States</a:t>
            </a:r>
            <a:r>
              <a:rPr lang="et-EE" dirty="0"/>
              <a:t> (</a:t>
            </a:r>
            <a:r>
              <a:rPr lang="et-EE" dirty="0" err="1"/>
              <a:t>Distribution</a:t>
            </a:r>
            <a:r>
              <a:rPr lang="et-EE" dirty="0"/>
              <a:t>)</a:t>
            </a:r>
            <a:endParaRPr lang="en-US" dirty="0"/>
          </a:p>
          <a:p>
            <a:r>
              <a:rPr lang="en-US" dirty="0"/>
              <a:t>Every Traffic state is a distribution of observed speeds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8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2824"/>
            <a:ext cx="3951698" cy="2939076"/>
          </a:xfrm>
          <a:prstGeom prst="rect">
            <a:avLst/>
          </a:prstGeom>
        </p:spPr>
      </p:pic>
      <p:sp>
        <p:nvSpPr>
          <p:cNvPr id="49" name="文本框 3"/>
          <p:cNvSpPr txBox="1"/>
          <p:nvPr/>
        </p:nvSpPr>
        <p:spPr>
          <a:xfrm>
            <a:off x="5218211" y="3693517"/>
            <a:ext cx="214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“Smooth” State</a:t>
            </a:r>
            <a:endParaRPr lang="zh-CN" altLang="en-US" sz="1400" dirty="0"/>
          </a:p>
        </p:txBody>
      </p:sp>
      <p:sp>
        <p:nvSpPr>
          <p:cNvPr id="50" name="文本框 4"/>
          <p:cNvSpPr txBox="1"/>
          <p:nvPr/>
        </p:nvSpPr>
        <p:spPr>
          <a:xfrm>
            <a:off x="8720015" y="3659057"/>
            <a:ext cx="22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“Crowded” State</a:t>
            </a:r>
            <a:endParaRPr lang="zh-CN" altLang="en-US" sz="1400" dirty="0"/>
          </a:p>
        </p:txBody>
      </p:sp>
      <p:pic>
        <p:nvPicPr>
          <p:cNvPr id="51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28" y="4034303"/>
            <a:ext cx="3082846" cy="2292867"/>
          </a:xfrm>
          <a:prstGeom prst="rect">
            <a:avLst/>
          </a:prstGeom>
        </p:spPr>
      </p:pic>
      <p:pic>
        <p:nvPicPr>
          <p:cNvPr id="52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05" y="4034303"/>
            <a:ext cx="3261048" cy="2425404"/>
          </a:xfrm>
          <a:prstGeom prst="rect">
            <a:avLst/>
          </a:prstGeom>
        </p:spPr>
      </p:pic>
      <p:sp>
        <p:nvSpPr>
          <p:cNvPr id="53" name="文本框 3"/>
          <p:cNvSpPr txBox="1"/>
          <p:nvPr/>
        </p:nvSpPr>
        <p:spPr>
          <a:xfrm>
            <a:off x="1286031" y="2911159"/>
            <a:ext cx="296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Distribution of States in Segment Time/Location</a:t>
            </a:r>
            <a:endParaRPr lang="zh-CN" altLang="en-US" sz="1400" b="1" dirty="0"/>
          </a:p>
        </p:txBody>
      </p:sp>
      <p:sp>
        <p:nvSpPr>
          <p:cNvPr id="54" name="文本框 3"/>
          <p:cNvSpPr txBox="1"/>
          <p:nvPr/>
        </p:nvSpPr>
        <p:spPr>
          <a:xfrm>
            <a:off x="6733543" y="2911159"/>
            <a:ext cx="296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Distribution of observed speeds in state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2080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every observation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202884" y="3565321"/>
            <a:ext cx="4479721" cy="2114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6316910" y="4110606"/>
            <a:ext cx="1543574" cy="104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t-E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cxnSpLocks/>
            <a:stCxn id="22" idx="6"/>
            <a:endCxn id="25" idx="2"/>
          </p:cNvCxnSpPr>
          <p:nvPr/>
        </p:nvCxnSpPr>
        <p:spPr>
          <a:xfrm>
            <a:off x="3836565" y="4619538"/>
            <a:ext cx="51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93658" y="3935835"/>
            <a:ext cx="1442907" cy="1367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t-E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Theta</a:t>
            </a:r>
            <a:r>
              <a:rPr lang="el-GR" dirty="0"/>
              <a:t> θ</a:t>
            </a:r>
            <a:r>
              <a:rPr lang="et-E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484851" y="4110606"/>
            <a:ext cx="908807" cy="5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09767" y="3085987"/>
            <a:ext cx="1610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</a:t>
            </a:r>
            <a:r>
              <a:rPr lang="et-EE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Segment </a:t>
            </a:r>
            <a:r>
              <a:rPr lang="et-EE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r>
              <a:rPr lang="et-EE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t-EE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Proportions</a:t>
            </a:r>
            <a:endParaRPr lang="en-GB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355284" y="3935835"/>
            <a:ext cx="1442907" cy="1367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t-E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8994" y="3113634"/>
            <a:ext cx="142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200" dirty="0" err="1"/>
              <a:t>State</a:t>
            </a:r>
            <a:r>
              <a:rPr lang="et-EE" sz="1200" dirty="0"/>
              <a:t> </a:t>
            </a:r>
            <a:r>
              <a:rPr lang="et-EE" sz="1200" dirty="0" err="1"/>
              <a:t>Assignement</a:t>
            </a:r>
            <a:endParaRPr lang="en-GB" sz="1200" dirty="0"/>
          </a:p>
        </p:txBody>
      </p:sp>
      <p:cxnSp>
        <p:nvCxnSpPr>
          <p:cNvPr id="27" name="Straight Arrow Connector 26"/>
          <p:cNvCxnSpPr>
            <a:stCxn id="25" idx="6"/>
            <a:endCxn id="20" idx="2"/>
          </p:cNvCxnSpPr>
          <p:nvPr/>
        </p:nvCxnSpPr>
        <p:spPr>
          <a:xfrm>
            <a:off x="5798191" y="4619538"/>
            <a:ext cx="518719" cy="1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770379" y="3947020"/>
            <a:ext cx="1442907" cy="1367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t-E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28033" y="3085987"/>
            <a:ext cx="142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200" dirty="0" err="1"/>
              <a:t>Speed</a:t>
            </a:r>
            <a:r>
              <a:rPr lang="et-EE" sz="1200" dirty="0"/>
              <a:t> </a:t>
            </a:r>
            <a:r>
              <a:rPr lang="et-EE" sz="1200" dirty="0" err="1"/>
              <a:t>Observation</a:t>
            </a:r>
            <a:r>
              <a:rPr lang="et-EE" sz="1200" dirty="0"/>
              <a:t> </a:t>
            </a:r>
            <a:r>
              <a:rPr lang="et-EE" sz="1200" dirty="0" err="1"/>
              <a:t>from</a:t>
            </a:r>
            <a:r>
              <a:rPr lang="et-EE" sz="1200" dirty="0"/>
              <a:t> PCD</a:t>
            </a:r>
            <a:endParaRPr lang="en-GB" sz="1200" dirty="0"/>
          </a:p>
        </p:txBody>
      </p:sp>
      <p:cxnSp>
        <p:nvCxnSpPr>
          <p:cNvPr id="30" name="Straight Arrow Connector 29"/>
          <p:cNvCxnSpPr>
            <a:stCxn id="28" idx="2"/>
            <a:endCxn id="20" idx="6"/>
          </p:cNvCxnSpPr>
          <p:nvPr/>
        </p:nvCxnSpPr>
        <p:spPr>
          <a:xfrm flipH="1">
            <a:off x="7860484" y="4630723"/>
            <a:ext cx="19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37189" y="2827090"/>
            <a:ext cx="7818539" cy="3439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0873530" y="2340287"/>
            <a:ext cx="142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200" dirty="0" err="1"/>
              <a:t>Hyperparameter</a:t>
            </a:r>
            <a:endParaRPr lang="en-GB" sz="1200" dirty="0"/>
          </a:p>
        </p:txBody>
      </p:sp>
      <p:sp>
        <p:nvSpPr>
          <p:cNvPr id="33" name="Oval 32"/>
          <p:cNvSpPr/>
          <p:nvPr/>
        </p:nvSpPr>
        <p:spPr>
          <a:xfrm>
            <a:off x="153098" y="3162520"/>
            <a:ext cx="1442907" cy="1367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t-E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  <a:r>
              <a:rPr lang="el-GR" dirty="0"/>
              <a:t> θ</a:t>
            </a:r>
            <a:r>
              <a:rPr lang="et-E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873530" y="2743201"/>
            <a:ext cx="1442907" cy="1367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t-E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</a:t>
            </a:r>
            <a:r>
              <a:rPr lang="el-GR" dirty="0"/>
              <a:t> θ</a:t>
            </a:r>
            <a:r>
              <a:rPr lang="et-E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H="1">
            <a:off x="11117862" y="4038213"/>
            <a:ext cx="420150" cy="34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006668" y="3469219"/>
            <a:ext cx="142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200" dirty="0" err="1"/>
              <a:t>State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38417" y="2699628"/>
            <a:ext cx="142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200" dirty="0" err="1"/>
              <a:t>Hyperparameter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217716" y="5702875"/>
            <a:ext cx="132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S,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every</a:t>
            </a:r>
            <a:r>
              <a:rPr lang="et-EE" dirty="0"/>
              <a:t> segment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404684" y="5074332"/>
            <a:ext cx="132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N,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every</a:t>
            </a:r>
            <a:r>
              <a:rPr lang="et-EE" dirty="0"/>
              <a:t> </a:t>
            </a:r>
            <a:r>
              <a:rPr lang="et-EE" dirty="0" err="1"/>
              <a:t>observation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83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Hyperparameters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 actually haven’t understood how the Hyperparameters in this paper are placed &lt;- My current understanding is that these parameters are important in </a:t>
            </a:r>
            <a:r>
              <a:rPr lang="et-EE" dirty="0" err="1"/>
              <a:t>shaping</a:t>
            </a:r>
            <a:r>
              <a:rPr lang="et-EE" dirty="0"/>
              <a:t> </a:t>
            </a:r>
            <a:r>
              <a:rPr lang="en-US" dirty="0"/>
              <a:t>the Distributions of Distributions. E.g. generating Traffic States and Generating </a:t>
            </a:r>
            <a:r>
              <a:rPr lang="en-US" dirty="0" err="1"/>
              <a:t>Distributionf</a:t>
            </a:r>
            <a:r>
              <a:rPr lang="en-US" dirty="0"/>
              <a:t> over Traffic States. </a:t>
            </a:r>
            <a:endParaRPr lang="et-EE" dirty="0"/>
          </a:p>
          <a:p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might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important</a:t>
            </a:r>
            <a:r>
              <a:rPr lang="et-EE" dirty="0"/>
              <a:t>, </a:t>
            </a:r>
            <a:r>
              <a:rPr lang="et-EE" dirty="0" err="1"/>
              <a:t>because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homogeneous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, </a:t>
            </a:r>
            <a:r>
              <a:rPr lang="et-EE" dirty="0" err="1"/>
              <a:t>we</a:t>
            </a:r>
            <a:r>
              <a:rPr lang="et-EE" dirty="0"/>
              <a:t> need </a:t>
            </a:r>
            <a:r>
              <a:rPr lang="et-EE" dirty="0" err="1"/>
              <a:t>more</a:t>
            </a:r>
            <a:r>
              <a:rPr lang="et-EE" dirty="0"/>
              <a:t> </a:t>
            </a:r>
            <a:r>
              <a:rPr lang="et-EE" dirty="0" err="1"/>
              <a:t>sparse</a:t>
            </a:r>
            <a:r>
              <a:rPr lang="et-EE" dirty="0"/>
              <a:t> </a:t>
            </a:r>
            <a:r>
              <a:rPr lang="et-EE" dirty="0" err="1"/>
              <a:t>generative</a:t>
            </a:r>
            <a:r>
              <a:rPr lang="et-EE" dirty="0"/>
              <a:t> </a:t>
            </a:r>
            <a:r>
              <a:rPr lang="et-EE" dirty="0" err="1"/>
              <a:t>distribution</a:t>
            </a:r>
            <a:r>
              <a:rPr lang="et-EE" dirty="0"/>
              <a:t>, </a:t>
            </a:r>
            <a:r>
              <a:rPr lang="et-EE" dirty="0" err="1"/>
              <a:t>whereas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hetereogeneous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we</a:t>
            </a:r>
            <a:r>
              <a:rPr lang="et-EE" dirty="0"/>
              <a:t> need </a:t>
            </a:r>
            <a:r>
              <a:rPr lang="et-EE" dirty="0" err="1"/>
              <a:t>more</a:t>
            </a:r>
            <a:r>
              <a:rPr lang="et-EE" dirty="0"/>
              <a:t> </a:t>
            </a:r>
            <a:r>
              <a:rPr lang="et-EE" dirty="0" err="1"/>
              <a:t>Uniform</a:t>
            </a:r>
            <a:r>
              <a:rPr lang="et-EE" dirty="0"/>
              <a:t> </a:t>
            </a:r>
            <a:r>
              <a:rPr lang="et-EE" dirty="0" err="1"/>
              <a:t>base</a:t>
            </a:r>
            <a:r>
              <a:rPr lang="et-EE" dirty="0"/>
              <a:t> </a:t>
            </a:r>
            <a:r>
              <a:rPr lang="et-EE" dirty="0" err="1"/>
              <a:t>distributions</a:t>
            </a:r>
            <a:r>
              <a:rPr lang="et-EE" dirty="0"/>
              <a:t>.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9" y="4376057"/>
            <a:ext cx="3126761" cy="22691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3339" y="3808602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Exchangeable</a:t>
            </a:r>
            <a:r>
              <a:rPr lang="et-EE" dirty="0"/>
              <a:t> </a:t>
            </a:r>
            <a:r>
              <a:rPr lang="et-EE" dirty="0" err="1"/>
              <a:t>alpha</a:t>
            </a:r>
            <a:r>
              <a:rPr lang="et-EE" dirty="0"/>
              <a:t>=0.01 =&gt; </a:t>
            </a:r>
            <a:r>
              <a:rPr lang="et-EE" dirty="0" err="1"/>
              <a:t>Sparsity</a:t>
            </a:r>
            <a:r>
              <a:rPr lang="et-EE" dirty="0"/>
              <a:t> </a:t>
            </a:r>
            <a:endParaRPr lang="en-GB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9" y="4368147"/>
            <a:ext cx="3179311" cy="2277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6539" y="376692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Exchangeable</a:t>
            </a:r>
            <a:r>
              <a:rPr lang="et-EE" dirty="0"/>
              <a:t> </a:t>
            </a:r>
            <a:r>
              <a:rPr lang="et-EE" dirty="0" err="1"/>
              <a:t>alpha</a:t>
            </a:r>
            <a:r>
              <a:rPr lang="et-EE" dirty="0"/>
              <a:t>=10 =&gt; </a:t>
            </a:r>
            <a:r>
              <a:rPr lang="et-EE" dirty="0" err="1"/>
              <a:t>Uniform</a:t>
            </a:r>
            <a:r>
              <a:rPr lang="et-EE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21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67622" cy="549275"/>
          </a:xfrm>
        </p:spPr>
        <p:txBody>
          <a:bodyPr>
            <a:normAutofit fontScale="90000"/>
          </a:bodyPr>
          <a:lstStyle/>
          <a:p>
            <a:r>
              <a:rPr lang="et-EE" dirty="0" err="1"/>
              <a:t>Inferring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Latent </a:t>
            </a:r>
            <a:r>
              <a:rPr lang="et-EE" dirty="0" err="1"/>
              <a:t>Variables</a:t>
            </a:r>
            <a:endParaRPr lang="en-GB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0084" y="1211476"/>
            <a:ext cx="11200653" cy="153458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Suppose we have      traffic states, each traffic state corresponds to a speed distribution                                        , then we can express the traffic state on a segment     as: 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1"/>
              <p:cNvSpPr/>
              <p:nvPr/>
            </p:nvSpPr>
            <p:spPr>
              <a:xfrm>
                <a:off x="3755324" y="1211475"/>
                <a:ext cx="4534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324" y="1211475"/>
                <a:ext cx="45343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4"/>
              <p:cNvSpPr/>
              <p:nvPr/>
            </p:nvSpPr>
            <p:spPr>
              <a:xfrm>
                <a:off x="4495465" y="1652477"/>
                <a:ext cx="38373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=1,2,...,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465" y="1652477"/>
                <a:ext cx="3837397" cy="461665"/>
              </a:xfrm>
              <a:prstGeom prst="rect">
                <a:avLst/>
              </a:prstGeom>
              <a:blipFill>
                <a:blip r:embed="rId3"/>
                <a:stretch>
                  <a:fillRect t="-130263" r="-17937" b="-194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5"/>
              <p:cNvSpPr/>
              <p:nvPr/>
            </p:nvSpPr>
            <p:spPr>
              <a:xfrm>
                <a:off x="7044323" y="2038609"/>
                <a:ext cx="4041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323" y="2038609"/>
                <a:ext cx="4041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6"/>
              <p:cNvSpPr/>
              <p:nvPr/>
            </p:nvSpPr>
            <p:spPr>
              <a:xfrm>
                <a:off x="6691093" y="2334975"/>
                <a:ext cx="5019644" cy="1650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</m:sub>
                              </m:s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9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093" y="2334975"/>
                <a:ext cx="5019644" cy="1650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6" y="3985042"/>
            <a:ext cx="628737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Why</a:t>
            </a:r>
            <a:r>
              <a:rPr lang="et-EE" dirty="0"/>
              <a:t> </a:t>
            </a:r>
            <a:r>
              <a:rPr lang="et-EE" dirty="0" err="1"/>
              <a:t>this</a:t>
            </a:r>
            <a:r>
              <a:rPr lang="et-EE" dirty="0"/>
              <a:t>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Posterior</a:t>
            </a:r>
            <a:r>
              <a:rPr lang="et-EE" dirty="0"/>
              <a:t> </a:t>
            </a:r>
            <a:r>
              <a:rPr lang="et-EE" dirty="0" err="1"/>
              <a:t>Approximation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Latent </a:t>
            </a:r>
            <a:r>
              <a:rPr lang="et-EE" dirty="0" err="1"/>
              <a:t>Variables</a:t>
            </a:r>
            <a:r>
              <a:rPr lang="et-EE" dirty="0"/>
              <a:t> </a:t>
            </a:r>
          </a:p>
          <a:p>
            <a:r>
              <a:rPr lang="et-EE" dirty="0" err="1"/>
              <a:t>Markov</a:t>
            </a:r>
            <a:r>
              <a:rPr lang="et-EE" dirty="0"/>
              <a:t> </a:t>
            </a:r>
            <a:r>
              <a:rPr lang="et-EE" dirty="0" err="1"/>
              <a:t>Chains</a:t>
            </a:r>
            <a:endParaRPr lang="et-EE" dirty="0"/>
          </a:p>
          <a:p>
            <a:r>
              <a:rPr lang="et-EE" dirty="0" err="1"/>
              <a:t>Gibbs</a:t>
            </a:r>
            <a:r>
              <a:rPr lang="et-EE" dirty="0"/>
              <a:t> </a:t>
            </a:r>
            <a:r>
              <a:rPr lang="et-EE" dirty="0" err="1"/>
              <a:t>Sampling</a:t>
            </a:r>
            <a:endParaRPr lang="et-EE" dirty="0"/>
          </a:p>
          <a:p>
            <a:r>
              <a:rPr lang="et-EE" dirty="0"/>
              <a:t>EM </a:t>
            </a:r>
            <a:r>
              <a:rPr lang="et-EE" dirty="0" err="1"/>
              <a:t>algorithm</a:t>
            </a:r>
            <a:r>
              <a:rPr lang="et-EE" dirty="0"/>
              <a:t> </a:t>
            </a:r>
          </a:p>
          <a:p>
            <a:endParaRPr lang="et-EE" dirty="0"/>
          </a:p>
          <a:p>
            <a:r>
              <a:rPr lang="et-EE" dirty="0" err="1"/>
              <a:t>If</a:t>
            </a:r>
            <a:r>
              <a:rPr lang="et-EE" dirty="0"/>
              <a:t> I 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get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this</a:t>
            </a:r>
            <a:r>
              <a:rPr lang="et-EE" dirty="0"/>
              <a:t> part, I 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really</a:t>
            </a:r>
            <a:r>
              <a:rPr lang="et-EE" dirty="0"/>
              <a:t> </a:t>
            </a:r>
            <a:r>
              <a:rPr lang="et-EE" dirty="0" err="1"/>
              <a:t>discuss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algorithms</a:t>
            </a:r>
            <a:r>
              <a:rPr lang="et-EE" dirty="0"/>
              <a:t> </a:t>
            </a:r>
            <a:r>
              <a:rPr lang="et-EE" dirty="0" err="1"/>
              <a:t>effectiveness</a:t>
            </a:r>
            <a:r>
              <a:rPr lang="et-EE" dirty="0"/>
              <a:t> 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29769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Data</a:t>
            </a:r>
            <a:r>
              <a:rPr lang="et-EE" dirty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88266"/>
          </a:xfrm>
        </p:spPr>
        <p:txBody>
          <a:bodyPr>
            <a:normAutofit fontScale="25000" lnSpcReduction="20000"/>
          </a:bodyPr>
          <a:lstStyle/>
          <a:p>
            <a:r>
              <a:rPr lang="et-EE" sz="7400" dirty="0" err="1"/>
              <a:t>Picking</a:t>
            </a:r>
            <a:r>
              <a:rPr lang="et-EE" sz="7400" dirty="0"/>
              <a:t> </a:t>
            </a:r>
            <a:r>
              <a:rPr lang="et-EE" sz="7400" dirty="0" err="1"/>
              <a:t>up</a:t>
            </a:r>
            <a:r>
              <a:rPr lang="et-EE" sz="7400" dirty="0"/>
              <a:t> </a:t>
            </a:r>
            <a:r>
              <a:rPr lang="et-EE" sz="7400" dirty="0" err="1"/>
              <a:t>the</a:t>
            </a:r>
            <a:r>
              <a:rPr lang="et-EE" sz="7400" dirty="0"/>
              <a:t> </a:t>
            </a:r>
            <a:r>
              <a:rPr lang="et-EE" sz="7400" dirty="0" err="1"/>
              <a:t>Speed</a:t>
            </a:r>
            <a:r>
              <a:rPr lang="et-EE" sz="7400" dirty="0"/>
              <a:t> </a:t>
            </a:r>
            <a:r>
              <a:rPr lang="et-EE" sz="7400" dirty="0" err="1"/>
              <a:t>Panels</a:t>
            </a:r>
            <a:r>
              <a:rPr lang="et-EE" sz="7400" dirty="0"/>
              <a:t> </a:t>
            </a:r>
            <a:r>
              <a:rPr lang="et-EE" sz="7400" dirty="0" err="1"/>
              <a:t>Data</a:t>
            </a:r>
            <a:r>
              <a:rPr lang="et-EE" sz="7400" dirty="0"/>
              <a:t> on </a:t>
            </a:r>
            <a:r>
              <a:rPr lang="et-EE" sz="7400" dirty="0" err="1"/>
              <a:t>Monday</a:t>
            </a:r>
            <a:endParaRPr lang="et-EE" sz="7400" dirty="0"/>
          </a:p>
          <a:p>
            <a:r>
              <a:rPr lang="et-EE" sz="7400" dirty="0" err="1"/>
              <a:t>Traffic</a:t>
            </a:r>
            <a:r>
              <a:rPr lang="et-EE" sz="7400" dirty="0"/>
              <a:t> News </a:t>
            </a:r>
            <a:r>
              <a:rPr lang="et-EE" sz="7400" dirty="0" err="1"/>
              <a:t>Data</a:t>
            </a:r>
            <a:r>
              <a:rPr lang="et-EE" sz="7400" dirty="0"/>
              <a:t> </a:t>
            </a:r>
            <a:r>
              <a:rPr lang="et-EE" sz="7400" dirty="0" err="1"/>
              <a:t>is</a:t>
            </a:r>
            <a:r>
              <a:rPr lang="et-EE" sz="7400" dirty="0"/>
              <a:t> </a:t>
            </a:r>
            <a:r>
              <a:rPr lang="et-EE" sz="7400" dirty="0" err="1"/>
              <a:t>well</a:t>
            </a:r>
            <a:r>
              <a:rPr lang="et-EE" sz="7400" dirty="0"/>
              <a:t> </a:t>
            </a:r>
            <a:r>
              <a:rPr lang="et-EE" sz="7400" dirty="0" err="1"/>
              <a:t>structured</a:t>
            </a:r>
            <a:r>
              <a:rPr lang="et-EE" sz="7400" dirty="0"/>
              <a:t>. </a:t>
            </a:r>
            <a:r>
              <a:rPr lang="et-EE" sz="7400" dirty="0" err="1"/>
              <a:t>Announcements</a:t>
            </a:r>
            <a:r>
              <a:rPr lang="et-EE" sz="7400" dirty="0"/>
              <a:t> </a:t>
            </a:r>
            <a:r>
              <a:rPr lang="et-EE" sz="7400" dirty="0" err="1"/>
              <a:t>about</a:t>
            </a:r>
            <a:r>
              <a:rPr lang="et-EE" sz="7400" dirty="0"/>
              <a:t> </a:t>
            </a:r>
            <a:r>
              <a:rPr lang="et-EE" sz="7400" dirty="0" err="1"/>
              <a:t>same</a:t>
            </a:r>
            <a:r>
              <a:rPr lang="et-EE" sz="7400" dirty="0"/>
              <a:t> </a:t>
            </a:r>
            <a:r>
              <a:rPr lang="et-EE" sz="7400" dirty="0" err="1"/>
              <a:t>Topic</a:t>
            </a:r>
            <a:r>
              <a:rPr lang="et-EE" sz="7400" dirty="0"/>
              <a:t> are </a:t>
            </a:r>
            <a:r>
              <a:rPr lang="et-EE" sz="7400" dirty="0" err="1"/>
              <a:t>described</a:t>
            </a:r>
            <a:r>
              <a:rPr lang="et-EE" sz="7400" dirty="0"/>
              <a:t> </a:t>
            </a:r>
            <a:r>
              <a:rPr lang="et-EE" sz="7400" dirty="0" err="1"/>
              <a:t>same</a:t>
            </a:r>
            <a:r>
              <a:rPr lang="et-EE" sz="7400" dirty="0"/>
              <a:t> </a:t>
            </a:r>
            <a:r>
              <a:rPr lang="et-EE" sz="7400" dirty="0" err="1"/>
              <a:t>way</a:t>
            </a:r>
            <a:r>
              <a:rPr lang="et-EE" sz="7400" dirty="0"/>
              <a:t>.</a:t>
            </a:r>
          </a:p>
          <a:p>
            <a:pPr marL="0" indent="0">
              <a:buNone/>
            </a:pPr>
            <a:endParaRPr lang="et-EE" dirty="0"/>
          </a:p>
          <a:p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00" y="4515251"/>
            <a:ext cx="4687009" cy="210915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2748830"/>
            <a:ext cx="11259127" cy="8268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814618"/>
            <a:ext cx="1077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 err="1"/>
              <a:t>Tried</a:t>
            </a:r>
            <a:r>
              <a:rPr lang="et-EE" sz="2400" dirty="0"/>
              <a:t> </a:t>
            </a:r>
            <a:r>
              <a:rPr lang="et-EE" sz="2400" dirty="0" err="1"/>
              <a:t>Location</a:t>
            </a:r>
            <a:r>
              <a:rPr lang="et-EE" sz="2400" dirty="0"/>
              <a:t> </a:t>
            </a:r>
            <a:r>
              <a:rPr lang="et-EE" sz="2400" dirty="0" err="1"/>
              <a:t>Extraction</a:t>
            </a:r>
            <a:r>
              <a:rPr lang="et-EE" sz="2400" dirty="0"/>
              <a:t> </a:t>
            </a:r>
            <a:r>
              <a:rPr lang="et-EE" sz="2400" dirty="0" err="1"/>
              <a:t>with</a:t>
            </a:r>
            <a:r>
              <a:rPr lang="et-EE" sz="2400" dirty="0"/>
              <a:t> Java NRP, </a:t>
            </a:r>
            <a:r>
              <a:rPr lang="et-EE" sz="2400" dirty="0" err="1"/>
              <a:t>which</a:t>
            </a:r>
            <a:r>
              <a:rPr lang="et-EE" sz="2400" dirty="0"/>
              <a:t> </a:t>
            </a:r>
            <a:r>
              <a:rPr lang="et-EE" sz="2400" dirty="0" err="1"/>
              <a:t>is</a:t>
            </a:r>
            <a:r>
              <a:rPr lang="et-EE" sz="2400" dirty="0"/>
              <a:t> </a:t>
            </a:r>
            <a:r>
              <a:rPr lang="et-EE" sz="2400" dirty="0" err="1"/>
              <a:t>trained</a:t>
            </a:r>
            <a:r>
              <a:rPr lang="et-EE" sz="2400" dirty="0"/>
              <a:t> in </a:t>
            </a:r>
            <a:r>
              <a:rPr lang="et-EE" sz="2400" dirty="0" err="1"/>
              <a:t>United</a:t>
            </a:r>
            <a:r>
              <a:rPr lang="et-EE" sz="2400" dirty="0"/>
              <a:t> </a:t>
            </a:r>
            <a:r>
              <a:rPr lang="et-EE" sz="2400" dirty="0" err="1"/>
              <a:t>States</a:t>
            </a:r>
            <a:r>
              <a:rPr lang="et-EE" sz="2400" dirty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2252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Office Theme</vt:lpstr>
      <vt:lpstr>Progress </vt:lpstr>
      <vt:lpstr>LDA  </vt:lpstr>
      <vt:lpstr>We assume</vt:lpstr>
      <vt:lpstr>Generation of every observation</vt:lpstr>
      <vt:lpstr>Hyperparameters</vt:lpstr>
      <vt:lpstr>Inferring the Latent Variables</vt:lpstr>
      <vt:lpstr>Why this Works</vt:lpstr>
      <vt:lpstr>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Andres Namm</dc:creator>
  <cp:lastModifiedBy>Andres Namm</cp:lastModifiedBy>
  <cp:revision>13</cp:revision>
  <dcterms:created xsi:type="dcterms:W3CDTF">2017-05-04T21:06:35Z</dcterms:created>
  <dcterms:modified xsi:type="dcterms:W3CDTF">2017-05-04T23:18:23Z</dcterms:modified>
</cp:coreProperties>
</file>