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Real time Automatic Incident Detection Based on GPS and Road Sensor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Andres Namm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osm_auc_gps.png">
            <a:extLst>
              <a:ext uri="{FF2B5EF4-FFF2-40B4-BE49-F238E27FC236}">
                <a16:creationId xmlns:a16="http://schemas.microsoft.com/office/drawing/2014/main" id="{38AF282C-504C-4F4E-96C2-C13118C25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9" r="3055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E621DB-1278-4B69-8F9F-28237132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700"/>
              <a:t>Results – redesigned project – only GPS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AUC average 0.5714</a:t>
            </a:r>
          </a:p>
          <a:p>
            <a:r>
              <a:rPr lang="en-US" sz="1800"/>
              <a:t>Best performing 0.999</a:t>
            </a:r>
          </a:p>
          <a:p>
            <a:r>
              <a:rPr lang="en-US" sz="1800"/>
              <a:t>Not taking into account roadworks</a:t>
            </a:r>
          </a:p>
          <a:p>
            <a:r>
              <a:rPr lang="en-US" sz="1800"/>
              <a:t>Based on some Feature Filtering </a:t>
            </a:r>
            <a:endParaRPr lang="en-US"/>
          </a:p>
          <a:p>
            <a:pPr marL="0" indent="0">
              <a:buNone/>
            </a:pPr>
            <a:r>
              <a:rPr lang="en-US" sz="1800"/>
              <a:t>0.62 </a:t>
            </a:r>
          </a:p>
          <a:p>
            <a:endParaRPr lang="en-US" sz="1800"/>
          </a:p>
          <a:p>
            <a:endParaRPr lang="en-US" sz="1800"/>
          </a:p>
          <a:p>
            <a:pPr lvl="1"/>
            <a:endParaRPr lang="en-US" sz="1400"/>
          </a:p>
        </p:txBody>
      </p:sp>
      <p:pic>
        <p:nvPicPr>
          <p:cNvPr id="4" name="Picture 7" descr="osm_auc_gps_legend.png">
            <a:extLst>
              <a:ext uri="{FF2B5EF4-FFF2-40B4-BE49-F238E27FC236}">
                <a16:creationId xmlns:a16="http://schemas.microsoft.com/office/drawing/2014/main" id="{7C2E7147-6E40-4871-AD3B-7778DF0D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11" y="4516269"/>
            <a:ext cx="2369631" cy="15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9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osm_gpssp.png">
            <a:extLst>
              <a:ext uri="{FF2B5EF4-FFF2-40B4-BE49-F238E27FC236}">
                <a16:creationId xmlns:a16="http://schemas.microsoft.com/office/drawing/2014/main" id="{DE64E1E1-8BDB-4E52-914B-1A7AF10E1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6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6CF70-F396-4B7D-B90B-4427CA92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GPS + 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AUC average 0.5749 </a:t>
            </a:r>
            <a:endParaRPr lang="en-US"/>
          </a:p>
          <a:p>
            <a:endParaRPr lang="en-US" sz="1800"/>
          </a:p>
        </p:txBody>
      </p:sp>
      <p:pic>
        <p:nvPicPr>
          <p:cNvPr id="4" name="Picture 7" descr="osm_auc_gps_legend.png">
            <a:extLst>
              <a:ext uri="{FF2B5EF4-FFF2-40B4-BE49-F238E27FC236}">
                <a16:creationId xmlns:a16="http://schemas.microsoft.com/office/drawing/2014/main" id="{F199A8B6-C467-461D-BA53-C8FA4C2D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4668665"/>
            <a:ext cx="2200065" cy="14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1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ompare_auc_osm.png">
            <a:extLst>
              <a:ext uri="{FF2B5EF4-FFF2-40B4-BE49-F238E27FC236}">
                <a16:creationId xmlns:a16="http://schemas.microsoft.com/office/drawing/2014/main" id="{F13D9CA4-6A98-4192-B7C7-FD29AF4B7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1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0A3DD3-34EA-4EBD-A1FC-B2205BA6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Comparison of AUC </a:t>
            </a:r>
          </a:p>
        </p:txBody>
      </p:sp>
      <p:pic>
        <p:nvPicPr>
          <p:cNvPr id="4" name="Picture 7" descr="comp_leg.png">
            <a:extLst>
              <a:ext uri="{FF2B5EF4-FFF2-40B4-BE49-F238E27FC236}">
                <a16:creationId xmlns:a16="http://schemas.microsoft.com/office/drawing/2014/main" id="{49971C79-D946-4BFA-9A70-590EC6999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172" y="3581272"/>
            <a:ext cx="2768111" cy="15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C004-175A-47A1-A03F-6526AB95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Ideas To improve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E0FA-DD3B-43AC-82E6-1BC76452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Better Methodology for RS integration – No current literature has dealt with this problem. Designed my own rather simple logic.</a:t>
            </a:r>
          </a:p>
          <a:p>
            <a:r>
              <a:rPr lang="en-US"/>
              <a:t>Correlation between amount of data and AUC. Addition of new Road Sensors. Currently only 62 RS included. After 2013 600</a:t>
            </a:r>
          </a:p>
          <a:p>
            <a:r>
              <a:rPr lang="en-US"/>
              <a:t>Model improvement – Gaussians instead of </a:t>
            </a:r>
            <a:r>
              <a:rPr lang="en-US" err="1"/>
              <a:t>Poissons</a:t>
            </a:r>
            <a:r>
              <a:rPr lang="en-US"/>
              <a:t>, Assessment of model reliability in each segment based on some attributes</a:t>
            </a:r>
          </a:p>
          <a:p>
            <a:r>
              <a:rPr lang="en-US"/>
              <a:t>Include roadworks as ground truth like in Kinoshita et al. This is likely one reason for worse results. </a:t>
            </a:r>
          </a:p>
          <a:p>
            <a:r>
              <a:rPr lang="en-US"/>
              <a:t>Interactive: OSM allows many </a:t>
            </a:r>
            <a:r>
              <a:rPr lang="en-US" err="1"/>
              <a:t>visualisation</a:t>
            </a:r>
            <a:r>
              <a:rPr lang="en-US"/>
              <a:t> possibilities. Possibility to develop Human – AI system. </a:t>
            </a:r>
          </a:p>
        </p:txBody>
      </p:sp>
    </p:spTree>
    <p:extLst>
      <p:ext uri="{BB962C8B-B14F-4D97-AF65-F5344CB8AC3E}">
        <p14:creationId xmlns:p14="http://schemas.microsoft.com/office/powerpoint/2010/main" val="16713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089A-F014-42E1-BC36-9F12E198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DED2-130C-4312-BB83-D201709A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Preprocessing development</a:t>
            </a:r>
          </a:p>
          <a:p>
            <a:pPr lvl="1"/>
            <a:r>
              <a:rPr lang="en-US"/>
              <a:t>E.g. getting 30 GB of GPS data and 5 GB of road sensor Data into the incident detection model</a:t>
            </a:r>
          </a:p>
          <a:p>
            <a:r>
              <a:rPr lang="en-US"/>
              <a:t>Model Analysis</a:t>
            </a:r>
          </a:p>
          <a:p>
            <a:r>
              <a:rPr lang="en-US"/>
              <a:t>Documentation</a:t>
            </a:r>
          </a:p>
          <a:p>
            <a:r>
              <a:rPr lang="en-US"/>
              <a:t>Road sensor data integration</a:t>
            </a:r>
          </a:p>
        </p:txBody>
      </p:sp>
      <p:pic>
        <p:nvPicPr>
          <p:cNvPr id="4" name="Picture 4" descr="steps.png">
            <a:extLst>
              <a:ext uri="{FF2B5EF4-FFF2-40B4-BE49-F238E27FC236}">
                <a16:creationId xmlns:a16="http://schemas.microsoft.com/office/drawing/2014/main" id="{E333BAA0-1B5C-4294-BDF6-15C437FC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396" y="2838450"/>
            <a:ext cx="6021724" cy="33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5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DDDB-422E-47C9-A90B-C39969F4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05" y="361950"/>
            <a:ext cx="10515600" cy="1325563"/>
          </a:xfrm>
        </p:spPr>
        <p:txBody>
          <a:bodyPr/>
          <a:lstStyle/>
          <a:p>
            <a:r>
              <a:rPr lang="en-US"/>
              <a:t>Area </a:t>
            </a:r>
          </a:p>
        </p:txBody>
      </p:sp>
      <p:pic>
        <p:nvPicPr>
          <p:cNvPr id="4" name="Picture 4" descr="speedpanels.png">
            <a:extLst>
              <a:ext uri="{FF2B5EF4-FFF2-40B4-BE49-F238E27FC236}">
                <a16:creationId xmlns:a16="http://schemas.microsoft.com/office/drawing/2014/main" id="{09BBE5C0-BB42-460E-9458-312C878AA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27" y="468400"/>
            <a:ext cx="9984274" cy="53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1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2EEF-F842-439A-BED6-D86B70D0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steps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6367-36C1-469D-A46C-9825A6BD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Segmentation into 50-100 m segments </a:t>
            </a:r>
          </a:p>
          <a:p>
            <a:r>
              <a:rPr lang="en-US"/>
              <a:t>Matching GPS records and Accidents to roads 25 m boundary 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8" descr="map_match100.png">
            <a:extLst>
              <a:ext uri="{FF2B5EF4-FFF2-40B4-BE49-F238E27FC236}">
                <a16:creationId xmlns:a16="http://schemas.microsoft.com/office/drawing/2014/main" id="{37C16BB6-ADD7-4959-AA19-C7952860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3285912"/>
            <a:ext cx="4901432" cy="2371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0D568F-1223-40FE-ACB6-736A8BE2E17D}"/>
              </a:ext>
            </a:extLst>
          </p:cNvPr>
          <p:cNvSpPr txBox="1"/>
          <p:nvPr/>
        </p:nvSpPr>
        <p:spPr>
          <a:xfrm>
            <a:off x="504912" y="5737225"/>
            <a:ext cx="266783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100 m map matching </a:t>
            </a:r>
          </a:p>
          <a:p>
            <a:pPr algn="ctr"/>
            <a:endParaRPr lang="en-US"/>
          </a:p>
        </p:txBody>
      </p:sp>
      <p:pic>
        <p:nvPicPr>
          <p:cNvPr id="13" name="Picture 13" descr="map_match25.png">
            <a:extLst>
              <a:ext uri="{FF2B5EF4-FFF2-40B4-BE49-F238E27FC236}">
                <a16:creationId xmlns:a16="http://schemas.microsoft.com/office/drawing/2014/main" id="{AD3AF4A9-C54D-420A-918F-D84DE9E8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940" y="3285912"/>
            <a:ext cx="4589584" cy="2459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92E91C-3CC4-4429-9D47-A47EC6D927CF}"/>
              </a:ext>
            </a:extLst>
          </p:cNvPr>
          <p:cNvSpPr txBox="1"/>
          <p:nvPr/>
        </p:nvSpPr>
        <p:spPr>
          <a:xfrm>
            <a:off x="6058940" y="582673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25 m map matching</a:t>
            </a:r>
          </a:p>
        </p:txBody>
      </p:sp>
    </p:spTree>
    <p:extLst>
      <p:ext uri="{BB962C8B-B14F-4D97-AF65-F5344CB8AC3E}">
        <p14:creationId xmlns:p14="http://schemas.microsoft.com/office/powerpoint/2010/main" val="54143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08C-9437-4D3E-8EC4-188DD6E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 – redesign made a difference</a:t>
            </a:r>
          </a:p>
        </p:txBody>
      </p:sp>
      <p:pic>
        <p:nvPicPr>
          <p:cNvPr id="4" name="Picture 4" descr="traj_histo.png">
            <a:extLst>
              <a:ext uri="{FF2B5EF4-FFF2-40B4-BE49-F238E27FC236}">
                <a16:creationId xmlns:a16="http://schemas.microsoft.com/office/drawing/2014/main" id="{B423E636-29F8-4D21-8F9C-88E212205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0775" y="1693620"/>
            <a:ext cx="5276850" cy="4324350"/>
          </a:xfrm>
          <a:prstGeom prst="rect">
            <a:avLst/>
          </a:prstGeom>
        </p:spPr>
      </p:pic>
      <p:pic>
        <p:nvPicPr>
          <p:cNvPr id="10" name="Picture 10" descr="traj_histo_old.png">
            <a:extLst>
              <a:ext uri="{FF2B5EF4-FFF2-40B4-BE49-F238E27FC236}">
                <a16:creationId xmlns:a16="http://schemas.microsoft.com/office/drawing/2014/main" id="{024241D3-5F45-4919-971A-A4D923AE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6" y="1619250"/>
            <a:ext cx="4681522" cy="4370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88F8B-5FE7-4D40-A98D-6C1D4ADD9C8E}"/>
              </a:ext>
            </a:extLst>
          </p:cNvPr>
          <p:cNvSpPr txBox="1"/>
          <p:nvPr/>
        </p:nvSpPr>
        <p:spPr>
          <a:xfrm>
            <a:off x="5707693" y="5986467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New Code 90 Million Records from GPS 25 m boundary </a:t>
            </a:r>
          </a:p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FFD83-744E-4D0E-8662-3F39E3359F5C}"/>
              </a:ext>
            </a:extLst>
          </p:cNvPr>
          <p:cNvSpPr txBox="1"/>
          <p:nvPr/>
        </p:nvSpPr>
        <p:spPr>
          <a:xfrm>
            <a:off x="352486" y="6018294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Old Code 30 Million Records from GPS 100 m boundary </a:t>
            </a:r>
          </a:p>
        </p:txBody>
      </p:sp>
    </p:spTree>
    <p:extLst>
      <p:ext uri="{BB962C8B-B14F-4D97-AF65-F5344CB8AC3E}">
        <p14:creationId xmlns:p14="http://schemas.microsoft.com/office/powerpoint/2010/main" val="386034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8A99-4FC0-46F6-AD98-75E5D54C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Speedpanel</a:t>
            </a:r>
            <a:r>
              <a:rPr lang="en-US"/>
              <a:t> data integration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81A393C-F0EF-41FA-A7D4-5551332FA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035" y="1673146"/>
            <a:ext cx="6918928" cy="4279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EBC4F6-D426-4EA5-83FB-3C5CC92E8A09}"/>
              </a:ext>
            </a:extLst>
          </p:cNvPr>
          <p:cNvSpPr txBox="1"/>
          <p:nvPr/>
        </p:nvSpPr>
        <p:spPr>
          <a:xfrm>
            <a:off x="1219409" y="2505075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 some locations more than 4000 % of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CF43A-C6FE-4D2E-BFF0-1AAF85BD8EB2}"/>
              </a:ext>
            </a:extLst>
          </p:cNvPr>
          <p:cNvSpPr txBox="1"/>
          <p:nvPr/>
        </p:nvSpPr>
        <p:spPr>
          <a:xfrm>
            <a:off x="1247989" y="3990975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More than doubled the input Data Size from 30 million to 70 million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2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CB8A-CCAF-4835-AC3D-6DB11290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Labeling, Model Training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9328-00FA-4467-BC35-5215561F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labeling part I detected another mistake which allowed to match 300 times more GPS observations to accidents and 500 times more GPS + RS observations to accidents </a:t>
            </a:r>
          </a:p>
          <a:p>
            <a:r>
              <a:rPr lang="en-US"/>
              <a:t>Model training from 30 minutes to 2 hours 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A1D0-8E26-4087-A3A1-EF8337C5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</a:p>
        </p:txBody>
      </p:sp>
      <p:pic>
        <p:nvPicPr>
          <p:cNvPr id="4" name="Picture 4" descr="distribution.png">
            <a:extLst>
              <a:ext uri="{FF2B5EF4-FFF2-40B4-BE49-F238E27FC236}">
                <a16:creationId xmlns:a16="http://schemas.microsoft.com/office/drawing/2014/main" id="{1FC6E66D-507A-4872-AB14-23F6A6C94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024" y="1981200"/>
            <a:ext cx="4714875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C8CCB-FBD4-4FAE-977E-B43E3EC8EC61}"/>
              </a:ext>
            </a:extLst>
          </p:cNvPr>
          <p:cNvSpPr txBox="1"/>
          <p:nvPr/>
        </p:nvSpPr>
        <p:spPr>
          <a:xfrm>
            <a:off x="7221190" y="1095375"/>
            <a:ext cx="274320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MODEL</a:t>
            </a:r>
          </a:p>
          <a:p>
            <a:pPr algn="ctr"/>
            <a:r>
              <a:rPr lang="en-US"/>
              <a:t>1. K global Poisson distribution means</a:t>
            </a:r>
          </a:p>
          <a:p>
            <a:pPr algn="ctr"/>
            <a:r>
              <a:rPr lang="en-US"/>
              <a:t>2. For each road segment multinomial distribution over K Poisson distributions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7B9B9-081D-4CC7-8614-C1BD47CE2BEB}"/>
              </a:ext>
            </a:extLst>
          </p:cNvPr>
          <p:cNvSpPr txBox="1"/>
          <p:nvPr/>
        </p:nvSpPr>
        <p:spPr>
          <a:xfrm>
            <a:off x="7421249" y="3851275"/>
            <a:ext cx="27432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INCIDENT DETECTION</a:t>
            </a:r>
          </a:p>
          <a:p>
            <a:pPr algn="ctr"/>
            <a:r>
              <a:rPr lang="en-US"/>
              <a:t>1. Calculate Posterior Distribution with each new observation</a:t>
            </a:r>
          </a:p>
          <a:p>
            <a:pPr algn="ctr"/>
            <a:r>
              <a:rPr lang="en-US"/>
              <a:t>2. Calculate KL divergence between old and new distribution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old_osm_auc.png">
            <a:extLst>
              <a:ext uri="{FF2B5EF4-FFF2-40B4-BE49-F238E27FC236}">
                <a16:creationId xmlns:a16="http://schemas.microsoft.com/office/drawing/2014/main" id="{7DB63E3E-304F-46B3-BD41-4B4F65B02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9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8CFD1-2D9B-4B8F-8C9E-010834A8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700"/>
              <a:t>Results – initial project – only GPS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AUC average 0.3</a:t>
            </a:r>
          </a:p>
          <a:p>
            <a:endParaRPr lang="en-US" sz="1800"/>
          </a:p>
        </p:txBody>
      </p:sp>
      <p:pic>
        <p:nvPicPr>
          <p:cNvPr id="12" name="Picture 15" descr="osm_auc_gps_legend.png">
            <a:extLst>
              <a:ext uri="{FF2B5EF4-FFF2-40B4-BE49-F238E27FC236}">
                <a16:creationId xmlns:a16="http://schemas.microsoft.com/office/drawing/2014/main" id="{9EC86439-A180-441A-9020-B1515777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30" y="4648200"/>
            <a:ext cx="2124703" cy="13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Real time Automatic Incident Detection Based on GPS and Road Sensor Data</vt:lpstr>
      <vt:lpstr>Intro</vt:lpstr>
      <vt:lpstr>Area </vt:lpstr>
      <vt:lpstr>First steps </vt:lpstr>
      <vt:lpstr>Linear Interpolation – redesign made a difference</vt:lpstr>
      <vt:lpstr>Speedpanel data integration</vt:lpstr>
      <vt:lpstr>Labeling, Model Training </vt:lpstr>
      <vt:lpstr>Model </vt:lpstr>
      <vt:lpstr>Results – initial project – only GPS </vt:lpstr>
      <vt:lpstr>Results – redesigned project – only GPS </vt:lpstr>
      <vt:lpstr>GPS + RS</vt:lpstr>
      <vt:lpstr>Comparison of AUC </vt:lpstr>
      <vt:lpstr>Ideas To improve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Automatic Incident Detection Based on GPS and Road Sensor Data</dc:title>
  <cp:revision>1</cp:revision>
  <dcterms:modified xsi:type="dcterms:W3CDTF">2017-11-20T02:41:25Z</dcterms:modified>
</cp:coreProperties>
</file>