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197F-E4E0-43B2-83BC-1BD747B3B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4E3AE-B992-4561-845A-A483795AF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E79E6-EA9A-43ED-B39B-F540F650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7B0E-5540-45FB-A462-5A9BF35DAF2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37D6D-7E2B-4840-AA54-B3579EC1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0E0D6-45C5-47E4-85AB-1F4828D1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CF7E-140E-4DB8-868D-E1E6D7C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D255E-083C-45E8-8214-66815B6D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CAF6A-9D61-49DD-AC28-8E6DD03B6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F56CA-3A21-4FD7-B78A-AE4668DF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7B0E-5540-45FB-A462-5A9BF35DAF2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10A8C-D1D8-4E12-9282-D03231CB1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345E3-58AE-4EA7-BC5C-0898D969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CF7E-140E-4DB8-868D-E1E6D7C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7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06273-6048-40B2-B588-2F33C8B7B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35042-9CD5-4493-A9B3-212C771F0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90077-8916-414E-A2C2-2A2AEA60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7B0E-5540-45FB-A462-5A9BF35DAF2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ECD84-5726-4483-BC4A-A1B04FFF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E8BBC-5B33-4E05-8ACE-C110443D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CF7E-140E-4DB8-868D-E1E6D7C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4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07281-0838-4A7A-A8FD-6A7D0779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13F5-9D72-446F-83BC-B962E81B3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68E48-CC2B-4CBE-81EC-64B54BC1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7B0E-5540-45FB-A462-5A9BF35DAF2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12C66-263C-404E-B3FC-78A68A6F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B9BB3-88F8-40F2-B683-F3292921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CF7E-140E-4DB8-868D-E1E6D7C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4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120A-09C4-4510-880B-008A97DB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6B2A1-E4AC-4EF5-A84C-F52D5126C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556E1-451B-4195-BEE6-22E49CF8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7B0E-5540-45FB-A462-5A9BF35DAF2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2731E-E53E-45E6-8DC1-4E7A3C3E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18310-FC86-45AE-A900-58DA1925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CF7E-140E-4DB8-868D-E1E6D7C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1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AB21-C6D4-4735-AA45-1124E423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EE1C-D491-4021-A5F5-3064CECDF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8FB0B-E6C5-497B-9242-49FCEBD9A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BE85E-34FC-431B-860C-5672CAE8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7B0E-5540-45FB-A462-5A9BF35DAF2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B666B-C4FE-478E-8C5C-2D2715CA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16103-8A3E-4B61-8B3A-B98D03ED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CF7E-140E-4DB8-868D-E1E6D7C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5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CDCA-8EF2-46CA-B77A-CC1802A3A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0B5E2-434F-41A5-9558-B2877BC82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943FB-8DF2-4241-BBA6-D88F27998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45C1CB-A4F1-456E-949B-952D3DC5D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EB952-63CA-4DCB-ABCA-0100F8D49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725257-64E4-4517-BE10-6DBC83F5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7B0E-5540-45FB-A462-5A9BF35DAF2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27DF5B-D238-486B-8137-2DA4AF61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4C845-1352-4B1C-8BE9-700416F4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CF7E-140E-4DB8-868D-E1E6D7C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6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0D66-936D-4658-8725-5B75B67A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F42938-ADA8-4049-BECB-0E1DAA61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7B0E-5540-45FB-A462-5A9BF35DAF2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9BE1E-6A35-4AA4-8D20-52945035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CC422-D83D-48EA-BEC6-EAA26600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CF7E-140E-4DB8-868D-E1E6D7C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3FEAB-A8A3-4A3E-BCB8-C0606236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7B0E-5540-45FB-A462-5A9BF35DAF2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A740F-5EC6-4037-B4E0-C5F12CF9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EB18E-E830-4F1F-BEE9-0214BB27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CF7E-140E-4DB8-868D-E1E6D7C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3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2AFD-6AFE-4618-B25E-50337C62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60AF9-AE3F-41F4-A5E6-C8E1851DF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020E3-D5D5-4537-8DB2-039F84F2B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37F15-1B73-44AF-B67E-1B736A89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7B0E-5540-45FB-A462-5A9BF35DAF2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41A8E-9665-4498-9EC6-9939E5FD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EEA9B-BA34-455B-9E90-BEBA78B3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CF7E-140E-4DB8-868D-E1E6D7C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8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9239-DBC3-4050-8953-09CAB615F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723A2-384F-4AC4-9189-EC2A340A2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7519D-8BCE-428F-A02B-A9C472A96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DCBC7-1737-4021-A2FA-61863238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7B0E-5540-45FB-A462-5A9BF35DAF2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3FECF-F171-40C0-B6F1-98899EBC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048B7-9CF1-4197-8EBD-F74FB856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CF7E-140E-4DB8-868D-E1E6D7C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1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425787-0249-491B-8BF2-EB6FC20B1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D5428-0836-44C4-9532-944C37116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F251D-A369-48B4-B10D-8701E6B7C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67B0E-5540-45FB-A462-5A9BF35DAF2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1F6BB-C33F-47B7-B644-32627BE9A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19F8-AD0D-47A2-A491-E43ECE2FC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ECF7E-140E-4DB8-868D-E1E6D7C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4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01E6-0BBE-4B25-B2E4-95AECB5EE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/>
              <a:t>CONFIDENCE INTERVALS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27F3C-45D6-48BC-AD2E-2F62B6DDB6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1EBE-1499-405A-AC6F-1F9CDBD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 some familiarity with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19EF4-64E0-4ACE-811F-09E595429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distribution/Standard Normal Distribution</a:t>
            </a:r>
          </a:p>
          <a:p>
            <a:r>
              <a:rPr lang="en-US" dirty="0"/>
              <a:t>Standard Deviation</a:t>
            </a:r>
          </a:p>
          <a:p>
            <a:r>
              <a:rPr lang="en-US" dirty="0"/>
              <a:t>Central Limit Theorem</a:t>
            </a:r>
          </a:p>
        </p:txBody>
      </p:sp>
    </p:spTree>
    <p:extLst>
      <p:ext uri="{BB962C8B-B14F-4D97-AF65-F5344CB8AC3E}">
        <p14:creationId xmlns:p14="http://schemas.microsoft.com/office/powerpoint/2010/main" val="107051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BF40-F8D3-40D9-85D5-2DD4A916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We take a sample of data from dataset with any kind of distribution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B041CC-63D7-4526-B208-37DA0BD466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t-EE" dirty="0"/>
                  <a:t>And takes its mean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t-EE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t-EE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endParaRPr lang="et-EE" dirty="0"/>
              </a:p>
              <a:p>
                <a:r>
                  <a:rPr lang="et-EE" dirty="0"/>
                  <a:t>Let</a:t>
                </a:r>
                <a:r>
                  <a:rPr lang="en-US" dirty="0"/>
                  <a:t>’s go away from this for a bit and focus on Normal Distributions and the Central Limit Theorem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t-E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B041CC-63D7-4526-B208-37DA0BD466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18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ADCD-8F2F-442A-8B3B-60C3628D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7F8C1-895E-4BE6-9049-587E6B508F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Lets say we take N different samples </a:t>
                </a:r>
              </a:p>
              <a:p>
                <a:pPr lvl="1"/>
                <a:r>
                  <a:rPr lang="en-US" dirty="0"/>
                  <a:t>Sample 1 (a group of observations)</a:t>
                </a:r>
              </a:p>
              <a:p>
                <a:pPr lvl="1"/>
                <a:r>
                  <a:rPr lang="en-US" dirty="0"/>
                  <a:t>Sample 2 (a group of observations)</a:t>
                </a:r>
              </a:p>
              <a:p>
                <a:pPr lvl="1"/>
                <a:r>
                  <a:rPr lang="en-US" dirty="0"/>
                  <a:t>….</a:t>
                </a:r>
              </a:p>
              <a:p>
                <a:r>
                  <a:rPr lang="en-US" dirty="0"/>
                  <a:t>The CLT says that the means of these samples surround the population mean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the means of these samples follow a</a:t>
                </a:r>
                <a:r>
                  <a:rPr lang="en-US" b="1" dirty="0"/>
                  <a:t> normal distribution </a:t>
                </a:r>
                <a:r>
                  <a:rPr lang="en-US" dirty="0"/>
                  <a:t>with standard deviation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𝝈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1" dirty="0"/>
                  <a:t>  </a:t>
                </a:r>
                <a:r>
                  <a:rPr lang="en-US" dirty="0"/>
                  <a:t>where  </a:t>
                </a:r>
                <a:r>
                  <a:rPr lang="en-US" b="1" dirty="0"/>
                  <a:t>n</a:t>
                </a:r>
                <a:r>
                  <a:rPr lang="en-US" dirty="0"/>
                  <a:t>=“size of the sample”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dirty="0"/>
                  <a:t> is the Global STD. (With bootstrapping we can estimate that with the sample STD)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7F8C1-895E-4BE6-9049-587E6B508F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74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4CDC-F2F3-44AA-861D-16570343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CD9EB-0712-490A-B1F4-A039D1C6F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Approximately 66 % of the data is 1 STD away from mean </a:t>
            </a:r>
          </a:p>
          <a:p>
            <a:r>
              <a:rPr lang="en-US" dirty="0"/>
              <a:t>Approximately 95 % of the data is 2 STD away from mean </a:t>
            </a:r>
          </a:p>
          <a:p>
            <a:r>
              <a:rPr lang="en-US" dirty="0"/>
              <a:t>Approximately 99 % of the data is 2.5.. STD away from mean  </a:t>
            </a:r>
          </a:p>
        </p:txBody>
      </p:sp>
    </p:spTree>
    <p:extLst>
      <p:ext uri="{BB962C8B-B14F-4D97-AF65-F5344CB8AC3E}">
        <p14:creationId xmlns:p14="http://schemas.microsoft.com/office/powerpoint/2010/main" val="48598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BF40-F8D3-40D9-85D5-2DD4A916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back .. </a:t>
            </a:r>
            <a:r>
              <a:rPr lang="et-EE" dirty="0"/>
              <a:t>We take a sample of data from dataset </a:t>
            </a:r>
            <a:r>
              <a:rPr lang="et-EE" sz="1600" dirty="0"/>
              <a:t>with any kind of distribution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B041CC-63D7-4526-B208-37DA0BD466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t-EE" dirty="0"/>
                  <a:t>And take its mean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t-EE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t-EE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know this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t-EE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t-EE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is part of a distribution over many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t-EE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t-EE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from different imaginary samples. </a:t>
                </a:r>
              </a:p>
              <a:p>
                <a:r>
                  <a:rPr lang="en-US" dirty="0"/>
                  <a:t>Based on the characteristics of Normal distribution we can say with 95 % confidence that its 2 STDs away from the mean. </a:t>
                </a:r>
              </a:p>
              <a:p>
                <a:r>
                  <a:rPr lang="en-US" dirty="0"/>
                  <a:t>Based on Central Limit Theorem we can say the STD=</a:t>
                </a:r>
                <a:r>
                  <a:rPr lang="en-US" b="1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𝝈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1" dirty="0"/>
                  <a:t>  </a:t>
                </a:r>
              </a:p>
              <a:p>
                <a:r>
                  <a:rPr lang="en-US" b="1" dirty="0"/>
                  <a:t>Putting these 2 things together we can say that our observation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t-EE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t-EE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b="1" dirty="0"/>
                  <a:t> lies  with 95 % confidence In area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dirty="0"/>
                  <a:t> +/- 2</a:t>
                </a:r>
                <a:r>
                  <a:rPr lang="en-US" b="1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𝝈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1" dirty="0"/>
                  <a:t>  </a:t>
                </a:r>
              </a:p>
              <a:p>
                <a:r>
                  <a:rPr lang="en-US" dirty="0"/>
                  <a:t>If we are 95 % sure that our observation is 2</a:t>
                </a:r>
                <a:r>
                  <a:rPr lang="en-US" b="1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𝝈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1" dirty="0"/>
                  <a:t>  from global mean then  we are saying that we are 95 % sure that global mean is  +/- </a:t>
                </a:r>
                <a:r>
                  <a:rPr lang="en-US" dirty="0"/>
                  <a:t>2</a:t>
                </a:r>
                <a:r>
                  <a:rPr lang="en-US" b="1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𝝈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1" dirty="0"/>
                  <a:t>  from our observation. </a:t>
                </a:r>
              </a:p>
              <a:p>
                <a:pPr lvl="1"/>
                <a:r>
                  <a:rPr lang="en-US" b="1" dirty="0"/>
                  <a:t>AKA we have confidence interval of 95 % that global mean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 is in area of  +/- </a:t>
                </a:r>
                <a:r>
                  <a:rPr lang="en-US" dirty="0"/>
                  <a:t>2</a:t>
                </a:r>
                <a:r>
                  <a:rPr lang="en-US" b="1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𝝈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1" dirty="0"/>
                  <a:t>  from 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t-EE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t-EE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OR </a:t>
                </a:r>
              </a:p>
              <a:p>
                <a:pPr lvl="1"/>
                <a:r>
                  <a:rPr lang="en-US" b="1" dirty="0"/>
                  <a:t>With same logic we have confidence interval of 99 % that global mean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 is in area of   +/- </a:t>
                </a:r>
                <a:r>
                  <a:rPr lang="en-US" dirty="0"/>
                  <a:t>2.5</a:t>
                </a:r>
                <a:r>
                  <a:rPr lang="en-US" b="1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𝝈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1" dirty="0"/>
                  <a:t>  from 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t-EE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t-EE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endParaRPr lang="et-EE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t-E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B041CC-63D7-4526-B208-37DA0BD466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74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CONFIDENCE INTERVALS</vt:lpstr>
      <vt:lpstr>Assume some familiarity with </vt:lpstr>
      <vt:lpstr>We take a sample of data from dataset with any kind of distribution</vt:lpstr>
      <vt:lpstr>Central Limit Theorem </vt:lpstr>
      <vt:lpstr>Normal distribution</vt:lpstr>
      <vt:lpstr>Coming back .. We take a sample of data from dataset with any kind of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CONFIDENCE INTERVALS</dc:title>
  <dc:creator>Andres Namm</dc:creator>
  <cp:lastModifiedBy>Andres Namm</cp:lastModifiedBy>
  <cp:revision>1</cp:revision>
  <dcterms:created xsi:type="dcterms:W3CDTF">2021-12-03T17:43:09Z</dcterms:created>
  <dcterms:modified xsi:type="dcterms:W3CDTF">2021-12-03T18:19:01Z</dcterms:modified>
</cp:coreProperties>
</file>