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5" r:id="rId13"/>
    <p:sldId id="266" r:id="rId14"/>
    <p:sldId id="268" r:id="rId15"/>
    <p:sldId id="269" r:id="rId16"/>
    <p:sldId id="270" r:id="rId17"/>
    <p:sldId id="272" r:id="rId18"/>
    <p:sldId id="273" r:id="rId19"/>
    <p:sldId id="274" r:id="rId20"/>
    <p:sldId id="275" r:id="rId21"/>
    <p:sldId id="277" r:id="rId22"/>
    <p:sldId id="278" r:id="rId23"/>
    <p:sldId id="279" r:id="rId24"/>
    <p:sldId id="280" r:id="rId25"/>
    <p:sldId id="281" r:id="rId26"/>
    <p:sldId id="264" r:id="rId27"/>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implmemtaciones estan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pricipal del planeador, que lo usara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3</a:t>
            </a:r>
            <a:endParaRPr lang="x-non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excepcion del primero todos los miembros de esta estructura son funciones apuntador, las cuales, son usadas por el esqueleto del planeador para llamar a la correspondiende politica de implementacion.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planeacion en el kernel estan listadas por orden de prioridad. El primer miembro de la estructura llamado el siguiente, es un apuntador a la siguiente clase de planeacion, la cual tiene una prioridaad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La clase IDLE es usada para planificar la tarea IDLE la cual es ejecutada cuando no hay nada que se pueda ejecutar. Las clases de enmedio son para la implementacion de tiempo real y normal.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Esta cola se diferencia por procesador, esta estructura esta definida en kernel/sched.c , este programa guarda pista de todos las tareas asignadas a un procesador en particular,  y maneja varias estadisticas de planeación acerca la carga del CPU para un mejor balanceo.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Este programa contiene: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un candado para sincronizar operaciones en un CPU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apuntadores al </a:t>
            </a:r>
            <a:r>
              <a:rPr lang="x-none" altLang="es-MX" sz="3200" b="0" i="1" strike="noStrike" spc="-1">
                <a:solidFill>
                  <a:srgbClr val="000000"/>
                </a:solidFill>
                <a:uFill>
                  <a:solidFill>
                    <a:srgbClr val="FFFFFF"/>
                  </a:solidFill>
                </a:uFill>
                <a:latin typeface="Arial" charset="0"/>
              </a:rPr>
              <a:t>task_structs </a:t>
            </a:r>
            <a:r>
              <a:rPr lang="x-none" altLang="es-MX" sz="3200" b="0" strike="noStrike" spc="-1">
                <a:solidFill>
                  <a:srgbClr val="000000"/>
                </a:solidFill>
                <a:uFill>
                  <a:solidFill>
                    <a:srgbClr val="FFFFFF"/>
                  </a:solidFill>
                </a:uFill>
                <a:latin typeface="Arial" charset="0"/>
              </a:rPr>
              <a:t>de la ejecución actual, el IDLE  y tarea STOP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Cola de ejecuciones para tiempo real y normal(fair)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2" name="Picture 1"/>
          <p:cNvPicPr>
            <a:picLocks noChangeAspect="1"/>
          </p:cNvPicPr>
          <p:nvPr/>
        </p:nvPicPr>
        <p:blipFill>
          <a:blip r:embed="rId1"/>
          <a:stretch>
            <a:fillRect/>
          </a:stretch>
        </p:blipFill>
        <p:spPr>
          <a:xfrm>
            <a:off x="2017395" y="2741295"/>
            <a:ext cx="3004820" cy="522605"/>
          </a:xfrm>
          <a:prstGeom prst="rect">
            <a:avLst/>
          </a:prstGeom>
        </p:spPr>
      </p:pic>
      <p:pic>
        <p:nvPicPr>
          <p:cNvPr id="3" name="Picture 2"/>
          <p:cNvPicPr>
            <a:picLocks noChangeAspect="1"/>
          </p:cNvPicPr>
          <p:nvPr/>
        </p:nvPicPr>
        <p:blipFill>
          <a:blip r:embed="rId2"/>
          <a:stretch>
            <a:fillRect/>
          </a:stretch>
        </p:blipFill>
        <p:spPr>
          <a:xfrm>
            <a:off x="1778635" y="4162425"/>
            <a:ext cx="5953125" cy="567055"/>
          </a:xfrm>
          <a:prstGeom prst="rect">
            <a:avLst/>
          </a:prstGeom>
        </p:spPr>
      </p:pic>
      <p:pic>
        <p:nvPicPr>
          <p:cNvPr id="4" name="Picture 3"/>
          <p:cNvPicPr>
            <a:picLocks noChangeAspect="1"/>
          </p:cNvPicPr>
          <p:nvPr/>
        </p:nvPicPr>
        <p:blipFill>
          <a:blip r:embed="rId3"/>
          <a:stretch>
            <a:fillRect/>
          </a:stretch>
        </p:blipFill>
        <p:spPr>
          <a:xfrm>
            <a:off x="1018540" y="5756910"/>
            <a:ext cx="3121025" cy="924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abordar este tema se puede tomar como punto de partida la función schedule(), definida  en kernel/sched.c . Esta es la función que el resto del kernel usa para ejecutar el ejecutar el proceso planificador, decidiendo que proceso ejecutar y ejecuntándolo.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Su objetivo principal es buscar la siguiente tarea a ser ejecutada y asignarlo a la variable </a:t>
            </a:r>
            <a:r>
              <a:rPr lang="x-none" altLang="es-MX" sz="3200" b="0" i="1" strike="noStrike" spc="-1">
                <a:solidFill>
                  <a:srgbClr val="000000"/>
                </a:solidFill>
                <a:uFill>
                  <a:solidFill>
                    <a:srgbClr val="FFFFFF"/>
                  </a:solidFill>
                </a:uFill>
                <a:latin typeface="Arial" charset="0"/>
              </a:rPr>
              <a:t>next </a:t>
            </a:r>
            <a:r>
              <a:rPr lang="x-none" altLang="es-MX" sz="3200" b="0" strike="noStrike" spc="-1">
                <a:solidFill>
                  <a:srgbClr val="000000"/>
                </a:solidFill>
                <a:uFill>
                  <a:solidFill>
                    <a:srgbClr val="FFFFFF"/>
                  </a:solidFill>
                </a:uFill>
                <a:latin typeface="Arial" charset="0"/>
              </a:rPr>
              <a:t>. Al final ejecutar un cambio de contexto para cambiar a una nueva tarea.</a:t>
            </a:r>
            <a:endParaRPr lang="x-none" altLang="es-MX" sz="3200" b="0" strike="noStrike" spc="-1">
              <a:solidFill>
                <a:srgbClr val="000000"/>
              </a:solidFill>
              <a:uFill>
                <a:solidFill>
                  <a:srgbClr val="FFFFFF"/>
                </a:solidFill>
              </a:uFill>
              <a:latin typeface="Arial" charset="0"/>
            </a:endParaRPr>
          </a:p>
        </p:txBody>
      </p:sp>
      <p:sp>
        <p:nvSpPr>
          <p:cNvPr id="5" name="TextShape 2"/>
          <p:cNvSpPr txBox="1"/>
          <p:nvPr/>
        </p:nvSpPr>
        <p:spPr>
          <a:xfrm>
            <a:off x="563885" y="1934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Desde que el kernel de Linux es </a:t>
            </a:r>
            <a:r>
              <a:rPr lang="x-none" altLang="es-MX" sz="3200" b="0" i="1" strike="noStrike" spc="-1">
                <a:solidFill>
                  <a:srgbClr val="000000"/>
                </a:solidFill>
                <a:uFill>
                  <a:solidFill>
                    <a:srgbClr val="FFFFFF"/>
                  </a:solidFill>
                </a:uFill>
                <a:latin typeface="Arial" charset="0"/>
              </a:rPr>
              <a:t>expulsivo,</a:t>
            </a:r>
            <a:r>
              <a:rPr lang="x-none" altLang="es-MX" sz="3200" b="0" strike="noStrike" spc="-1">
                <a:solidFill>
                  <a:srgbClr val="000000"/>
                </a:solidFill>
                <a:uFill>
                  <a:solidFill>
                    <a:srgbClr val="FFFFFF"/>
                  </a:solidFill>
                </a:uFill>
                <a:latin typeface="Arial" charset="0"/>
              </a:rPr>
              <a:t> puede pasar que una tarea que se ejeuta en espacio de kernel se involutariamente expulsada por otra tarea de mayor prioridad es por eso que lo primero que se hace es ejecutar  la función  </a:t>
            </a:r>
            <a:r>
              <a:rPr lang="x-none" altLang="es-MX" sz="3200" b="0" i="1" strike="noStrike" spc="-1">
                <a:solidFill>
                  <a:srgbClr val="000000"/>
                </a:solidFill>
                <a:uFill>
                  <a:solidFill>
                    <a:srgbClr val="FFFFFF"/>
                  </a:solidFill>
                </a:uFill>
                <a:latin typeface="Arial" charset="0"/>
              </a:rPr>
              <a:t>preempt_disable() </a:t>
            </a:r>
            <a:r>
              <a:rPr lang="x-none" altLang="es-MX" sz="3200" b="0" strike="noStrike" spc="-1">
                <a:solidFill>
                  <a:srgbClr val="000000"/>
                </a:solidFill>
                <a:uFill>
                  <a:solidFill>
                    <a:srgbClr val="FFFFFF"/>
                  </a:solidFill>
                </a:uFill>
                <a:latin typeface="Arial" charset="0"/>
              </a:rPr>
              <a:t>entonces el planificador no puede ser interrumpido durante la ejecución de un operación crítica.</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Después el planificador bloquea 	la cola de procesos del CPU actual para que un solo hilo a la vez pueda modificarla.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Despues el planificador examamina el estado de la tarea anterior y si no es ejecutable y no ha sido expulsada del modo kernel, entonces el removida de la cola de procesos. Si no tiene bloqueo de señal pendiente, su estado es cambiado a tarea en ejecución y es dejado en la cola de procesos .</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que una tarea sea removida de la cola de procesos, el planificador llama a la función </a:t>
            </a:r>
            <a:r>
              <a:rPr lang="x-none" altLang="es-MX" sz="3200" b="0" i="1" strike="noStrike" spc="-1">
                <a:solidFill>
                  <a:srgbClr val="000000"/>
                </a:solidFill>
                <a:uFill>
                  <a:solidFill>
                    <a:srgbClr val="FFFFFF"/>
                  </a:solidFill>
                </a:uFill>
                <a:latin typeface="Arial" charset="0"/>
              </a:rPr>
              <a:t>deactivate_task() </a:t>
            </a:r>
            <a:r>
              <a:rPr lang="x-none" altLang="es-MX" sz="3200" b="0" strike="noStrike" spc="-1">
                <a:solidFill>
                  <a:srgbClr val="000000"/>
                </a:solidFill>
                <a:uFill>
                  <a:solidFill>
                    <a:srgbClr val="FFFFFF"/>
                  </a:solidFill>
                </a:uFill>
                <a:latin typeface="Arial" charset="0"/>
              </a:rPr>
              <a:t> la cual de manera interna llama a </a:t>
            </a:r>
            <a:r>
              <a:rPr lang="x-none" altLang="es-MX" sz="3200" b="0" i="1" strike="noStrike" spc="-1">
                <a:solidFill>
                  <a:srgbClr val="000000"/>
                </a:solidFill>
                <a:uFill>
                  <a:solidFill>
                    <a:srgbClr val="FFFFFF"/>
                  </a:solidFill>
                </a:uFill>
                <a:latin typeface="Arial" charset="0"/>
              </a:rPr>
              <a:t>dequeue_task(). </a:t>
            </a:r>
            <a:endParaRPr lang="x-none" altLang="es-MX" sz="3200" b="0" i="1"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i="1"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10160" y="3922395"/>
            <a:ext cx="10074275" cy="1836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¿Cual es el planificador de procesos de Linux?</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Su nombre es CFS (Completely fair scheduling) y es un algoritmo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siguiente acción es verificar en la cola de procesos si existe alguna tarea que pueda ser ejecutada. Si no es así  </a:t>
            </a:r>
            <a:r>
              <a:rPr lang="x-none" altLang="es-MX" sz="3200" b="0" i="1" strike="noStrike" spc="-1">
                <a:solidFill>
                  <a:srgbClr val="000000"/>
                </a:solidFill>
                <a:uFill>
                  <a:solidFill>
                    <a:srgbClr val="FFFFFF"/>
                  </a:solidFill>
                </a:uFill>
                <a:latin typeface="Arial" charset="0"/>
              </a:rPr>
              <a:t>idle_balance() </a:t>
            </a:r>
            <a:r>
              <a:rPr lang="x-none" altLang="es-MX" sz="3200" b="0" strike="noStrike" spc="-1">
                <a:solidFill>
                  <a:srgbClr val="000000"/>
                </a:solidFill>
                <a:uFill>
                  <a:solidFill>
                    <a:srgbClr val="FFFFFF"/>
                  </a:solidFill>
                </a:uFill>
                <a:latin typeface="Arial" charset="0"/>
              </a:rPr>
              <a:t> es llamada para buscar una tarea ejecutable en la cola de otro procesador.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put_prev_task() </a:t>
            </a:r>
            <a:r>
              <a:rPr lang="x-none" altLang="es-MX" sz="3200" b="0" strike="noStrike" spc="-1">
                <a:solidFill>
                  <a:srgbClr val="000000"/>
                </a:solidFill>
                <a:uFill>
                  <a:solidFill>
                    <a:srgbClr val="FFFFFF"/>
                  </a:solidFill>
                </a:uFill>
                <a:latin typeface="Arial" charset="0"/>
              </a:rPr>
              <a:t>es una </a:t>
            </a:r>
            <a:r>
              <a:rPr lang="x-none" altLang="es-MX" sz="3200" b="0" i="1" strike="noStrike" spc="-1">
                <a:solidFill>
                  <a:srgbClr val="000000"/>
                </a:solidFill>
                <a:uFill>
                  <a:solidFill>
                    <a:srgbClr val="FFFFFF"/>
                  </a:solidFill>
                </a:uFill>
                <a:latin typeface="Arial" charset="0"/>
              </a:rPr>
              <a:t>clase de planificador </a:t>
            </a:r>
            <a:r>
              <a:rPr lang="x-none" altLang="es-MX" sz="3200" b="0" strike="noStrike" spc="-1">
                <a:solidFill>
                  <a:srgbClr val="000000"/>
                </a:solidFill>
                <a:uFill>
                  <a:solidFill>
                    <a:srgbClr val="FFFFFF"/>
                  </a:solidFill>
                </a:uFill>
                <a:latin typeface="Arial" charset="0"/>
              </a:rPr>
              <a:t>que informa sobre una tarea que va a ser cambiada de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Entonces la clase correspondiente llama a la función  </a:t>
            </a: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seguido por la limpieza de la bandera </a:t>
            </a: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la cual debió haber sido llamada antes para invocar al planificador.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 es una forma de decir al kernel que una tarea necesita se ejecutada y el planificador [</a:t>
            </a:r>
            <a:r>
              <a:rPr lang="x-none" altLang="es-MX" sz="3200" b="0" i="1" strike="noStrike" spc="-1">
                <a:solidFill>
                  <a:srgbClr val="000000"/>
                </a:solidFill>
                <a:uFill>
                  <a:solidFill>
                    <a:srgbClr val="FFFFFF"/>
                  </a:solidFill>
                </a:uFill>
                <a:latin typeface="Arial" charset="0"/>
              </a:rPr>
              <a:t>schedule()] </a:t>
            </a:r>
            <a:r>
              <a:rPr lang="x-none" altLang="es-MX" sz="3200" b="0" strike="noStrike" spc="-1">
                <a:solidFill>
                  <a:srgbClr val="000000"/>
                </a:solidFill>
                <a:uFill>
                  <a:solidFill>
                    <a:srgbClr val="FFFFFF"/>
                  </a:solidFill>
                </a:uFill>
                <a:latin typeface="Arial" charset="0"/>
              </a:rPr>
              <a:t> debe ser ejecutado lo antes posible.</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Entonces la clase correspondiente llama a la función  </a:t>
            </a: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seguido por la limpieza de la bandera </a:t>
            </a: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la cual debió haber sido llamada antes para invocar al planificador.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 es una forma de decir al kernel que una tarea necesita se ejecutada y el planificador [</a:t>
            </a:r>
            <a:r>
              <a:rPr lang="x-none" altLang="es-MX" sz="3200" b="0" i="1" strike="noStrike" spc="-1">
                <a:solidFill>
                  <a:srgbClr val="000000"/>
                </a:solidFill>
                <a:uFill>
                  <a:solidFill>
                    <a:srgbClr val="FFFFFF"/>
                  </a:solidFill>
                </a:uFill>
                <a:latin typeface="Arial" charset="0"/>
              </a:rPr>
              <a:t>schedule()] </a:t>
            </a:r>
            <a:r>
              <a:rPr lang="x-none" altLang="es-MX" sz="3200" b="0" strike="noStrike" spc="-1">
                <a:solidFill>
                  <a:srgbClr val="000000"/>
                </a:solidFill>
                <a:uFill>
                  <a:solidFill>
                    <a:srgbClr val="FFFFFF"/>
                  </a:solidFill>
                </a:uFill>
                <a:latin typeface="Arial" charset="0"/>
              </a:rPr>
              <a:t> debe ser ejecutado lo antes posible.</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66240" y="1823760"/>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es-MX" sz="2800" b="0" i="1" strike="noStrike" spc="-1">
                <a:solidFill>
                  <a:srgbClr val="000000"/>
                </a:solidFill>
                <a:uFill>
                  <a:solidFill>
                    <a:srgbClr val="FFFFFF"/>
                  </a:solidFill>
                </a:uFill>
                <a:latin typeface="Arial" charset="0"/>
              </a:rPr>
              <a:t>igualitariamente </a:t>
            </a:r>
            <a:r>
              <a:rPr lang="es-MX" sz="2800" b="0" strike="noStrike" spc="-1">
                <a:solidFill>
                  <a:srgbClr val="000000"/>
                </a:solidFill>
                <a:uFill>
                  <a:solidFill>
                    <a:srgbClr val="FFFFFF"/>
                  </a:solidFill>
                </a:uFill>
                <a:latin typeface="Arial" charset="0"/>
              </a:rPr>
              <a:t>entre los procesos que este actualmente ejecutándose.</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 (por que en la documentación del planificador así lo hace)</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i="1" strike="noStrike" spc="-1">
                <a:solidFill>
                  <a:srgbClr val="000000"/>
                </a:solidFill>
                <a:uFill>
                  <a:solidFill>
                    <a:srgbClr val="FFFFFF"/>
                  </a:solidFill>
                </a:uFill>
                <a:latin typeface="Arial" charset="0"/>
              </a:rPr>
              <a:t>Para que el sistema logre ser útil para usos genrales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el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Además tenemos esta otra clasificación</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Tiempo Real</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Normal</a:t>
            </a:r>
            <a:endParaRPr lang="es-MX" sz="26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Las tareas de tiempo real tienen una sincronización estricta </a:t>
            </a:r>
            <a:r>
              <a:rPr lang="x-none" altLang="es-MX" sz="26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260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 un rango de 1-a 99, minetras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confucion cuando se usan llamadas al sistema o bibliotecas de planeacion ya que en algunas el valor numerico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7334</Words>
  <Application>Kingsoft Office WPP</Application>
  <PresentationFormat/>
  <Paragraphs>145</Paragraphs>
  <Slides>23</Slides>
  <Notes>0</Notes>
  <HiddenSlides>0</HiddenSlides>
  <MMClips>0</MMClips>
  <ScaleCrop>false</ScaleCrop>
  <HeadingPairs>
    <vt:vector size="4" baseType="variant">
      <vt:variant>
        <vt:lpstr>主题</vt:lpstr>
      </vt:variant>
      <vt:variant>
        <vt:i4>3</vt:i4>
      </vt:variant>
      <vt:variant>
        <vt:lpstr>幻灯片标题</vt:lpstr>
      </vt:variant>
      <vt:variant>
        <vt:i4>23</vt:i4>
      </vt:variant>
    </vt:vector>
  </HeadingPairs>
  <TitlesOfParts>
    <vt:vector size="26"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21</cp:revision>
  <dcterms:created xsi:type="dcterms:W3CDTF">2016-10-06T02:25:54Z</dcterms:created>
  <dcterms:modified xsi:type="dcterms:W3CDTF">2016-10-06T02:25:54Z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