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85" r:id="rId7"/>
    <p:sldId id="258" r:id="rId8"/>
    <p:sldId id="259" r:id="rId9"/>
    <p:sldId id="260" r:id="rId10"/>
    <p:sldId id="261" r:id="rId11"/>
    <p:sldId id="262" r:id="rId12"/>
    <p:sldId id="263" r:id="rId13"/>
    <p:sldId id="265" r:id="rId14"/>
    <p:sldId id="266" r:id="rId15"/>
    <p:sldId id="268" r:id="rId16"/>
    <p:sldId id="269" r:id="rId17"/>
    <p:sldId id="270" r:id="rId18"/>
    <p:sldId id="272" r:id="rId19"/>
    <p:sldId id="273" r:id="rId20"/>
    <p:sldId id="274" r:id="rId21"/>
    <p:sldId id="275" r:id="rId22"/>
    <p:sldId id="277" r:id="rId23"/>
    <p:sldId id="278" r:id="rId24"/>
    <p:sldId id="279" r:id="rId25"/>
    <p:sldId id="280" r:id="rId26"/>
    <p:sldId id="283" r:id="rId27"/>
    <p:sldId id="284" r:id="rId28"/>
    <p:sldId id="286" r:id="rId29"/>
    <p:sldId id="287" r:id="rId30"/>
    <p:sldId id="311" r:id="rId31"/>
    <p:sldId id="312" r:id="rId32"/>
    <p:sldId id="313" r:id="rId33"/>
    <p:sldId id="314" r:id="rId34"/>
    <p:sldId id="315" r:id="rId35"/>
    <p:sldId id="316" r:id="rId36"/>
    <p:sldId id="264" r:id="rId37"/>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37" name="Picture 36"/>
          <p:cNvPicPr/>
          <p:nvPr/>
        </p:nvPicPr>
        <p:blipFill>
          <a:blip r:embed="rId2"/>
          <a:stretch>
            <a:fillRect/>
          </a:stretch>
        </p:blipFill>
        <p:spPr>
          <a:xfrm>
            <a:off x="2292480" y="1823400"/>
            <a:ext cx="5495040" cy="4384440"/>
          </a:xfrm>
          <a:prstGeom prst="rect">
            <a:avLst/>
          </a:prstGeom>
          <a:ln>
            <a:noFill/>
          </a:ln>
        </p:spPr>
      </p:pic>
      <p:pic>
        <p:nvPicPr>
          <p:cNvPr id="38" name="Picture 3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77" name="Picture 76"/>
          <p:cNvPicPr/>
          <p:nvPr/>
        </p:nvPicPr>
        <p:blipFill>
          <a:blip r:embed="rId2"/>
          <a:stretch>
            <a:fillRect/>
          </a:stretch>
        </p:blipFill>
        <p:spPr>
          <a:xfrm>
            <a:off x="2292480" y="1823400"/>
            <a:ext cx="5495040" cy="4384440"/>
          </a:xfrm>
          <a:prstGeom prst="rect">
            <a:avLst/>
          </a:prstGeom>
          <a:ln>
            <a:noFill/>
          </a:ln>
        </p:spPr>
      </p:pic>
      <p:pic>
        <p:nvPicPr>
          <p:cNvPr id="78" name="Picture 7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117" name="Picture 116"/>
          <p:cNvPicPr/>
          <p:nvPr/>
        </p:nvPicPr>
        <p:blipFill>
          <a:blip r:embed="rId2"/>
          <a:stretch>
            <a:fillRect/>
          </a:stretch>
        </p:blipFill>
        <p:spPr>
          <a:xfrm>
            <a:off x="2292480" y="1823400"/>
            <a:ext cx="5495040" cy="4384440"/>
          </a:xfrm>
          <a:prstGeom prst="rect">
            <a:avLst/>
          </a:prstGeom>
          <a:ln>
            <a:noFill/>
          </a:ln>
        </p:spPr>
      </p:pic>
      <p:pic>
        <p:nvPicPr>
          <p:cNvPr id="118" name="Picture 11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7.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p>
            <a:pPr algn="ctr"/>
            <a:r>
              <a:rPr lang="es-MX" sz="4400" b="0" strike="noStrike" spc="-1">
                <a:solidFill>
                  <a:srgbClr val="000000"/>
                </a:solidFill>
                <a:uFill>
                  <a:solidFill>
                    <a:srgbClr val="FFFFFF"/>
                  </a:solidFill>
                </a:uFill>
                <a:latin typeface="Arial" charset="0"/>
              </a:rPr>
              <a:t>Click to edit the title text format</a:t>
            </a:r>
            <a:endParaRPr lang="es-MX" sz="4400" b="0" strike="noStrike" spc="-1">
              <a:solidFill>
                <a:srgbClr val="000000"/>
              </a:solidFill>
              <a:uFill>
                <a:solidFill>
                  <a:srgbClr val="FFFFFF"/>
                </a:solidFill>
              </a:uFill>
              <a:latin typeface="Arial" charset="0"/>
            </a:endParaRPr>
          </a:p>
        </p:txBody>
      </p:sp>
      <p:sp>
        <p:nvSpPr>
          <p:cNvPr id="2" name="PlaceHolder 2"/>
          <p:cNvSpPr>
            <a:spLocks noGrp="1"/>
          </p:cNvSpPr>
          <p:nvPr>
            <p:ph type="body"/>
          </p:nvPr>
        </p:nvSpPr>
        <p:spPr>
          <a:xfrm>
            <a:off x="504000" y="1769040"/>
            <a:ext cx="907164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Click to edit the outline text format</a:t>
            </a:r>
            <a:endParaRPr lang="es-MX" sz="320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2800" b="0" strike="noStrike" spc="-1">
                <a:solidFill>
                  <a:srgbClr val="000000"/>
                </a:solidFill>
                <a:uFill>
                  <a:solidFill>
                    <a:srgbClr val="FFFFFF"/>
                  </a:solidFill>
                </a:uFill>
                <a:latin typeface="Arial" charset="0"/>
              </a:rPr>
              <a:t>Second Outline Level</a:t>
            </a:r>
            <a:endParaRPr lang="es-MX" sz="280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2400" b="0" strike="noStrike" spc="-1">
                <a:solidFill>
                  <a:srgbClr val="000000"/>
                </a:solidFill>
                <a:uFill>
                  <a:solidFill>
                    <a:srgbClr val="FFFFFF"/>
                  </a:solidFill>
                </a:uFill>
                <a:latin typeface="Arial" charset="0"/>
              </a:rPr>
              <a:t>Third Outline Level</a:t>
            </a:r>
            <a:endParaRPr lang="es-MX" sz="240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000" b="0" strike="noStrike" spc="-1">
                <a:solidFill>
                  <a:srgbClr val="000000"/>
                </a:solidFill>
                <a:uFill>
                  <a:solidFill>
                    <a:srgbClr val="FFFFFF"/>
                  </a:solidFill>
                </a:uFill>
                <a:latin typeface="Arial" charset="0"/>
              </a:rPr>
              <a:t>Fourth Outline Level</a:t>
            </a:r>
            <a:endParaRPr lang="es-MX" sz="20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Fifth Outline Level</a:t>
            </a:r>
            <a:endParaRPr lang="es-MX" sz="20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Sixth Outline Level</a:t>
            </a:r>
            <a:endParaRPr lang="es-MX" sz="20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Seventh Outline Level</a:t>
            </a:r>
            <a:endParaRPr lang="es-MX" sz="2000" b="0" strike="noStrike" spc="-1">
              <a:solidFill>
                <a:srgbClr val="000000"/>
              </a:solidFill>
              <a:uFill>
                <a:solidFill>
                  <a:srgbClr val="FFFFFF"/>
                </a:solidFill>
              </a:uFill>
              <a:latin typeface="Arial" charset="0"/>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p>
            <a:pPr algn="r"/>
            <a:fld id="{98D76728-A07E-4970-847A-6E87AA550B90}"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92000" y="4104000"/>
            <a:ext cx="8568000" cy="1440000"/>
          </a:xfrm>
          <a:prstGeom prst="rect">
            <a:avLst/>
          </a:prstGeom>
        </p:spPr>
        <p:txBody>
          <a:bodyPr lIns="0" tIns="0" rIns="0" bIns="0" anchor="ctr"/>
          <a:p>
            <a:r>
              <a:rPr lang="es-MX" sz="4520" b="1" strike="noStrike" spc="-1">
                <a:solidFill>
                  <a:srgbClr val="333333"/>
                </a:solidFill>
                <a:uFill>
                  <a:solidFill>
                    <a:srgbClr val="FFFFFF"/>
                  </a:solidFill>
                </a:uFill>
                <a:latin typeface="Open Sans"/>
              </a:rPr>
              <a:t>Click to edit the title text format</a:t>
            </a:r>
            <a:endParaRPr lang="es-MX" sz="4520" b="1" strike="noStrike" spc="-1">
              <a:solidFill>
                <a:srgbClr val="333333"/>
              </a:solidFill>
              <a:uFill>
                <a:solidFill>
                  <a:srgbClr val="FFFFFF"/>
                </a:solidFill>
              </a:uFill>
              <a:latin typeface="Open Sans"/>
            </a:endParaRPr>
          </a:p>
        </p:txBody>
      </p:sp>
      <p:sp>
        <p:nvSpPr>
          <p:cNvPr id="40" name="PlaceHolder 2"/>
          <p:cNvSpPr>
            <a:spLocks noGrp="1"/>
          </p:cNvSpPr>
          <p:nvPr>
            <p:ph type="body"/>
          </p:nvPr>
        </p:nvSpPr>
        <p:spPr>
          <a:xfrm>
            <a:off x="792000" y="5904000"/>
            <a:ext cx="8568000" cy="4384800"/>
          </a:xfrm>
          <a:prstGeom prst="rect">
            <a:avLst/>
          </a:prstGeom>
        </p:spPr>
        <p:txBody>
          <a:bodyPr lIns="0" tIns="0" rIns="0" bIns="0"/>
          <a:p>
            <a:pPr marL="431800" indent="-323850">
              <a:buClr>
                <a:srgbClr val="333333"/>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Click to edit the outline text format</a:t>
            </a:r>
            <a:endParaRPr lang="es-MX" sz="2400" b="0" strike="noStrike" spc="-1">
              <a:solidFill>
                <a:srgbClr val="333333"/>
              </a:solidFill>
              <a:uFill>
                <a:solidFill>
                  <a:srgbClr val="FFFFFF"/>
                </a:solidFill>
              </a:uFill>
              <a:latin typeface="Open Sans"/>
            </a:endParaRPr>
          </a:p>
          <a:p>
            <a:pPr marL="864235" lvl="1" indent="-323850">
              <a:buClr>
                <a:srgbClr val="FFFFFF"/>
              </a:buClr>
              <a:buSzPct val="75000"/>
              <a:buFont typeface="Symbol" charset="2"/>
              <a:buChar char=""/>
            </a:pPr>
            <a:r>
              <a:rPr lang="es-MX" sz="2400" b="0" strike="noStrike" spc="-1">
                <a:solidFill>
                  <a:srgbClr val="333333"/>
                </a:solidFill>
                <a:uFill>
                  <a:solidFill>
                    <a:srgbClr val="FFFFFF"/>
                  </a:solidFill>
                </a:uFill>
                <a:latin typeface="Open Sans"/>
              </a:rPr>
              <a:t>Second Outline Level</a:t>
            </a:r>
            <a:endParaRPr lang="es-MX" sz="2400" b="0" strike="noStrike" spc="-1">
              <a:solidFill>
                <a:srgbClr val="333333"/>
              </a:solidFill>
              <a:uFill>
                <a:solidFill>
                  <a:srgbClr val="FFFFFF"/>
                </a:solidFill>
              </a:uFill>
              <a:latin typeface="Open Sans"/>
            </a:endParaRPr>
          </a:p>
          <a:p>
            <a:pPr marL="1296035" lvl="2" indent="-28829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Third Outline Level</a:t>
            </a:r>
            <a:endParaRPr lang="es-MX" sz="2400" b="0" strike="noStrike" spc="-1">
              <a:solidFill>
                <a:srgbClr val="333333"/>
              </a:solidFill>
              <a:uFill>
                <a:solidFill>
                  <a:srgbClr val="FFFFFF"/>
                </a:solidFill>
              </a:uFill>
              <a:latin typeface="Open Sans"/>
            </a:endParaRPr>
          </a:p>
          <a:p>
            <a:pPr marL="1727835" lvl="3" indent="-215900">
              <a:buClr>
                <a:srgbClr val="FFFFFF"/>
              </a:buClr>
              <a:buSzPct val="75000"/>
              <a:buFont typeface="Symbol" charset="2"/>
              <a:buChar char=""/>
            </a:pPr>
            <a:r>
              <a:rPr lang="es-MX" sz="2400" b="0" strike="noStrike" spc="-1">
                <a:solidFill>
                  <a:srgbClr val="333333"/>
                </a:solidFill>
                <a:uFill>
                  <a:solidFill>
                    <a:srgbClr val="FFFFFF"/>
                  </a:solidFill>
                </a:uFill>
                <a:latin typeface="Open Sans"/>
              </a:rPr>
              <a:t>Fourth Outline Level</a:t>
            </a:r>
            <a:endParaRPr lang="es-MX" sz="2400" b="0" strike="noStrike" spc="-1">
              <a:solidFill>
                <a:srgbClr val="333333"/>
              </a:solidFill>
              <a:uFill>
                <a:solidFill>
                  <a:srgbClr val="FFFFFF"/>
                </a:solidFill>
              </a:uFill>
              <a:latin typeface="Open Sans"/>
            </a:endParaRPr>
          </a:p>
          <a:p>
            <a:pPr marL="2160270" lvl="4"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Fifth Outline Level</a:t>
            </a:r>
            <a:endParaRPr lang="es-MX" sz="2400" b="0" strike="noStrike" spc="-1">
              <a:solidFill>
                <a:srgbClr val="333333"/>
              </a:solidFill>
              <a:uFill>
                <a:solidFill>
                  <a:srgbClr val="FFFFFF"/>
                </a:solidFill>
              </a:uFill>
              <a:latin typeface="Open Sans"/>
            </a:endParaRPr>
          </a:p>
          <a:p>
            <a:pPr marL="2592070" lvl="5"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Sixth Outline Level</a:t>
            </a:r>
            <a:endParaRPr lang="es-MX" sz="2400" b="0" strike="noStrike" spc="-1">
              <a:solidFill>
                <a:srgbClr val="333333"/>
              </a:solidFill>
              <a:uFill>
                <a:solidFill>
                  <a:srgbClr val="FFFFFF"/>
                </a:solidFill>
              </a:uFill>
              <a:latin typeface="Open Sans"/>
            </a:endParaRPr>
          </a:p>
          <a:p>
            <a:pPr marL="3023870" lvl="6"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Seventh Outline Level</a:t>
            </a:r>
            <a:endParaRPr lang="es-MX" sz="2400" b="0" strike="noStrike" spc="-1">
              <a:solidFill>
                <a:srgbClr val="333333"/>
              </a:solidFill>
              <a:uFill>
                <a:solidFill>
                  <a:srgbClr val="FFFFFF"/>
                </a:solidFill>
              </a:uFill>
              <a:latin typeface="Open Sans"/>
            </a:endParaRPr>
          </a:p>
        </p:txBody>
      </p:sp>
      <p:sp>
        <p:nvSpPr>
          <p:cNvPr id="41" name="PlaceHolder 3"/>
          <p:cNvSpPr>
            <a:spLocks noGrp="1"/>
          </p:cNvSpPr>
          <p:nvPr>
            <p:ph type="dt"/>
          </p:nvPr>
        </p:nvSpPr>
        <p:spPr>
          <a:xfrm>
            <a:off x="504000" y="6886440"/>
            <a:ext cx="2348280" cy="521280"/>
          </a:xfrm>
          <a:prstGeom prst="rect">
            <a:avLst/>
          </a:prstGeom>
        </p:spPr>
        <p:txBody>
          <a:bodyPr lIns="0" tIns="0" rIns="0" bIns="0"/>
          <a:p>
            <a:r>
              <a:rPr lang="es-MX" sz="1400" b="0" strike="noStrike" spc="-1">
                <a:solidFill>
                  <a:srgbClr val="000000"/>
                </a:solidFill>
                <a:uFill>
                  <a:solidFill>
                    <a:srgbClr val="FFFFFF"/>
                  </a:solidFill>
                </a:uFill>
                <a:latin typeface="Open Sans"/>
              </a:rPr>
              <a:t>&lt;date/time&gt;</a:t>
            </a:r>
            <a:endParaRPr lang="es-MX"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7360" y="688644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Open Sans"/>
              </a:rPr>
              <a:t>&lt;footer&gt;</a:t>
            </a:r>
            <a:endParaRPr lang="es-MX" sz="1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360" y="6886440"/>
            <a:ext cx="2348280" cy="521280"/>
          </a:xfrm>
          <a:prstGeom prst="rect">
            <a:avLst/>
          </a:prstGeom>
        </p:spPr>
        <p:txBody>
          <a:bodyPr lIns="0" tIns="0" rIns="0" bIns="0"/>
          <a:p>
            <a:pPr algn="r"/>
            <a:fld id="{E521D8F8-5A53-4A19-8157-46F295D56BC0}" type="slidenum">
              <a:rPr lang="es-MX" sz="1400" b="0" strike="noStrike" spc="-1">
                <a:solidFill>
                  <a:srgbClr val="000000"/>
                </a:solidFill>
                <a:uFill>
                  <a:solidFill>
                    <a:srgbClr val="FFFFFF"/>
                  </a:solidFill>
                </a:uFill>
                <a:latin typeface="Open Sans"/>
              </a:rPr>
            </a:fld>
            <a:r>
              <a:rPr lang="es-MX" sz="1400" b="0" strike="noStrike" spc="-1">
                <a:solidFill>
                  <a:srgbClr val="000000"/>
                </a:solidFill>
                <a:uFill>
                  <a:solidFill>
                    <a:srgbClr val="FFFFFF"/>
                  </a:solidFill>
                </a:uFill>
                <a:latin typeface="Open Sans"/>
              </a:rPr>
              <a:t> / 9</a:t>
            </a:r>
            <a:endParaRPr lang="es-MX" sz="1400" b="0" strike="noStrike" spc="-1">
              <a:solidFill>
                <a:srgbClr val="000000"/>
              </a:solidFill>
              <a:uFill>
                <a:solidFill>
                  <a:srgbClr val="FFFFFF"/>
                </a:solidFill>
              </a:uFill>
              <a:latin typeface="Times New Roman"/>
            </a:endParaRPr>
          </a:p>
        </p:txBody>
      </p:sp>
      <p:sp>
        <p:nvSpPr>
          <p:cNvPr id="44" name="CustomShape 6"/>
          <p:cNvSpPr/>
          <p:nvPr/>
        </p:nvSpPr>
        <p:spPr>
          <a:xfrm>
            <a:off x="0" y="4320000"/>
            <a:ext cx="504000" cy="1080000"/>
          </a:xfrm>
          <a:prstGeom prst="rect">
            <a:avLst/>
          </a:prstGeom>
          <a:solidFill>
            <a:srgbClr val="EF2929"/>
          </a:solidFill>
          <a:ln>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9" name="Picture 78"/>
          <p:cNvPicPr/>
          <p:nvPr/>
        </p:nvPicPr>
        <p:blipFill>
          <a:blip r:embed="rId13"/>
          <a:stretch>
            <a:fillRect/>
          </a:stretch>
        </p:blipFill>
        <p:spPr>
          <a:xfrm>
            <a:off x="-58320" y="108000"/>
            <a:ext cx="7794360" cy="1607400"/>
          </a:xfrm>
          <a:prstGeom prst="rect">
            <a:avLst/>
          </a:prstGeom>
          <a:ln>
            <a:noFill/>
          </a:ln>
        </p:spPr>
      </p:pic>
      <p:sp>
        <p:nvSpPr>
          <p:cNvPr id="80" name="PlaceHolder 1"/>
          <p:cNvSpPr>
            <a:spLocks noGrp="1"/>
          </p:cNvSpPr>
          <p:nvPr>
            <p:ph type="title"/>
          </p:nvPr>
        </p:nvSpPr>
        <p:spPr>
          <a:xfrm>
            <a:off x="504000" y="287640"/>
            <a:ext cx="7020000" cy="1248120"/>
          </a:xfrm>
          <a:prstGeom prst="rect">
            <a:avLst/>
          </a:prstGeom>
        </p:spPr>
        <p:txBody>
          <a:bodyPr lIns="0" tIns="0" rIns="0" bIns="0" anchor="ctr"/>
          <a:p>
            <a:r>
              <a:rPr lang="es-MX" sz="4000" b="0" strike="noStrike" spc="-1">
                <a:solidFill>
                  <a:srgbClr val="000000"/>
                </a:solidFill>
                <a:uFill>
                  <a:solidFill>
                    <a:srgbClr val="FFFFFF"/>
                  </a:solidFill>
                </a:uFill>
                <a:latin typeface="Arial" charset="0"/>
              </a:rPr>
              <a:t>Click to edit the title text format</a:t>
            </a:r>
            <a:endParaRPr lang="es-MX" sz="4000" b="0" strike="noStrike" spc="-1">
              <a:solidFill>
                <a:srgbClr val="000000"/>
              </a:solidFill>
              <a:uFill>
                <a:solidFill>
                  <a:srgbClr val="FFFFFF"/>
                </a:solidFill>
              </a:uFill>
              <a:latin typeface="Arial" charset="0"/>
            </a:endParaRPr>
          </a:p>
        </p:txBody>
      </p:sp>
      <p:sp>
        <p:nvSpPr>
          <p:cNvPr id="81" name="PlaceHolder 2"/>
          <p:cNvSpPr>
            <a:spLocks noGrp="1"/>
          </p:cNvSpPr>
          <p:nvPr>
            <p:ph type="body"/>
          </p:nvPr>
        </p:nvSpPr>
        <p:spPr>
          <a:xfrm>
            <a:off x="504000" y="1823760"/>
            <a:ext cx="907200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4620" b="0" strike="noStrike" spc="-1">
                <a:solidFill>
                  <a:srgbClr val="000000"/>
                </a:solidFill>
                <a:uFill>
                  <a:solidFill>
                    <a:srgbClr val="FFFFFF"/>
                  </a:solidFill>
                </a:uFill>
                <a:latin typeface="Arial" charset="0"/>
              </a:rPr>
              <a:t>Click to edit the outline text format</a:t>
            </a:r>
            <a:endParaRPr lang="es-MX" sz="462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4050" b="0" strike="noStrike" spc="-1">
                <a:solidFill>
                  <a:srgbClr val="000000"/>
                </a:solidFill>
                <a:uFill>
                  <a:solidFill>
                    <a:srgbClr val="FFFFFF"/>
                  </a:solidFill>
                </a:uFill>
                <a:latin typeface="Arial" charset="0"/>
              </a:rPr>
              <a:t>Second Outline Level</a:t>
            </a:r>
            <a:endParaRPr lang="es-MX" sz="405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3470" b="0" strike="noStrike" spc="-1">
                <a:solidFill>
                  <a:srgbClr val="000000"/>
                </a:solidFill>
                <a:uFill>
                  <a:solidFill>
                    <a:srgbClr val="FFFFFF"/>
                  </a:solidFill>
                </a:uFill>
                <a:latin typeface="Arial" charset="0"/>
              </a:rPr>
              <a:t>Third Outline Level</a:t>
            </a:r>
            <a:endParaRPr lang="es-MX" sz="347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900" b="0" strike="noStrike" spc="-1">
                <a:solidFill>
                  <a:srgbClr val="000000"/>
                </a:solidFill>
                <a:uFill>
                  <a:solidFill>
                    <a:srgbClr val="FFFFFF"/>
                  </a:solidFill>
                </a:uFill>
                <a:latin typeface="Arial" charset="0"/>
              </a:rPr>
              <a:t>Fourth Outline Level</a:t>
            </a:r>
            <a:endParaRPr lang="es-MX" sz="29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Fifth Outline Level</a:t>
            </a:r>
            <a:endParaRPr lang="es-MX" sz="29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Sixth Outline Level</a:t>
            </a:r>
            <a:endParaRPr lang="es-MX" sz="29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Seventh Outline Level</a:t>
            </a:r>
            <a:endParaRPr lang="es-MX" sz="2900" b="0" strike="noStrike" spc="-1">
              <a:solidFill>
                <a:srgbClr val="000000"/>
              </a:solidFill>
              <a:uFill>
                <a:solidFill>
                  <a:srgbClr val="FFFFFF"/>
                </a:solidFill>
              </a:uFill>
              <a:latin typeface="Arial" charset="0"/>
            </a:endParaRPr>
          </a:p>
        </p:txBody>
      </p:sp>
      <p:sp>
        <p:nvSpPr>
          <p:cNvPr id="82" name="PlaceHolder 3"/>
          <p:cNvSpPr>
            <a:spLocks noGrp="1"/>
          </p:cNvSpPr>
          <p:nvPr>
            <p:ph type="dt"/>
          </p:nvPr>
        </p:nvSpPr>
        <p:spPr>
          <a:xfrm>
            <a:off x="504000" y="6886440"/>
            <a:ext cx="2348280" cy="52092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3447000" y="6886440"/>
            <a:ext cx="3195000" cy="52092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7227000" y="6886440"/>
            <a:ext cx="2348280" cy="520920"/>
          </a:xfrm>
          <a:prstGeom prst="rect">
            <a:avLst/>
          </a:prstGeom>
        </p:spPr>
        <p:txBody>
          <a:bodyPr lIns="0" tIns="0" rIns="0" bIns="0"/>
          <a:p>
            <a:pPr algn="r"/>
            <a:fld id="{FF9EC356-D27F-47C6-A837-45486717FE4A}"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hyperlink" Target="http://cs.boisestate.edu/~amit/teaching/597/scheduling.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92000" y="4104000"/>
            <a:ext cx="8568000" cy="1440000"/>
          </a:xfrm>
          <a:prstGeom prst="rect">
            <a:avLst/>
          </a:prstGeom>
          <a:noFill/>
          <a:ln>
            <a:noFill/>
          </a:ln>
        </p:spPr>
        <p:txBody>
          <a:bodyPr lIns="0" tIns="0" rIns="0" bIns="0" anchor="ctr"/>
          <a:p>
            <a:r>
              <a:rPr lang="es-MX" sz="4520" b="1" strike="noStrike" spc="-1">
                <a:solidFill>
                  <a:srgbClr val="333333"/>
                </a:solidFill>
                <a:uFill>
                  <a:solidFill>
                    <a:srgbClr val="FFFFFF"/>
                  </a:solidFill>
                </a:uFill>
                <a:latin typeface="Open Sans"/>
              </a:rPr>
              <a:t>Planificador de procesos de Linux</a:t>
            </a:r>
            <a:endParaRPr lang="es-MX" sz="4520" b="1" strike="noStrike" spc="-1">
              <a:solidFill>
                <a:srgbClr val="333333"/>
              </a:solidFill>
              <a:uFill>
                <a:solidFill>
                  <a:srgbClr val="FFFFFF"/>
                </a:solidFill>
              </a:uFill>
              <a:latin typeface="Open Sans"/>
            </a:endParaRPr>
          </a:p>
        </p:txBody>
      </p:sp>
      <p:sp>
        <p:nvSpPr>
          <p:cNvPr id="120" name="TextShape 2"/>
          <p:cNvSpPr txBox="1"/>
          <p:nvPr/>
        </p:nvSpPr>
        <p:spPr>
          <a:xfrm>
            <a:off x="805970" y="5442460"/>
            <a:ext cx="8568000" cy="4384800"/>
          </a:xfrm>
          <a:prstGeom prst="rect">
            <a:avLst/>
          </a:prstGeom>
          <a:noFill/>
          <a:ln>
            <a:noFill/>
          </a:ln>
        </p:spPr>
        <p:txBody>
          <a:bodyPr lIns="0" tIns="0" rIns="0" bIns="0"/>
          <a:p>
            <a:r>
              <a:rPr lang="es-MX" sz="2600" b="0" strike="noStrike" spc="-1">
                <a:solidFill>
                  <a:srgbClr val="000000"/>
                </a:solidFill>
                <a:uFill>
                  <a:solidFill>
                    <a:srgbClr val="FFFFFF"/>
                  </a:solidFill>
                </a:uFill>
                <a:latin typeface="Arial" charset="0"/>
              </a:rPr>
              <a:t>Sistemas operativos		 					 semestre 2017-1</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Facultad de ingeniería UNAM</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Prof. Ing. Wolf Iszaevich Gunnar Eyal</a:t>
            </a:r>
            <a:endParaRPr lang="es-MX" sz="3200" b="0" strike="noStrike" spc="-1">
              <a:solidFill>
                <a:srgbClr val="000000"/>
              </a:solidFill>
              <a:uFill>
                <a:solidFill>
                  <a:srgbClr val="FFFFFF"/>
                </a:solidFill>
              </a:uFill>
              <a:latin typeface="Arial" charset="0"/>
            </a:endParaRPr>
          </a:p>
          <a:p>
            <a:pPr algn="r"/>
            <a:r>
              <a:rPr lang="es-MX" sz="2600" b="0" strike="noStrike" spc="-1">
                <a:solidFill>
                  <a:srgbClr val="000000"/>
                </a:solidFill>
                <a:uFill>
                  <a:solidFill>
                    <a:srgbClr val="FFFFFF"/>
                  </a:solidFill>
                </a:uFill>
                <a:latin typeface="Arial" charset="0"/>
              </a:rPr>
              <a:t>Sánchez Hernández Max Armando</a:t>
            </a:r>
            <a:r>
              <a:rPr lang="es-MX" sz="3200" b="0" strike="noStrike" spc="-1">
                <a:solidFill>
                  <a:srgbClr val="000000"/>
                </a:solidFill>
                <a:uFill>
                  <a:solidFill>
                    <a:srgbClr val="FFFFFF"/>
                  </a:solidFill>
                </a:uFill>
                <a:latin typeface="Arial" charset="0"/>
              </a:rPr>
              <a:t> </a:t>
            </a:r>
            <a:endParaRPr 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Por valores de prioridad de tareas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prioridades altas en el kernel tienen valores numericos bajos.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tareas de tiempo real tienen un rango de   1 a 99, mientras que las normales de 100-139.</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veces hay confusión cuando se usan llamadas al sistema o bibliotecas de planeación ya que en algunas el valor numérico se invierte o se asignan a diferentes propiedades (lindura).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El planeador de linux es modular, implementando diferentes algoritmos/politicas para planear diferentes tipos de tareas. Estas implementaciones están contenidas en el archivo llamado </a:t>
            </a:r>
            <a:r>
              <a:rPr lang="x-none" altLang="es-MX" sz="3200" b="0" i="1" strike="noStrike" spc="-1">
                <a:solidFill>
                  <a:srgbClr val="000000"/>
                </a:solidFill>
                <a:uFill>
                  <a:solidFill>
                    <a:srgbClr val="FFFFFF"/>
                  </a:solidFill>
                </a:uFill>
                <a:latin typeface="Arial" charset="0"/>
              </a:rPr>
              <a:t>Scheduling Class</a:t>
            </a:r>
            <a:r>
              <a:rPr lang="x-none" altLang="es-MX" sz="3200" b="0" strike="noStrike" spc="-1">
                <a:solidFill>
                  <a:srgbClr val="000000"/>
                </a:solidFill>
                <a:uFill>
                  <a:solidFill>
                    <a:srgbClr val="FFFFFF"/>
                  </a:solidFill>
                </a:uFill>
                <a:latin typeface="Arial" charset="0"/>
              </a:rPr>
              <a:t>. Esta clase ofrece una interfaz al esqueleto principal del planeador, que lo usará para manejar las tareas de acuerdo al algoritmo implementado.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3</a:t>
            </a:r>
            <a:endParaRPr lang="x-non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excepción del primero, todos los miembros de esta estructura son funciones apuntador, las cuales, son usadas por el esqueleto del planeador para llamar a la correspondiende politica de implementación.</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spc="-1">
                <a:solidFill>
                  <a:srgbClr val="000000"/>
                </a:solidFill>
                <a:uFill>
                  <a:solidFill>
                    <a:srgbClr val="FFFFFF"/>
                  </a:solidFill>
                </a:uFill>
                <a:latin typeface="Arial" charset="0"/>
                <a:sym typeface="+mn-ea"/>
              </a:rPr>
              <a:t>Todas las clases de planeación en el kernel están listadas por orden de prioridad. El primer miembro de la estructura llamado el siguiente, es un apuntador a la siguiente clase de planeación, la cual tiene una prioridad menor en la lista. Como en el siguiente ejemplo.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88265" y="5037455"/>
            <a:ext cx="10080000" cy="4725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clase </a:t>
            </a:r>
            <a:r>
              <a:rPr lang="x-none" altLang="es-MX" sz="3200" b="0" i="1" strike="noStrike" spc="-1">
                <a:solidFill>
                  <a:srgbClr val="000000"/>
                </a:solidFill>
                <a:uFill>
                  <a:solidFill>
                    <a:srgbClr val="FFFFFF"/>
                  </a:solidFill>
                </a:uFill>
                <a:latin typeface="Arial" charset="0"/>
              </a:rPr>
              <a:t>stop </a:t>
            </a:r>
            <a:r>
              <a:rPr lang="x-none" altLang="es-MX" sz="3200" b="0" strike="noStrike" spc="-1">
                <a:solidFill>
                  <a:srgbClr val="000000"/>
                </a:solidFill>
                <a:uFill>
                  <a:solidFill>
                    <a:srgbClr val="FFFFFF"/>
                  </a:solidFill>
                </a:uFill>
                <a:latin typeface="Arial" charset="0"/>
              </a:rPr>
              <a:t>es usada para planear la tarea "detener" por procesador la cual </a:t>
            </a:r>
            <a:r>
              <a:rPr lang="x-none" altLang="es-MX" sz="3200" b="0" i="1" strike="noStrike" spc="-1">
                <a:solidFill>
                  <a:srgbClr val="000000"/>
                </a:solidFill>
                <a:uFill>
                  <a:solidFill>
                    <a:srgbClr val="FFFFFF"/>
                  </a:solidFill>
                </a:uFill>
                <a:latin typeface="Arial" charset="0"/>
              </a:rPr>
              <a:t>previene </a:t>
            </a:r>
            <a:r>
              <a:rPr lang="x-none" altLang="es-MX" sz="3200" b="0" strike="noStrike" spc="-1">
                <a:solidFill>
                  <a:srgbClr val="000000"/>
                </a:solidFill>
                <a:uFill>
                  <a:solidFill>
                    <a:srgbClr val="FFFFFF"/>
                  </a:solidFill>
                </a:uFill>
                <a:latin typeface="Arial" charset="0"/>
              </a:rPr>
              <a:t>todo y no puede ser prevista por nada. La clase IDLE es usada para planificar la tarea IDLE la cual es ejecutada cuando no hay nada que se pueda ejecutar. Las clases de enmedio son para la implementación de tiempo real y normal.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Esta cola se diferencia por procesador, esta estructura está definida en kernel/sched.c , este programa guarda pista de todos las tareas asignadas a un procesador en particular,  y maneja varias estadísticas de planeación acerca la carga del CPU para un mejor balanceo.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Este programa contiene: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un candado para sincronizar operaciones en un CPU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apuntadores al </a:t>
            </a:r>
            <a:r>
              <a:rPr lang="x-none" altLang="es-MX" sz="3200" b="0" i="1" strike="noStrike" spc="-1">
                <a:solidFill>
                  <a:srgbClr val="000000"/>
                </a:solidFill>
                <a:uFill>
                  <a:solidFill>
                    <a:srgbClr val="FFFFFF"/>
                  </a:solidFill>
                </a:uFill>
                <a:latin typeface="Arial" charset="0"/>
              </a:rPr>
              <a:t>task_structs </a:t>
            </a:r>
            <a:r>
              <a:rPr lang="x-none" altLang="es-MX" sz="3200" b="0" strike="noStrike" spc="-1">
                <a:solidFill>
                  <a:srgbClr val="000000"/>
                </a:solidFill>
                <a:uFill>
                  <a:solidFill>
                    <a:srgbClr val="FFFFFF"/>
                  </a:solidFill>
                </a:uFill>
                <a:latin typeface="Arial" charset="0"/>
              </a:rPr>
              <a:t>de la ejecución actual, el IDLE  y tarea STOP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Cola de ejecuciones para tiempo real y normal(fair)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2" name="Picture 1"/>
          <p:cNvPicPr>
            <a:picLocks noChangeAspect="1"/>
          </p:cNvPicPr>
          <p:nvPr/>
        </p:nvPicPr>
        <p:blipFill>
          <a:blip r:embed="rId1"/>
          <a:stretch>
            <a:fillRect/>
          </a:stretch>
        </p:blipFill>
        <p:spPr>
          <a:xfrm>
            <a:off x="2017395" y="2741295"/>
            <a:ext cx="3004820" cy="522605"/>
          </a:xfrm>
          <a:prstGeom prst="rect">
            <a:avLst/>
          </a:prstGeom>
        </p:spPr>
      </p:pic>
      <p:pic>
        <p:nvPicPr>
          <p:cNvPr id="3" name="Picture 2"/>
          <p:cNvPicPr>
            <a:picLocks noChangeAspect="1"/>
          </p:cNvPicPr>
          <p:nvPr/>
        </p:nvPicPr>
        <p:blipFill>
          <a:blip r:embed="rId2"/>
          <a:stretch>
            <a:fillRect/>
          </a:stretch>
        </p:blipFill>
        <p:spPr>
          <a:xfrm>
            <a:off x="1778635" y="4162425"/>
            <a:ext cx="5953125" cy="567055"/>
          </a:xfrm>
          <a:prstGeom prst="rect">
            <a:avLst/>
          </a:prstGeom>
        </p:spPr>
      </p:pic>
      <p:pic>
        <p:nvPicPr>
          <p:cNvPr id="4" name="Picture 3"/>
          <p:cNvPicPr>
            <a:picLocks noChangeAspect="1"/>
          </p:cNvPicPr>
          <p:nvPr/>
        </p:nvPicPr>
        <p:blipFill>
          <a:blip r:embed="rId3"/>
          <a:stretch>
            <a:fillRect/>
          </a:stretch>
        </p:blipFill>
        <p:spPr>
          <a:xfrm>
            <a:off x="1018540" y="5756910"/>
            <a:ext cx="3121025" cy="924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abordar este tema se puede tomar como punto de partida la función schedule(), definida  en kernel/sched.c . Esta es la función que el resto del kernel usa para ejecutar el ejecutar el proceso planificador, decidiendo que proceso ejecutar y ejecuntándolo.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Su objetivo principal es buscar la siguiente tarea a ser ejecutada y asignarlo a la variable </a:t>
            </a:r>
            <a:r>
              <a:rPr lang="x-none" altLang="es-MX" sz="3200" b="0" i="1" strike="noStrike" spc="-1">
                <a:solidFill>
                  <a:srgbClr val="000000"/>
                </a:solidFill>
                <a:uFill>
                  <a:solidFill>
                    <a:srgbClr val="FFFFFF"/>
                  </a:solidFill>
                </a:uFill>
                <a:latin typeface="Arial" charset="0"/>
              </a:rPr>
              <a:t>next </a:t>
            </a:r>
            <a:r>
              <a:rPr lang="x-none" altLang="es-MX" sz="3200" b="0" strike="noStrike" spc="-1">
                <a:solidFill>
                  <a:srgbClr val="000000"/>
                </a:solidFill>
                <a:uFill>
                  <a:solidFill>
                    <a:srgbClr val="FFFFFF"/>
                  </a:solidFill>
                </a:uFill>
                <a:latin typeface="Arial" charset="0"/>
              </a:rPr>
              <a:t>. Al final ejecutar un cambio de contexto para cambiar a una nueva tarea.</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Desde que el kernel de Linux es </a:t>
            </a:r>
            <a:r>
              <a:rPr lang="x-none" altLang="es-MX" sz="3200" b="0" i="1" strike="noStrike" spc="-1">
                <a:solidFill>
                  <a:srgbClr val="000000"/>
                </a:solidFill>
                <a:uFill>
                  <a:solidFill>
                    <a:srgbClr val="FFFFFF"/>
                  </a:solidFill>
                </a:uFill>
                <a:latin typeface="Arial" charset="0"/>
              </a:rPr>
              <a:t>expulsivo,</a:t>
            </a:r>
            <a:r>
              <a:rPr lang="x-none" altLang="es-MX" sz="3200" b="0" strike="noStrike" spc="-1">
                <a:solidFill>
                  <a:srgbClr val="000000"/>
                </a:solidFill>
                <a:uFill>
                  <a:solidFill>
                    <a:srgbClr val="FFFFFF"/>
                  </a:solidFill>
                </a:uFill>
                <a:latin typeface="Arial" charset="0"/>
              </a:rPr>
              <a:t> puede pasar que una tarea que se ejecuta en espacio de kernel es involutariamente expulsada por otra tarea de mayor prioridad es por eso que lo primero que se hace es ejecutar  la función  </a:t>
            </a:r>
            <a:r>
              <a:rPr lang="x-none" altLang="es-MX" sz="3200" b="0" i="1" strike="noStrike" spc="-1">
                <a:solidFill>
                  <a:srgbClr val="000000"/>
                </a:solidFill>
                <a:uFill>
                  <a:solidFill>
                    <a:srgbClr val="FFFFFF"/>
                  </a:solidFill>
                </a:uFill>
                <a:latin typeface="Arial" charset="0"/>
              </a:rPr>
              <a:t>preempt_disable(), </a:t>
            </a:r>
            <a:r>
              <a:rPr lang="x-none" altLang="es-MX" sz="3200" b="0" strike="noStrike" spc="-1">
                <a:solidFill>
                  <a:srgbClr val="000000"/>
                </a:solidFill>
                <a:uFill>
                  <a:solidFill>
                    <a:srgbClr val="FFFFFF"/>
                  </a:solidFill>
                </a:uFill>
                <a:latin typeface="Arial" charset="0"/>
              </a:rPr>
              <a:t>entonces el planificador no puede ser interrumpido durante la ejecución de un operación crítica.</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Después el planificador bloquea 	la cola de procesos del CPU actual para que un solo hilo a la vez pueda modificarla.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Despues el planificador examina el estado de la tarea anterior y si no es ejecutable y no ha sido expulsada del modo kernel, entonces es removida de la cola de procesos. Si no tiene bloqueo de señal pendiente, su estado es cambiado a tarea en ejecución y es dejado en la cola de procesos .</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43224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Poco de historia del desarrollo del algoritmo del planificador de Linux:</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-1995 1.2 Cola de procesos circular  con procesos planificados en un sistema Round Robin.</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-1999 2.2 Clases de planeación introducidas y tareas de tiempo real, tareas no expulsivas y tareas no tiempo real, además de soporte SMP.</a:t>
            </a:r>
            <a:endParaRPr lang="x-none" altLang="es-MX" sz="28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2800" b="0" strike="noStrike" spc="-1">
                <a:solidFill>
                  <a:srgbClr val="000000"/>
                </a:solidFill>
                <a:uFill>
                  <a:solidFill>
                    <a:srgbClr val="FFFFFF"/>
                  </a:solidFill>
                </a:uFill>
                <a:latin typeface="Arial" charset="0"/>
              </a:rPr>
              <a:t>-2001 2.4 planificador O(n), división del tiempo en epocas donde a cada tarea  le correspondia cierto tiempo, iterando a través de n tareas y aplicando la funcion </a:t>
            </a:r>
            <a:r>
              <a:rPr lang="x-none" altLang="es-MX" sz="2800" b="0" i="1" strike="noStrike" spc="-1">
                <a:solidFill>
                  <a:srgbClr val="000000"/>
                </a:solidFill>
                <a:uFill>
                  <a:solidFill>
                    <a:srgbClr val="FFFFFF"/>
                  </a:solidFill>
                </a:uFill>
                <a:latin typeface="Arial" charset="0"/>
              </a:rPr>
              <a:t>goodness </a:t>
            </a:r>
            <a:r>
              <a:rPr lang="x-none" altLang="es-MX" sz="2800" b="0" strike="noStrike" spc="-1">
                <a:solidFill>
                  <a:srgbClr val="000000"/>
                </a:solidFill>
                <a:uFill>
                  <a:solidFill>
                    <a:srgbClr val="FFFFFF"/>
                  </a:solidFill>
                </a:uFill>
                <a:latin typeface="Arial" charset="0"/>
              </a:rPr>
              <a:t>para determinar la siguiente tarea.</a:t>
            </a:r>
            <a:endParaRPr lang="x-none" altLang="es-MX" sz="2800" b="0" strike="noStrike" spc="-1">
              <a:solidFill>
                <a:srgbClr val="000000"/>
              </a:solidFill>
              <a:uFill>
                <a:solidFill>
                  <a:srgbClr val="FFFFFF"/>
                </a:solidFill>
              </a:u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que una tarea sea removida de la cola de procesos, el planificador llama a la función </a:t>
            </a:r>
            <a:r>
              <a:rPr lang="x-none" altLang="es-MX" sz="3200" b="0" i="1" strike="noStrike" spc="-1">
                <a:solidFill>
                  <a:srgbClr val="000000"/>
                </a:solidFill>
                <a:uFill>
                  <a:solidFill>
                    <a:srgbClr val="FFFFFF"/>
                  </a:solidFill>
                </a:uFill>
                <a:latin typeface="Arial" charset="0"/>
              </a:rPr>
              <a:t>deactivate_task() </a:t>
            </a:r>
            <a:r>
              <a:rPr lang="x-none" altLang="es-MX" sz="3200" b="0" strike="noStrike" spc="-1">
                <a:solidFill>
                  <a:srgbClr val="000000"/>
                </a:solidFill>
                <a:uFill>
                  <a:solidFill>
                    <a:srgbClr val="FFFFFF"/>
                  </a:solidFill>
                </a:uFill>
                <a:latin typeface="Arial" charset="0"/>
              </a:rPr>
              <a:t> la cual de manera interna llama a </a:t>
            </a:r>
            <a:r>
              <a:rPr lang="x-none" altLang="es-MX" sz="3200" b="0" i="1" strike="noStrike" spc="-1">
                <a:solidFill>
                  <a:srgbClr val="000000"/>
                </a:solidFill>
                <a:uFill>
                  <a:solidFill>
                    <a:srgbClr val="FFFFFF"/>
                  </a:solidFill>
                </a:uFill>
                <a:latin typeface="Arial" charset="0"/>
              </a:rPr>
              <a:t>dequeue_task(). </a:t>
            </a:r>
            <a:endParaRPr lang="x-none" altLang="es-MX" sz="3200" b="0" i="1"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i="1"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10160" y="3922395"/>
            <a:ext cx="10074275" cy="18364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siguiente acción es verificar en la cola de procesos si existe alguna tarea que pueda ser ejecutada. Si no es así  </a:t>
            </a:r>
            <a:r>
              <a:rPr lang="x-none" altLang="es-MX" sz="3200" b="0" i="1" strike="noStrike" spc="-1">
                <a:solidFill>
                  <a:srgbClr val="000000"/>
                </a:solidFill>
                <a:uFill>
                  <a:solidFill>
                    <a:srgbClr val="FFFFFF"/>
                  </a:solidFill>
                </a:uFill>
                <a:latin typeface="Arial" charset="0"/>
              </a:rPr>
              <a:t>idle_balance() </a:t>
            </a:r>
            <a:r>
              <a:rPr lang="x-none" altLang="es-MX" sz="3200" b="0" strike="noStrike" spc="-1">
                <a:solidFill>
                  <a:srgbClr val="000000"/>
                </a:solidFill>
                <a:uFill>
                  <a:solidFill>
                    <a:srgbClr val="FFFFFF"/>
                  </a:solidFill>
                </a:uFill>
                <a:latin typeface="Arial" charset="0"/>
              </a:rPr>
              <a:t> es llamada para buscar una tarea ejecutable en la cola de otro procesador.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put_prev_task() </a:t>
            </a:r>
            <a:r>
              <a:rPr lang="x-none" altLang="es-MX" sz="3200" b="0" strike="noStrike" spc="-1">
                <a:solidFill>
                  <a:srgbClr val="000000"/>
                </a:solidFill>
                <a:uFill>
                  <a:solidFill>
                    <a:srgbClr val="FFFFFF"/>
                  </a:solidFill>
                </a:uFill>
                <a:latin typeface="Arial" charset="0"/>
              </a:rPr>
              <a:t>es una </a:t>
            </a:r>
            <a:r>
              <a:rPr lang="x-none" altLang="es-MX" sz="3200" b="0" i="1" strike="noStrike" spc="-1">
                <a:solidFill>
                  <a:srgbClr val="000000"/>
                </a:solidFill>
                <a:uFill>
                  <a:solidFill>
                    <a:srgbClr val="FFFFFF"/>
                  </a:solidFill>
                </a:uFill>
                <a:latin typeface="Arial" charset="0"/>
              </a:rPr>
              <a:t>clase de planificador </a:t>
            </a:r>
            <a:r>
              <a:rPr lang="x-none" altLang="es-MX" sz="3200" b="0" strike="noStrike" spc="-1">
                <a:solidFill>
                  <a:srgbClr val="000000"/>
                </a:solidFill>
                <a:uFill>
                  <a:solidFill>
                    <a:srgbClr val="FFFFFF"/>
                  </a:solidFill>
                </a:uFill>
                <a:latin typeface="Arial" charset="0"/>
              </a:rPr>
              <a:t>que informa sobre una tarea que va a ser cambiada de procesador.</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Entonces la clase correspondiente llama a la función  </a:t>
            </a: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seguido por la limpieza de la bandera </a:t>
            </a: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la cual debió haber sido llamada antes para invocar al planificador.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need_resched </a:t>
            </a:r>
            <a:r>
              <a:rPr lang="x-none" altLang="es-MX" sz="3200" b="0" strike="noStrike" spc="-1">
                <a:solidFill>
                  <a:srgbClr val="000000"/>
                </a:solidFill>
                <a:uFill>
                  <a:solidFill>
                    <a:srgbClr val="FFFFFF"/>
                  </a:solidFill>
                </a:uFill>
                <a:latin typeface="Arial" charset="0"/>
              </a:rPr>
              <a:t> es una forma de decir al kernel que una tarea necesita se ejecutada y el planificador [</a:t>
            </a:r>
            <a:r>
              <a:rPr lang="x-none" altLang="es-MX" sz="3200" b="0" i="1" strike="noStrike" spc="-1">
                <a:solidFill>
                  <a:srgbClr val="000000"/>
                </a:solidFill>
                <a:uFill>
                  <a:solidFill>
                    <a:srgbClr val="FFFFFF"/>
                  </a:solidFill>
                </a:uFill>
                <a:latin typeface="Arial" charset="0"/>
              </a:rPr>
              <a:t>schedule()] </a:t>
            </a:r>
            <a:r>
              <a:rPr lang="x-none" altLang="es-MX" sz="3200" b="0" strike="noStrike" spc="-1">
                <a:solidFill>
                  <a:srgbClr val="000000"/>
                </a:solidFill>
                <a:uFill>
                  <a:solidFill>
                    <a:srgbClr val="FFFFFF"/>
                  </a:solidFill>
                </a:uFill>
                <a:latin typeface="Arial" charset="0"/>
              </a:rPr>
              <a:t> debe ser ejecutado lo antes posible.</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i="1" strike="noStrike" spc="-1">
                <a:solidFill>
                  <a:srgbClr val="000000"/>
                </a:solidFill>
                <a:uFill>
                  <a:solidFill>
                    <a:srgbClr val="FFFFFF"/>
                  </a:solidFill>
                </a:uFill>
                <a:latin typeface="Arial" charset="0"/>
              </a:rPr>
              <a:t>pick_next_task() </a:t>
            </a:r>
            <a:r>
              <a:rPr lang="x-none" altLang="es-MX" sz="3200" b="0" strike="noStrike" spc="-1">
                <a:solidFill>
                  <a:srgbClr val="000000"/>
                </a:solidFill>
                <a:uFill>
                  <a:solidFill>
                    <a:srgbClr val="FFFFFF"/>
                  </a:solidFill>
                </a:uFill>
                <a:latin typeface="Arial" charset="0"/>
              </a:rPr>
              <a:t>es también implementada en </a:t>
            </a:r>
            <a:r>
              <a:rPr lang="x-none" altLang="es-MX" sz="3200" b="0" i="1" strike="noStrike" spc="-1">
                <a:solidFill>
                  <a:srgbClr val="000000"/>
                </a:solidFill>
                <a:uFill>
                  <a:solidFill>
                    <a:srgbClr val="FFFFFF"/>
                  </a:solidFill>
                </a:uFill>
                <a:latin typeface="Arial" charset="0"/>
              </a:rPr>
              <a:t>sched.c , </a:t>
            </a:r>
            <a:r>
              <a:rPr lang="x-none" altLang="es-MX" sz="3200" b="0" strike="noStrike" spc="-1">
                <a:solidFill>
                  <a:srgbClr val="000000"/>
                </a:solidFill>
                <a:uFill>
                  <a:solidFill>
                    <a:srgbClr val="FFFFFF"/>
                  </a:solidFill>
                </a:uFill>
                <a:latin typeface="Arial" charset="0"/>
              </a:rPr>
              <a:t>ésta itera a través de nuestra lista de clases de planeación para encontrar a la clase con la prioridad más alta que tenga una tarea ejecutable. Si la última tarea en ejecución fue la que se eligió como siguiente, entonces no se realiza un cambio de contexto, simplemente sigue ejecutando, si es una tarea nueva el cambio de contexto ocurre llamando a </a:t>
            </a:r>
            <a:r>
              <a:rPr lang="x-none" altLang="es-MX" sz="3200" b="0" i="1" strike="noStrike" spc="-1">
                <a:solidFill>
                  <a:srgbClr val="000000"/>
                </a:solidFill>
                <a:uFill>
                  <a:solidFill>
                    <a:srgbClr val="FFFFFF"/>
                  </a:solidFill>
                </a:uFill>
                <a:latin typeface="Arial" charset="0"/>
              </a:rPr>
              <a:t> context_switch().</a:t>
            </a:r>
            <a:endParaRPr lang="x-none" altLang="es-MX" sz="3200" b="0" i="1"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Internamente </a:t>
            </a:r>
            <a:r>
              <a:rPr lang="x-none" altLang="es-MX" sz="3200" b="0" i="1" strike="noStrike" spc="-1">
                <a:solidFill>
                  <a:srgbClr val="000000"/>
                </a:solidFill>
                <a:uFill>
                  <a:solidFill>
                    <a:srgbClr val="FFFFFF"/>
                  </a:solidFill>
                </a:uFill>
                <a:latin typeface="Arial" charset="0"/>
              </a:rPr>
              <a:t>context_switch() </a:t>
            </a:r>
            <a:r>
              <a:rPr lang="x-none" altLang="es-MX" sz="3200" b="0" strike="noStrike" spc="-1">
                <a:solidFill>
                  <a:srgbClr val="000000"/>
                </a:solidFill>
                <a:uFill>
                  <a:solidFill>
                    <a:srgbClr val="FFFFFF"/>
                  </a:solidFill>
                </a:uFill>
                <a:latin typeface="Arial" charset="0"/>
              </a:rPr>
              <a:t> cambia al nuevo mapa de memoria de la nueva tarea y cambia los registros de estados y la pila. Por último la cola de procesos es bloqueada y la expulsión es rehabilitada. En caso de que la expulsión sea llamada durante el tiempo que fue deshabilitada, el planificador la corre de inmediato.</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8</a:t>
            </a:r>
            <a:endParaRPr lang="x-none"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 Completely fair scheduler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CFS - Ingo Molnar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Rotating staircase deadline scheduler - Con kolivas</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La implementación de CFS está en </a:t>
            </a:r>
            <a:r>
              <a:rPr lang="x-none" altLang="es-MX" sz="3200" b="0" i="1" strike="noStrike" spc="-1">
                <a:solidFill>
                  <a:srgbClr val="000000"/>
                </a:solidFill>
                <a:uFill>
                  <a:solidFill>
                    <a:srgbClr val="FFFFFF"/>
                  </a:solidFill>
                </a:uFill>
                <a:latin typeface="Arial" charset="0"/>
              </a:rPr>
              <a:t>sched_fair.c</a:t>
            </a:r>
            <a:endParaRPr lang="x-none" altLang="es-MX" sz="3200" b="0" i="1"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El algoritmo de CFS está basado en un procesador multitarea ideal. Tal que el procesador pueda correr todas las tareas activas literalmente al mismo tiempo, mientras cada tarea tiene una porción de tiempo en el procesador.</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 Completely fair scheduler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Apesar de la imposibilidad de manejar los procesadores de esta manera y que es altamente ineficiente por los cambios de contexto, CFS intenta acercase a este comportamiento lo más posible. CFS guarda la pista del tiempo de ejecución de cada tarea ejecutable, también llamado </a:t>
            </a:r>
            <a:r>
              <a:rPr lang="x-none" altLang="es-MX" sz="3200" b="0" i="1" strike="noStrike" spc="-1">
                <a:solidFill>
                  <a:srgbClr val="000000"/>
                </a:solidFill>
                <a:uFill>
                  <a:solidFill>
                    <a:srgbClr val="FFFFFF"/>
                  </a:solidFill>
                </a:uFill>
                <a:latin typeface="Arial" charset="0"/>
              </a:rPr>
              <a:t>virtual runtime </a:t>
            </a:r>
            <a:r>
              <a:rPr lang="x-none" altLang="es-MX" sz="3200" b="0" strike="noStrike" spc="-1">
                <a:solidFill>
                  <a:srgbClr val="000000"/>
                </a:solidFill>
                <a:uFill>
                  <a:solidFill>
                    <a:srgbClr val="FFFFFF"/>
                  </a:solidFill>
                </a:uFill>
                <a:latin typeface="Arial" charset="0"/>
              </a:rPr>
              <a:t>e intenta mantener un equilibrio entre todas las tareas ejecutables.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5.1 Divisiones de tiempo vs VRT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Al principio CFS manejaba un sistema de particiones de tiempo para cada tarea, en la actualidad esto fue remplazado por VRT(Virtual runtime)</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En cada llamada a </a:t>
            </a:r>
            <a:r>
              <a:rPr lang="x-none" altLang="es-MX" sz="3200" b="0" i="1" strike="noStrike" spc="-1">
                <a:solidFill>
                  <a:srgbClr val="000000"/>
                </a:solidFill>
                <a:uFill>
                  <a:solidFill>
                    <a:srgbClr val="FFFFFF"/>
                  </a:solidFill>
                </a:uFill>
                <a:latin typeface="Arial" charset="0"/>
              </a:rPr>
              <a:t>scheduler_tick() </a:t>
            </a:r>
            <a:r>
              <a:rPr lang="x-none" altLang="es-MX" sz="3200" b="0" strike="noStrike" spc="-1">
                <a:solidFill>
                  <a:srgbClr val="000000"/>
                </a:solidFill>
                <a:uFill>
                  <a:solidFill>
                    <a:srgbClr val="FFFFFF"/>
                  </a:solidFill>
                </a:uFill>
                <a:latin typeface="Arial" charset="0"/>
              </a:rPr>
              <a:t>para una tarea planificada en CFS, su VRT es actualizado con el tiempo que paso desde que fue planificada. Tan pronto como el planificador vuelva a ser ejecutado, la tarea con el menor VRT será ejecutada.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5.1 Divisiones de tiempo vs VRT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Para evitar la inmensa sobrecarga de la ejecución del planificador, debido a la frecuencia de los cambios de contexto, una latencia del planificador y un mínimo de granularidad del VRT fueron introducidos.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El TSL (</a:t>
            </a:r>
            <a:r>
              <a:rPr lang="x-none" altLang="es-MX" sz="3200" b="0" i="1" strike="noStrike" spc="-1">
                <a:solidFill>
                  <a:srgbClr val="000000"/>
                </a:solidFill>
                <a:uFill>
                  <a:solidFill>
                    <a:srgbClr val="FFFFFF"/>
                  </a:solidFill>
                </a:uFill>
                <a:latin typeface="Arial" charset="0"/>
              </a:rPr>
              <a:t>target scheduling latency) </a:t>
            </a:r>
            <a:r>
              <a:rPr lang="x-none" altLang="es-MX" sz="3200" b="0" strike="noStrike" spc="-1">
                <a:solidFill>
                  <a:srgbClr val="000000"/>
                </a:solidFill>
                <a:uFill>
                  <a:solidFill>
                    <a:srgbClr val="FFFFFF"/>
                  </a:solidFill>
                </a:uFill>
                <a:latin typeface="Arial" charset="0"/>
              </a:rPr>
              <a:t> es una constante que tiene como propósito calcular el tiempo mínimo de ejecución de una tarea, por ejemplo si el TSL es de 20 ns y hay dos tareas, cada una durará 10 ns</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5.1 Divisiones de tiempo vs VRT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Si la cantidad de tareas en cola es muy grande el TSL tenderá a ser 0, lo cual sería algo muy ineficiente por los cambios de contexto. Para contrarestar esto se introdujó una constante mínima de granularidad para partir el TSL dependiendo del número de tareas.</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504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2003 2.6 Planificador O(1) usa multiples colas de procesos por cada prioridad, esta era una versión más eficiente de O(n), introducido como un sistema extra para sistemas interactivos contra tareas por lote.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2008 2.6.23  CFS (Completely fair scheduler)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5.2 Prioridades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Una tarea es priorizada sobre otra en factor de que tanto crece su VRT. </a:t>
            </a: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endParaRPr lang="x-none" alt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El VRT de una tarea de alta prioridad crece mas lento que una de baja prioridad.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chemeClr val="bg1"/>
                </a:solidFill>
                <a:uFill>
                  <a:solidFill>
                    <a:srgbClr val="FFFFFF"/>
                  </a:solidFill>
                </a:uFill>
                <a:latin typeface="Arial" charset="0"/>
              </a:rPr>
              <a:t>5.3 Manejando tareas ligadas </a:t>
            </a:r>
            <a:endParaRPr lang="x-none" altLang="es-MX" sz="4000" b="0" strike="noStrike" spc="-1">
              <a:solidFill>
                <a:schemeClr val="bg1"/>
              </a:solidFill>
              <a:uFill>
                <a:solidFill>
                  <a:srgbClr val="FFFFFF"/>
                </a:solidFill>
              </a:uFill>
              <a:latin typeface="Arial" charset="0"/>
            </a:endParaRPr>
          </a:p>
          <a:p>
            <a:r>
              <a:rPr lang="x-none" altLang="es-MX" sz="4000" b="0" strike="noStrike" spc="-1">
                <a:solidFill>
                  <a:schemeClr val="bg1"/>
                </a:solidFill>
                <a:uFill>
                  <a:solidFill>
                    <a:srgbClr val="FFFFFF"/>
                  </a:solidFill>
                </a:uFill>
                <a:latin typeface="Arial" charset="0"/>
              </a:rPr>
              <a:t>a CPU </a:t>
            </a:r>
            <a:r>
              <a:rPr lang="x-none" sz="4000" b="0" strike="noStrike" spc="-1">
                <a:solidFill>
                  <a:schemeClr val="bg1"/>
                </a:solidFill>
                <a:uFill>
                  <a:solidFill>
                    <a:srgbClr val="FFFFFF"/>
                  </a:solidFill>
                </a:uFill>
                <a:latin typeface="Arial" charset="0"/>
              </a:rPr>
              <a:t>y a I/O</a:t>
            </a:r>
            <a:endParaRPr lang="x-none" sz="4000" b="0" strike="noStrike" spc="-1">
              <a:solidFill>
                <a:schemeClr val="bg1"/>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Cuando se tienen estas dos tipos de tareas ocupando un mismo procesador, se planean estas tareas pensando más en el usuario que la eficiencia, ya que aunque el usuario requiera una tarea relacionada con el procesador, la tarea de E/S se prioriza por ser interactiva. Así es que cuando se tienen estas dos tareas, se ejecutará la mayor parte del tiempo la tarea ligada al CPU, pero siempre que lo requiera la tarea E/S será ejecutada.</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252730" y="180975"/>
            <a:ext cx="8568000" cy="1440000"/>
          </a:xfrm>
          <a:prstGeom prst="rect">
            <a:avLst/>
          </a:prstGeom>
          <a:noFill/>
          <a:ln>
            <a:noFill/>
          </a:ln>
        </p:spPr>
        <p:txBody>
          <a:bodyPr lIns="0" tIns="0" rIns="0" bIns="0" anchor="ctr"/>
          <a:p>
            <a:r>
              <a:rPr lang="x-none" altLang="es-MX" sz="4000" b="0" strike="noStrike" spc="-1">
                <a:solidFill>
                  <a:schemeClr val="bg1"/>
                </a:solidFill>
                <a:uFill>
                  <a:solidFill>
                    <a:srgbClr val="FFFFFF"/>
                  </a:solidFill>
                </a:uFill>
                <a:latin typeface="Arial" charset="0"/>
              </a:rPr>
              <a:t>5.4 Grupos justos de planeación</a:t>
            </a:r>
            <a:endParaRPr lang="x-none" sz="4000" b="0" strike="noStrike" spc="-1">
              <a:solidFill>
                <a:schemeClr val="bg1"/>
              </a:solidFill>
              <a:uFill>
                <a:solidFill>
                  <a:srgbClr val="FFFFFF"/>
                </a:solidFill>
              </a:uFill>
              <a:latin typeface="Arial" charset="0"/>
            </a:endParaRPr>
          </a:p>
        </p:txBody>
      </p:sp>
      <p:sp>
        <p:nvSpPr>
          <p:cNvPr id="134" name="TextShape 2"/>
          <p:cNvSpPr txBox="1"/>
          <p:nvPr/>
        </p:nvSpPr>
        <p:spPr>
          <a:xfrm>
            <a:off x="95885" y="1853565"/>
            <a:ext cx="9499600" cy="4384675"/>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Debido a que se pueden tener diferentes tareas, que deben ser mayormente ejecutadas en grupo ó que no requieren tanta atención y otras tareas que necesitan más atención, se pueden crear grupos de ejecución con el mismo VRT, de esta manera los grupos compartiran equitativamente el CPU, sin importar el tamaño del grupo. Este tipo de planeación puede ser configurada en /proc/ y se utiliza mayormente en servidores.</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627840"/>
            <a:ext cx="7020000" cy="56736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Referencias</a:t>
            </a:r>
            <a:endParaRPr lang="es-MX" sz="4000" b="0" strike="noStrike" spc="-1">
              <a:solidFill>
                <a:srgbClr val="000000"/>
              </a:solidFill>
              <a:uFill>
                <a:solidFill>
                  <a:srgbClr val="FFFFFF"/>
                </a:solidFill>
              </a:uFill>
              <a:latin typeface="Arial" charset="0"/>
            </a:endParaRPr>
          </a:p>
        </p:txBody>
      </p:sp>
      <p:sp>
        <p:nvSpPr>
          <p:cNvPr id="136" name="TextShape 2"/>
          <p:cNvSpPr txBox="1"/>
          <p:nvPr/>
        </p:nvSpPr>
        <p:spPr>
          <a:xfrm>
            <a:off x="-106880" y="1779945"/>
            <a:ext cx="985032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 </a:t>
            </a:r>
            <a:r>
              <a:rPr lang="es-MX" sz="2800" b="1" strike="noStrike" spc="-1">
                <a:solidFill>
                  <a:srgbClr val="000000"/>
                </a:solidFill>
                <a:uFill>
                  <a:solidFill>
                    <a:srgbClr val="FFFFFF"/>
                  </a:solidFill>
                </a:uFill>
                <a:latin typeface="Arial" charset="0"/>
              </a:rPr>
              <a:t>Volker Seeker</a:t>
            </a:r>
            <a:r>
              <a:rPr lang="es-MX" sz="2800" b="0" strike="noStrike" spc="-1">
                <a:solidFill>
                  <a:srgbClr val="000000"/>
                </a:solidFill>
                <a:uFill>
                  <a:solidFill>
                    <a:srgbClr val="FFFFFF"/>
                  </a:solidFill>
                </a:uFill>
                <a:latin typeface="Arial" charset="0"/>
              </a:rPr>
              <a:t>, University of Edinburg, Critical Blue, 5 de Mayo del 2013</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a:t>
            </a:r>
            <a:r>
              <a:rPr lang="es-MX" sz="2800" b="1" i="1" strike="noStrike" spc="-1">
                <a:solidFill>
                  <a:srgbClr val="000000"/>
                </a:solidFill>
                <a:uFill>
                  <a:solidFill>
                    <a:srgbClr val="FFFFFF"/>
                  </a:solidFill>
                </a:uFill>
                <a:latin typeface="Arial" charset="0"/>
              </a:rPr>
              <a:t> </a:t>
            </a:r>
            <a:r>
              <a:rPr lang="es-MX" sz="2800" b="1" strike="noStrike" spc="-1">
                <a:solidFill>
                  <a:srgbClr val="000000"/>
                </a:solidFill>
                <a:uFill>
                  <a:solidFill>
                    <a:srgbClr val="FFFFFF"/>
                  </a:solidFill>
                </a:uFill>
                <a:latin typeface="Arial" charset="0"/>
              </a:rPr>
              <a:t>Desconocido</a:t>
            </a:r>
            <a:r>
              <a:rPr lang="es-MX" sz="2800" b="0" strike="noStrike" spc="-1">
                <a:solidFill>
                  <a:srgbClr val="000000"/>
                </a:solidFill>
                <a:uFill>
                  <a:solidFill>
                    <a:srgbClr val="FFFFFF"/>
                  </a:solidFill>
                </a:uFill>
                <a:latin typeface="Arial" charset="0"/>
              </a:rPr>
              <a:t>,</a:t>
            </a:r>
            <a:r>
              <a:rPr lang="es-MX" sz="2800" b="0" strike="noStrike" spc="-1">
                <a:solidFill>
                  <a:srgbClr val="000000"/>
                </a:solidFill>
                <a:uFill>
                  <a:solidFill>
                    <a:srgbClr val="FFFFFF"/>
                  </a:solidFill>
                </a:uFill>
                <a:latin typeface="Arial" charset="0"/>
                <a:hlinkClick r:id="rId1"/>
              </a:rPr>
              <a:t>http://cs.boisestate.edu/~amit/teaching/597/scheduling.pdf</a:t>
            </a:r>
            <a:endParaRPr lang="es-MX" sz="2800" b="0" strike="noStrike" spc="-1">
              <a:solidFill>
                <a:srgbClr val="000000"/>
              </a:solidFill>
              <a:uFill>
                <a:solidFill>
                  <a:srgbClr val="FFFFFF"/>
                </a:solidFill>
              </a:uFill>
              <a:latin typeface="Arial" charset="0"/>
              <a:hlinkClick r:id="rId1"/>
            </a:endParaRPr>
          </a:p>
          <a:p>
            <a:pPr marL="431800" indent="-323850">
              <a:buClr>
                <a:srgbClr val="000000"/>
              </a:buClr>
              <a:buSzPct val="45000"/>
              <a:buFont typeface="Wingdings" panose="05000000000000000000" charset="2"/>
              <a:buChar char=""/>
            </a:pPr>
            <a:endParaRPr lang="x-none" altLang="es-MX" sz="2800" b="0" strike="noStrike" spc="-1">
              <a:solidFill>
                <a:srgbClr val="000000"/>
              </a:solidFill>
              <a:uFill>
                <a:solidFill>
                  <a:srgbClr val="FFFFFF"/>
                </a:solidFill>
              </a:uFill>
              <a:latin typeface="Arial" charset="0"/>
              <a:hlinkClick r:id="rId1"/>
            </a:endParaRPr>
          </a:p>
          <a:p>
            <a:pPr marL="431800" indent="-323850">
              <a:buClr>
                <a:srgbClr val="000000"/>
              </a:buClr>
              <a:buSzPct val="45000"/>
              <a:buFont typeface="Wingdings" panose="05000000000000000000" charset="2"/>
              <a:buChar char=""/>
            </a:pPr>
            <a:r>
              <a:rPr lang="es-MX" sz="2800" spc="-1">
                <a:solidFill>
                  <a:srgbClr val="000000"/>
                </a:solidFill>
                <a:uFill>
                  <a:solidFill>
                    <a:srgbClr val="FFFFFF"/>
                  </a:solidFill>
                </a:uFill>
                <a:latin typeface="Arial" charset="0"/>
                <a:sym typeface="+mn-ea"/>
              </a:rPr>
              <a:t> </a:t>
            </a:r>
            <a:r>
              <a:rPr lang="x-none" altLang="es-MX" sz="2800" b="1" spc="-1">
                <a:solidFill>
                  <a:srgbClr val="000000"/>
                </a:solidFill>
                <a:uFill>
                  <a:solidFill>
                    <a:srgbClr val="FFFFFF"/>
                  </a:solidFill>
                </a:uFill>
                <a:latin typeface="Arial" charset="0"/>
                <a:sym typeface="+mn-ea"/>
              </a:rPr>
              <a:t>Mitchell Baker</a:t>
            </a:r>
            <a:r>
              <a:rPr lang="x-none" altLang="es-MX" sz="2800" spc="-1">
                <a:solidFill>
                  <a:srgbClr val="000000"/>
                </a:solidFill>
                <a:uFill>
                  <a:solidFill>
                    <a:srgbClr val="FFFFFF"/>
                  </a:solidFill>
                </a:uFill>
                <a:latin typeface="Arial" charset="0"/>
                <a:sym typeface="+mn-ea"/>
              </a:rPr>
              <a:t> </a:t>
            </a:r>
            <a:r>
              <a:rPr lang="x-none" altLang="es-MX" sz="2800" b="0" strike="noStrike" spc="-1">
                <a:solidFill>
                  <a:srgbClr val="000000"/>
                </a:solidFill>
                <a:uFill>
                  <a:solidFill>
                    <a:srgbClr val="FFFFFF"/>
                  </a:solidFill>
                </a:uFill>
                <a:latin typeface="Arial" charset="0"/>
                <a:hlinkClick r:id="rId1"/>
              </a:rPr>
              <a:t>https://www.ops-class.org/slides/2016-02-29-schedulingstory/deck.html#_rsdl_2</a:t>
            </a:r>
            <a:endParaRPr lang="x-none" altLang="es-MX" sz="2800" b="0" strike="noStrike" spc="-1">
              <a:solidFill>
                <a:srgbClr val="000000"/>
              </a:solidFill>
              <a:uFill>
                <a:solidFill>
                  <a:srgbClr val="FFFFFF"/>
                </a:solidFill>
              </a:uFill>
              <a:latin typeface="Arial" charset="0"/>
              <a:hlinkClick r:id="rId1"/>
            </a:endParaRPr>
          </a:p>
          <a:p>
            <a:pPr marL="431800" indent="-323850">
              <a:buClr>
                <a:srgbClr val="000000"/>
              </a:buClr>
              <a:buSzPct val="45000"/>
              <a:buFont typeface="Wingdings" panose="05000000000000000000" charset="2"/>
              <a:buChar char=""/>
            </a:pPr>
            <a:endParaRPr lang="x-none" altLang="es-MX" sz="2800" b="0" strike="noStrike" spc="-1">
              <a:solidFill>
                <a:srgbClr val="000000"/>
              </a:solidFill>
              <a:uFill>
                <a:solidFill>
                  <a:srgbClr val="FFFFFF"/>
                </a:solidFill>
              </a:u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4" name="TextShape 2"/>
          <p:cNvSpPr txBox="1"/>
          <p:nvPr/>
        </p:nvSpPr>
        <p:spPr>
          <a:xfrm>
            <a:off x="504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Actualmente el kernel de Linux es multitarea, esto quiere decir que en un momento dado pueden existir más de un sólo proceso en ejecución, éste se ejecutará como si fuera el único en ejecución(aunque no lo sea).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El planeador del processos </a:t>
            </a:r>
            <a:r>
              <a:rPr lang="es-MX" sz="2800" b="1" strike="noStrike" spc="-1">
                <a:solidFill>
                  <a:srgbClr val="000000"/>
                </a:solidFill>
                <a:uFill>
                  <a:solidFill>
                    <a:srgbClr val="FFFFFF"/>
                  </a:solidFill>
                </a:uFill>
                <a:latin typeface="Arial" charset="0"/>
              </a:rPr>
              <a:t>coordina</a:t>
            </a:r>
            <a:r>
              <a:rPr lang="es-MX" sz="2800" b="0" strike="noStrike" spc="-1">
                <a:solidFill>
                  <a:srgbClr val="000000"/>
                </a:solidFill>
                <a:uFill>
                  <a:solidFill>
                    <a:srgbClr val="FFFFFF"/>
                  </a:solidFill>
                </a:uFill>
                <a:latin typeface="Arial" charset="0"/>
              </a:rPr>
              <a:t> cuando un proceso va a ser ejecutado.</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6"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¿Qué tareas realiza?</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En este contexto el planeador de procesos :</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1.- Comparte el CPU </a:t>
            </a:r>
            <a:r>
              <a:rPr lang="x-none" altLang="es-MX" sz="2800" b="0" i="1" strike="noStrike" spc="-1">
                <a:solidFill>
                  <a:srgbClr val="000000"/>
                </a:solidFill>
                <a:uFill>
                  <a:solidFill>
                    <a:srgbClr val="FFFFFF"/>
                  </a:solidFill>
                </a:uFill>
                <a:latin typeface="Arial" charset="0"/>
              </a:rPr>
              <a:t>equitativa</a:t>
            </a:r>
            <a:r>
              <a:rPr lang="es-MX" sz="2800" b="0" i="1" strike="noStrike" spc="-1">
                <a:solidFill>
                  <a:srgbClr val="000000"/>
                </a:solidFill>
                <a:uFill>
                  <a:solidFill>
                    <a:srgbClr val="FFFFFF"/>
                  </a:solidFill>
                </a:uFill>
                <a:latin typeface="Arial" charset="0"/>
              </a:rPr>
              <a:t>mente </a:t>
            </a:r>
            <a:r>
              <a:rPr lang="es-MX" sz="2800" b="0" strike="noStrike" spc="-1">
                <a:solidFill>
                  <a:srgbClr val="000000"/>
                </a:solidFill>
                <a:uFill>
                  <a:solidFill>
                    <a:srgbClr val="FFFFFF"/>
                  </a:solidFill>
                </a:uFill>
                <a:latin typeface="Arial" charset="0"/>
              </a:rPr>
              <a:t>entre los procesos que este</a:t>
            </a:r>
            <a:r>
              <a:rPr lang="x-none" altLang="es-MX" sz="2800" b="0" strike="noStrike" spc="-1">
                <a:solidFill>
                  <a:srgbClr val="000000"/>
                </a:solidFill>
                <a:uFill>
                  <a:solidFill>
                    <a:srgbClr val="FFFFFF"/>
                  </a:solidFill>
                </a:uFill>
                <a:latin typeface="Arial" charset="0"/>
              </a:rPr>
              <a:t>n</a:t>
            </a:r>
            <a:r>
              <a:rPr lang="es-MX" sz="2800" b="0" strike="noStrike" spc="-1">
                <a:solidFill>
                  <a:srgbClr val="000000"/>
                </a:solidFill>
                <a:uFill>
                  <a:solidFill>
                    <a:srgbClr val="FFFFFF"/>
                  </a:solidFill>
                </a:uFill>
                <a:latin typeface="Arial" charset="0"/>
              </a:rPr>
              <a:t> actualmente ejecutándose.</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2.- </a:t>
            </a:r>
            <a:r>
              <a:rPr lang="es-MX" sz="2800" b="0" i="1" strike="noStrike" spc="-1">
                <a:solidFill>
                  <a:srgbClr val="000000"/>
                </a:solidFill>
                <a:uFill>
                  <a:solidFill>
                    <a:srgbClr val="FFFFFF"/>
                  </a:solidFill>
                </a:uFill>
                <a:latin typeface="Arial" charset="0"/>
              </a:rPr>
              <a:t>Escoje </a:t>
            </a:r>
            <a:r>
              <a:rPr lang="es-MX" sz="2800" b="0" strike="noStrike" spc="-1">
                <a:solidFill>
                  <a:srgbClr val="000000"/>
                </a:solidFill>
                <a:uFill>
                  <a:solidFill>
                    <a:srgbClr val="FFFFFF"/>
                  </a:solidFill>
                </a:uFill>
                <a:latin typeface="Arial" charset="0"/>
              </a:rPr>
              <a:t>apropiadamente los procesos </a:t>
            </a:r>
            <a:r>
              <a:rPr lang="es-MX" sz="2800" b="0" i="1" strike="noStrike" spc="-1">
                <a:solidFill>
                  <a:srgbClr val="000000"/>
                </a:solidFill>
                <a:uFill>
                  <a:solidFill>
                    <a:srgbClr val="FFFFFF"/>
                  </a:solidFill>
                </a:uFill>
                <a:latin typeface="Arial" charset="0"/>
              </a:rPr>
              <a:t>siguientes</a:t>
            </a:r>
            <a:r>
              <a:rPr lang="es-MX" sz="2800" b="0" strike="noStrike" spc="-1">
                <a:solidFill>
                  <a:srgbClr val="000000"/>
                </a:solidFill>
                <a:uFill>
                  <a:solidFill>
                    <a:srgbClr val="FFFFFF"/>
                  </a:solidFill>
                </a:uFill>
                <a:latin typeface="Arial" charset="0"/>
              </a:rPr>
              <a:t> a ejecutar, considerando politicas y prioridades</a:t>
            </a:r>
            <a:endParaRPr lang="es-MX" sz="280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3.- </a:t>
            </a:r>
            <a:r>
              <a:rPr lang="es-MX" sz="2800" b="0" i="1" strike="noStrike" spc="-1">
                <a:solidFill>
                  <a:srgbClr val="000000"/>
                </a:solidFill>
                <a:uFill>
                  <a:solidFill>
                    <a:srgbClr val="FFFFFF"/>
                  </a:solidFill>
                </a:uFill>
                <a:latin typeface="Arial" charset="0"/>
              </a:rPr>
              <a:t>Balancea </a:t>
            </a:r>
            <a:r>
              <a:rPr lang="es-MX" sz="2800" b="0" strike="noStrike" spc="-1">
                <a:solidFill>
                  <a:srgbClr val="000000"/>
                </a:solidFill>
                <a:uFill>
                  <a:solidFill>
                    <a:srgbClr val="FFFFFF"/>
                  </a:solidFill>
                </a:uFill>
                <a:latin typeface="Arial" charset="0"/>
              </a:rPr>
              <a:t>a los procesos en los diferentes núcleos en sistemas SMP (Symmetric multiprocessing). </a:t>
            </a:r>
            <a:endParaRPr lang="es-MX" sz="2800" b="0" strike="noStrike" spc="-1">
              <a:solidFill>
                <a:srgbClr val="000000"/>
              </a:solidFill>
              <a:uFill>
                <a:solidFill>
                  <a:srgbClr val="FFFFFF"/>
                </a:solidFill>
              </a:u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8"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Nota: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En Linux un proceso es un conjunto de hilos que comparten el mismo identificador de grupo de hilos </a:t>
            </a:r>
            <a:r>
              <a:rPr lang="es-MX" sz="3200" b="0" i="1" strike="noStrike" spc="-1">
                <a:solidFill>
                  <a:srgbClr val="000000"/>
                </a:solidFill>
                <a:uFill>
                  <a:solidFill>
                    <a:srgbClr val="FFFFFF"/>
                  </a:solidFill>
                </a:uFill>
                <a:latin typeface="Arial" charset="0"/>
              </a:rPr>
              <a:t>(TGID) </a:t>
            </a:r>
            <a:r>
              <a:rPr lang="es-MX" sz="3200" b="0" strike="noStrike" spc="-1">
                <a:solidFill>
                  <a:srgbClr val="000000"/>
                </a:solidFill>
                <a:uFill>
                  <a:solidFill>
                    <a:srgbClr val="FFFFFF"/>
                  </a:solidFill>
                </a:uFill>
                <a:latin typeface="Arial" charset="0"/>
              </a:rPr>
              <a:t>y cualquier recurso necesario. El kernel planifica hilos individualmente, no procesos. </a:t>
            </a:r>
            <a:r>
              <a:rPr lang="es-MX" sz="3200" b="0" i="1" strike="noStrike" spc="-1">
                <a:solidFill>
                  <a:srgbClr val="000000"/>
                </a:solidFill>
                <a:uFill>
                  <a:solidFill>
                    <a:srgbClr val="FFFFFF"/>
                  </a:solidFill>
                </a:uFill>
                <a:latin typeface="Arial" charset="0"/>
              </a:rPr>
              <a:t>A lo largo de la presentación se usará el término </a:t>
            </a:r>
            <a:r>
              <a:rPr lang="es-MX" sz="3200" b="1" i="1" strike="noStrike" spc="-1">
                <a:solidFill>
                  <a:srgbClr val="000000"/>
                </a:solidFill>
                <a:uFill>
                  <a:solidFill>
                    <a:srgbClr val="FFFFFF"/>
                  </a:solidFill>
                </a:uFill>
                <a:latin typeface="Arial" charset="0"/>
              </a:rPr>
              <a:t> tarea  </a:t>
            </a:r>
            <a:r>
              <a:rPr lang="es-MX" sz="3200" b="0" i="1" strike="noStrike" spc="-1">
                <a:solidFill>
                  <a:srgbClr val="000000"/>
                </a:solidFill>
                <a:uFill>
                  <a:solidFill>
                    <a:srgbClr val="FFFFFF"/>
                  </a:solidFill>
                </a:uFill>
                <a:latin typeface="Arial" charset="0"/>
              </a:rPr>
              <a:t>para referirse a hilos</a:t>
            </a:r>
            <a:r>
              <a:rPr lang="x-none" altLang="es-MX" sz="3200" b="0" i="1" strike="noStrike" spc="-1">
                <a:solidFill>
                  <a:srgbClr val="000000"/>
                </a:solidFill>
                <a:uFill>
                  <a:solidFill>
                    <a:srgbClr val="FFFFFF"/>
                  </a:solidFill>
                </a:uFill>
                <a:latin typeface="Arial" charset="0"/>
              </a:rPr>
              <a:t>.</a:t>
            </a:r>
            <a:endParaRPr lang="x-none" altLang="es-MX" sz="3200" b="0" i="1" strike="noStrike" spc="-1">
              <a:solidFill>
                <a:srgbClr val="000000"/>
              </a:solidFill>
              <a:uFill>
                <a:solidFill>
                  <a:srgbClr val="FFFFFF"/>
                </a:solidFill>
              </a:u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0"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Las tareas se pueden dividir en dos: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al CPU (CPU-bound)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 E/S (I/O-bound)</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Para que el sistema logre ser útil para usos gen</a:t>
            </a:r>
            <a:r>
              <a:rPr lang="x-none" altLang="es-MX" sz="3200" b="0" strike="noStrike" spc="-1">
                <a:solidFill>
                  <a:srgbClr val="000000"/>
                </a:solidFill>
                <a:uFill>
                  <a:solidFill>
                    <a:srgbClr val="FFFFFF"/>
                  </a:solidFill>
                </a:uFill>
                <a:latin typeface="Arial" charset="0"/>
              </a:rPr>
              <a:t>e</a:t>
            </a:r>
            <a:r>
              <a:rPr lang="es-MX" sz="3200" b="0" strike="noStrike" spc="-1">
                <a:solidFill>
                  <a:srgbClr val="000000"/>
                </a:solidFill>
                <a:uFill>
                  <a:solidFill>
                    <a:srgbClr val="FFFFFF"/>
                  </a:solidFill>
                </a:uFill>
                <a:latin typeface="Arial" charset="0"/>
              </a:rPr>
              <a:t>rales es necesario que el planificador sea responsivo con las tareas ligadas a E/S y eficiente con las tareas ligadas a CPU.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2"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Si se beneficia más a las tareas ligadas con el CPU, se mejora la eficiencia de la computadora, al ser interrumpida menos veces, pero la respuesta se ve afectada, si  se interrumpe más seguido</a:t>
            </a:r>
            <a:r>
              <a:rPr lang="es-MX" sz="3200" b="0" i="1" strike="noStrike" spc="-1">
                <a:solidFill>
                  <a:srgbClr val="000000"/>
                </a:solidFill>
                <a:uFill>
                  <a:solidFill>
                    <a:srgbClr val="FFFFFF"/>
                  </a:solidFill>
                </a:uFill>
                <a:latin typeface="Arial" charset="0"/>
              </a:rPr>
              <a:t> al</a:t>
            </a:r>
            <a:r>
              <a:rPr lang="es-MX" sz="3200" b="0" strike="noStrike" spc="-1">
                <a:solidFill>
                  <a:srgbClr val="000000"/>
                </a:solidFill>
                <a:uFill>
                  <a:solidFill>
                    <a:srgbClr val="FFFFFF"/>
                  </a:solidFill>
                </a:uFill>
                <a:latin typeface="Arial" charset="0"/>
              </a:rPr>
              <a:t> procesador para responder a las tareas de E/S se tiene mayor responsiva, pero la eficiencia se ve afectada. Esto pone al planificador en un condición de dar y recibir para poner e</a:t>
            </a:r>
            <a:r>
              <a:rPr lang="x-none" altLang="es-MX" sz="3200" b="0" strike="noStrike" spc="-1">
                <a:solidFill>
                  <a:srgbClr val="000000"/>
                </a:solidFill>
                <a:uFill>
                  <a:solidFill>
                    <a:srgbClr val="FFFFFF"/>
                  </a:solidFill>
                </a:uFill>
                <a:latin typeface="Arial" charset="0"/>
              </a:rPr>
              <a:t>n</a:t>
            </a:r>
            <a:r>
              <a:rPr lang="es-MX" sz="3200" b="0" strike="noStrike" spc="-1">
                <a:solidFill>
                  <a:srgbClr val="000000"/>
                </a:solidFill>
                <a:uFill>
                  <a:solidFill>
                    <a:srgbClr val="FFFFFF"/>
                  </a:solidFill>
                </a:uFill>
                <a:latin typeface="Arial" charset="0"/>
              </a:rPr>
              <a:t> balance los dos requerimientos.</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es-MX" sz="3200" b="0" strike="noStrike" spc="-1">
                <a:solidFill>
                  <a:srgbClr val="000000"/>
                </a:solidFill>
                <a:uFill>
                  <a:solidFill>
                    <a:srgbClr val="FFFFFF"/>
                  </a:solidFill>
                </a:uFill>
                <a:latin typeface="Arial" charset="0"/>
              </a:rPr>
              <a:t>Además tenemos esta otra clasificación</a:t>
            </a: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Tiempo Real</a:t>
            </a:r>
            <a:endParaRPr 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Normal</a:t>
            </a:r>
            <a:endParaRPr lang="es-MX" sz="32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es-MX" sz="3200" b="0" strike="noStrike" spc="-1">
                <a:solidFill>
                  <a:srgbClr val="000000"/>
                </a:solidFill>
                <a:uFill>
                  <a:solidFill>
                    <a:srgbClr val="FFFFFF"/>
                  </a:solidFill>
                </a:uFill>
                <a:latin typeface="Arial" charset="0"/>
              </a:rPr>
              <a:t>Las tareas de tiempo real tienen una sincronización estricta </a:t>
            </a:r>
            <a:r>
              <a:rPr lang="x-none" altLang="es-MX" sz="3200" b="0" strike="noStrike" spc="-1">
                <a:solidFill>
                  <a:srgbClr val="000000"/>
                </a:solidFill>
                <a:uFill>
                  <a:solidFill>
                    <a:srgbClr val="FFFFFF"/>
                  </a:solidFill>
                </a:uFill>
                <a:latin typeface="Arial" charset="0"/>
              </a:rPr>
              <a:t>y además una priorizacion por encima de otras tareas en el sistema. Diferentes politicas de planeación son implementadas para tiempo real y normal, usando las clases de planeación.</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11465</Words>
  <Application>Kingsoft Office WPP</Application>
  <PresentationFormat/>
  <Paragraphs>205</Paragraphs>
  <Slides>33</Slides>
  <Notes>0</Notes>
  <HiddenSlides>0</HiddenSlides>
  <MMClips>0</MMClips>
  <ScaleCrop>false</ScaleCrop>
  <HeadingPairs>
    <vt:vector size="4" baseType="variant">
      <vt:variant>
        <vt:lpstr>主题</vt:lpstr>
      </vt:variant>
      <vt:variant>
        <vt:i4>3</vt:i4>
      </vt:variant>
      <vt:variant>
        <vt:lpstr>幻灯片标题</vt:lpstr>
      </vt:variant>
      <vt:variant>
        <vt:i4>33</vt:i4>
      </vt:variant>
    </vt:vector>
  </HeadingPairs>
  <TitlesOfParts>
    <vt:vector size="36" baseType="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slemuh</cp:lastModifiedBy>
  <cp:revision>43</cp:revision>
  <dcterms:created xsi:type="dcterms:W3CDTF">2016-10-07T02:36:19Z</dcterms:created>
  <dcterms:modified xsi:type="dcterms:W3CDTF">2016-10-07T02:36:19Z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