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85" r:id="rId7"/>
    <p:sldId id="258" r:id="rId8"/>
    <p:sldId id="259" r:id="rId9"/>
    <p:sldId id="260" r:id="rId10"/>
    <p:sldId id="261" r:id="rId11"/>
    <p:sldId id="262" r:id="rId12"/>
    <p:sldId id="263" r:id="rId13"/>
    <p:sldId id="265" r:id="rId14"/>
    <p:sldId id="266" r:id="rId15"/>
    <p:sldId id="268" r:id="rId16"/>
    <p:sldId id="269" r:id="rId17"/>
    <p:sldId id="270" r:id="rId18"/>
    <p:sldId id="272" r:id="rId19"/>
    <p:sldId id="273" r:id="rId20"/>
    <p:sldId id="274" r:id="rId21"/>
    <p:sldId id="275" r:id="rId22"/>
    <p:sldId id="277" r:id="rId23"/>
    <p:sldId id="278" r:id="rId24"/>
    <p:sldId id="279" r:id="rId25"/>
    <p:sldId id="280" r:id="rId26"/>
    <p:sldId id="283" r:id="rId27"/>
    <p:sldId id="284" r:id="rId28"/>
    <p:sldId id="286" r:id="rId29"/>
    <p:sldId id="287" r:id="rId30"/>
    <p:sldId id="264" r:id="rId31"/>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608" cy="46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2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3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3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37" name="Picture 36"/>
          <p:cNvPicPr/>
          <p:nvPr/>
        </p:nvPicPr>
        <p:blipFill>
          <a:blip r:embed="rId2"/>
          <a:stretch>
            <a:fillRect/>
          </a:stretch>
        </p:blipFill>
        <p:spPr>
          <a:xfrm>
            <a:off x="2292480" y="1823400"/>
            <a:ext cx="5495040" cy="4384440"/>
          </a:xfrm>
          <a:prstGeom prst="rect">
            <a:avLst/>
          </a:prstGeom>
          <a:ln>
            <a:noFill/>
          </a:ln>
        </p:spPr>
      </p:pic>
      <p:pic>
        <p:nvPicPr>
          <p:cNvPr id="38" name="Picture 3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4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4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7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7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77" name="Picture 76"/>
          <p:cNvPicPr/>
          <p:nvPr/>
        </p:nvPicPr>
        <p:blipFill>
          <a:blip r:embed="rId2"/>
          <a:stretch>
            <a:fillRect/>
          </a:stretch>
        </p:blipFill>
        <p:spPr>
          <a:xfrm>
            <a:off x="2292480" y="1823400"/>
            <a:ext cx="5495040" cy="4384440"/>
          </a:xfrm>
          <a:prstGeom prst="rect">
            <a:avLst/>
          </a:prstGeom>
          <a:ln>
            <a:noFill/>
          </a:ln>
        </p:spPr>
      </p:pic>
      <p:pic>
        <p:nvPicPr>
          <p:cNvPr id="78" name="Picture 7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1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1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117" name="Picture 116"/>
          <p:cNvPicPr/>
          <p:nvPr/>
        </p:nvPicPr>
        <p:blipFill>
          <a:blip r:embed="rId2"/>
          <a:stretch>
            <a:fillRect/>
          </a:stretch>
        </p:blipFill>
        <p:spPr>
          <a:xfrm>
            <a:off x="2292480" y="1823400"/>
            <a:ext cx="5495040" cy="4384440"/>
          </a:xfrm>
          <a:prstGeom prst="rect">
            <a:avLst/>
          </a:prstGeom>
          <a:ln>
            <a:noFill/>
          </a:ln>
        </p:spPr>
      </p:pic>
      <p:pic>
        <p:nvPicPr>
          <p:cNvPr id="118" name="Picture 11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2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7.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p>
            <a:pPr algn="ctr"/>
            <a:r>
              <a:rPr lang="es-MX" sz="4400" b="0" strike="noStrike" spc="-1">
                <a:solidFill>
                  <a:srgbClr val="000000"/>
                </a:solidFill>
                <a:uFill>
                  <a:solidFill>
                    <a:srgbClr val="FFFFFF"/>
                  </a:solidFill>
                </a:uFill>
                <a:latin typeface="Arial" charset="0"/>
              </a:rPr>
              <a:t>Click to edit the title text format</a:t>
            </a:r>
            <a:endParaRPr lang="es-MX" sz="4400" b="0" strike="noStrike" spc="-1">
              <a:solidFill>
                <a:srgbClr val="000000"/>
              </a:solidFill>
              <a:uFill>
                <a:solidFill>
                  <a:srgbClr val="FFFFFF"/>
                </a:solidFill>
              </a:uFill>
              <a:latin typeface="Arial" charset="0"/>
            </a:endParaRPr>
          </a:p>
        </p:txBody>
      </p:sp>
      <p:sp>
        <p:nvSpPr>
          <p:cNvPr id="2" name="PlaceHolder 2"/>
          <p:cNvSpPr>
            <a:spLocks noGrp="1"/>
          </p:cNvSpPr>
          <p:nvPr>
            <p:ph type="body"/>
          </p:nvPr>
        </p:nvSpPr>
        <p:spPr>
          <a:xfrm>
            <a:off x="504000" y="1769040"/>
            <a:ext cx="9071640" cy="4384440"/>
          </a:xfrm>
          <a:prstGeom prst="rect">
            <a:avLst/>
          </a:prstGeom>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Click to edit the outline text format</a:t>
            </a:r>
            <a:endParaRPr lang="es-MX" sz="3200" b="0" strike="noStrike" spc="-1">
              <a:solidFill>
                <a:srgbClr val="000000"/>
              </a:solidFill>
              <a:uFill>
                <a:solidFill>
                  <a:srgbClr val="FFFFFF"/>
                </a:solidFill>
              </a:uFill>
              <a:latin typeface="Arial" charset="0"/>
            </a:endParaRPr>
          </a:p>
          <a:p>
            <a:pPr marL="864235" lvl="1" indent="-323850">
              <a:buClr>
                <a:srgbClr val="000000"/>
              </a:buClr>
              <a:buSzPct val="75000"/>
              <a:buFont typeface="Symbol" charset="2"/>
              <a:buChar char=""/>
            </a:pPr>
            <a:r>
              <a:rPr lang="es-MX" sz="2800" b="0" strike="noStrike" spc="-1">
                <a:solidFill>
                  <a:srgbClr val="000000"/>
                </a:solidFill>
                <a:uFill>
                  <a:solidFill>
                    <a:srgbClr val="FFFFFF"/>
                  </a:solidFill>
                </a:uFill>
                <a:latin typeface="Arial" charset="0"/>
              </a:rPr>
              <a:t>Second Outline Level</a:t>
            </a:r>
            <a:endParaRPr lang="es-MX" sz="2800" b="0" strike="noStrike" spc="-1">
              <a:solidFill>
                <a:srgbClr val="000000"/>
              </a:solidFill>
              <a:uFill>
                <a:solidFill>
                  <a:srgbClr val="FFFFFF"/>
                </a:solidFill>
              </a:uFill>
              <a:latin typeface="Arial" charset="0"/>
            </a:endParaRPr>
          </a:p>
          <a:p>
            <a:pPr marL="1296035" lvl="2" indent="-288290">
              <a:buClr>
                <a:srgbClr val="000000"/>
              </a:buClr>
              <a:buSzPct val="45000"/>
              <a:buFont typeface="Wingdings" panose="05000000000000000000" charset="2"/>
              <a:buChar char=""/>
            </a:pPr>
            <a:r>
              <a:rPr lang="es-MX" sz="2400" b="0" strike="noStrike" spc="-1">
                <a:solidFill>
                  <a:srgbClr val="000000"/>
                </a:solidFill>
                <a:uFill>
                  <a:solidFill>
                    <a:srgbClr val="FFFFFF"/>
                  </a:solidFill>
                </a:uFill>
                <a:latin typeface="Arial" charset="0"/>
              </a:rPr>
              <a:t>Third Outline Level</a:t>
            </a:r>
            <a:endParaRPr lang="es-MX" sz="2400" b="0" strike="noStrike" spc="-1">
              <a:solidFill>
                <a:srgbClr val="000000"/>
              </a:solidFill>
              <a:uFill>
                <a:solidFill>
                  <a:srgbClr val="FFFFFF"/>
                </a:solidFill>
              </a:uFill>
              <a:latin typeface="Arial" charset="0"/>
            </a:endParaRPr>
          </a:p>
          <a:p>
            <a:pPr marL="1727835" lvl="3" indent="-215900">
              <a:buClr>
                <a:srgbClr val="000000"/>
              </a:buClr>
              <a:buSzPct val="75000"/>
              <a:buFont typeface="Symbol" charset="2"/>
              <a:buChar char=""/>
            </a:pPr>
            <a:r>
              <a:rPr lang="es-MX" sz="2000" b="0" strike="noStrike" spc="-1">
                <a:solidFill>
                  <a:srgbClr val="000000"/>
                </a:solidFill>
                <a:uFill>
                  <a:solidFill>
                    <a:srgbClr val="FFFFFF"/>
                  </a:solidFill>
                </a:uFill>
                <a:latin typeface="Arial" charset="0"/>
              </a:rPr>
              <a:t>Fourth Outline Level</a:t>
            </a:r>
            <a:endParaRPr lang="es-MX" sz="2000" b="0" strike="noStrike" spc="-1">
              <a:solidFill>
                <a:srgbClr val="000000"/>
              </a:solidFill>
              <a:uFill>
                <a:solidFill>
                  <a:srgbClr val="FFFFFF"/>
                </a:solidFill>
              </a:uFill>
              <a:latin typeface="Arial" charset="0"/>
            </a:endParaRPr>
          </a:p>
          <a:p>
            <a:pPr marL="2160270" lvl="4"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Fifth Outline Level</a:t>
            </a:r>
            <a:endParaRPr lang="es-MX" sz="2000" b="0" strike="noStrike" spc="-1">
              <a:solidFill>
                <a:srgbClr val="000000"/>
              </a:solidFill>
              <a:uFill>
                <a:solidFill>
                  <a:srgbClr val="FFFFFF"/>
                </a:solidFill>
              </a:uFill>
              <a:latin typeface="Arial" charset="0"/>
            </a:endParaRPr>
          </a:p>
          <a:p>
            <a:pPr marL="2592070" lvl="5"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Sixth Outline Level</a:t>
            </a:r>
            <a:endParaRPr lang="es-MX" sz="2000" b="0" strike="noStrike" spc="-1">
              <a:solidFill>
                <a:srgbClr val="000000"/>
              </a:solidFill>
              <a:uFill>
                <a:solidFill>
                  <a:srgbClr val="FFFFFF"/>
                </a:solidFill>
              </a:uFill>
              <a:latin typeface="Arial" charset="0"/>
            </a:endParaRPr>
          </a:p>
          <a:p>
            <a:pPr marL="3023870" lvl="6"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Seventh Outline Level</a:t>
            </a:r>
            <a:endParaRPr lang="es-MX" sz="2000" b="0" strike="noStrike" spc="-1">
              <a:solidFill>
                <a:srgbClr val="000000"/>
              </a:solidFill>
              <a:uFill>
                <a:solidFill>
                  <a:srgbClr val="FFFFFF"/>
                </a:solidFill>
              </a:uFill>
              <a:latin typeface="Arial" charset="0"/>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p>
            <a:r>
              <a:rPr lang="es-MX" sz="1400" b="0" strike="noStrike" spc="-1">
                <a:solidFill>
                  <a:srgbClr val="000000"/>
                </a:solidFill>
                <a:uFill>
                  <a:solidFill>
                    <a:srgbClr val="FFFFFF"/>
                  </a:solidFill>
                </a:uFill>
                <a:latin typeface="Times New Roman"/>
              </a:rPr>
              <a:t>&lt;date/time&gt;</a:t>
            </a:r>
            <a:endParaRPr lang="es-MX" sz="1400" b="0" strike="noStrike" spc="-1">
              <a:solidFill>
                <a:srgbClr val="000000"/>
              </a:solidFill>
              <a:uFill>
                <a:solidFill>
                  <a:srgbClr val="FFFFFF"/>
                </a:solidFill>
              </a:uFill>
              <a:latin typeface="Times New Roman"/>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p>
            <a:pPr algn="ctr"/>
            <a:r>
              <a:rPr lang="es-MX" sz="1400" b="0" strike="noStrike" spc="-1">
                <a:solidFill>
                  <a:srgbClr val="000000"/>
                </a:solidFill>
                <a:uFill>
                  <a:solidFill>
                    <a:srgbClr val="FFFFFF"/>
                  </a:solidFill>
                </a:uFill>
                <a:latin typeface="Times New Roman"/>
              </a:rPr>
              <a:t>&lt;footer&gt;</a:t>
            </a:r>
            <a:endParaRPr lang="es-MX" sz="1400" b="0" strike="noStrike" spc="-1">
              <a:solidFill>
                <a:srgbClr val="000000"/>
              </a:solidFill>
              <a:uFill>
                <a:solidFill>
                  <a:srgbClr val="FFFFFF"/>
                </a:solidFill>
              </a:uFill>
              <a:latin typeface="Times New Roman"/>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p>
            <a:pPr algn="r"/>
            <a:fld id="{98D76728-A07E-4970-847A-6E87AA550B90}" type="slidenum">
              <a:rPr lang="es-MX" sz="1400" b="0" strike="noStrike" spc="-1">
                <a:solidFill>
                  <a:srgbClr val="000000"/>
                </a:solidFill>
                <a:uFill>
                  <a:solidFill>
                    <a:srgbClr val="FFFFFF"/>
                  </a:solidFill>
                </a:uFill>
                <a:latin typeface="Times New Roman"/>
              </a:rPr>
            </a:fld>
            <a:endParaRPr lang="es-MX"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92000" y="4104000"/>
            <a:ext cx="8568000" cy="1440000"/>
          </a:xfrm>
          <a:prstGeom prst="rect">
            <a:avLst/>
          </a:prstGeom>
        </p:spPr>
        <p:txBody>
          <a:bodyPr lIns="0" tIns="0" rIns="0" bIns="0" anchor="ctr"/>
          <a:p>
            <a:r>
              <a:rPr lang="es-MX" sz="4520" b="1" strike="noStrike" spc="-1">
                <a:solidFill>
                  <a:srgbClr val="333333"/>
                </a:solidFill>
                <a:uFill>
                  <a:solidFill>
                    <a:srgbClr val="FFFFFF"/>
                  </a:solidFill>
                </a:uFill>
                <a:latin typeface="Open Sans"/>
              </a:rPr>
              <a:t>Click to edit the title text format</a:t>
            </a:r>
            <a:endParaRPr lang="es-MX" sz="4520" b="1" strike="noStrike" spc="-1">
              <a:solidFill>
                <a:srgbClr val="333333"/>
              </a:solidFill>
              <a:uFill>
                <a:solidFill>
                  <a:srgbClr val="FFFFFF"/>
                </a:solidFill>
              </a:uFill>
              <a:latin typeface="Open Sans"/>
            </a:endParaRPr>
          </a:p>
        </p:txBody>
      </p:sp>
      <p:sp>
        <p:nvSpPr>
          <p:cNvPr id="40" name="PlaceHolder 2"/>
          <p:cNvSpPr>
            <a:spLocks noGrp="1"/>
          </p:cNvSpPr>
          <p:nvPr>
            <p:ph type="body"/>
          </p:nvPr>
        </p:nvSpPr>
        <p:spPr>
          <a:xfrm>
            <a:off x="792000" y="5904000"/>
            <a:ext cx="8568000" cy="4384800"/>
          </a:xfrm>
          <a:prstGeom prst="rect">
            <a:avLst/>
          </a:prstGeom>
        </p:spPr>
        <p:txBody>
          <a:bodyPr lIns="0" tIns="0" rIns="0" bIns="0"/>
          <a:p>
            <a:pPr marL="431800" indent="-323850">
              <a:buClr>
                <a:srgbClr val="333333"/>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Click to edit the outline text format</a:t>
            </a:r>
            <a:endParaRPr lang="es-MX" sz="2400" b="0" strike="noStrike" spc="-1">
              <a:solidFill>
                <a:srgbClr val="333333"/>
              </a:solidFill>
              <a:uFill>
                <a:solidFill>
                  <a:srgbClr val="FFFFFF"/>
                </a:solidFill>
              </a:uFill>
              <a:latin typeface="Open Sans"/>
            </a:endParaRPr>
          </a:p>
          <a:p>
            <a:pPr marL="864235" lvl="1" indent="-323850">
              <a:buClr>
                <a:srgbClr val="FFFFFF"/>
              </a:buClr>
              <a:buSzPct val="75000"/>
              <a:buFont typeface="Symbol" charset="2"/>
              <a:buChar char=""/>
            </a:pPr>
            <a:r>
              <a:rPr lang="es-MX" sz="2400" b="0" strike="noStrike" spc="-1">
                <a:solidFill>
                  <a:srgbClr val="333333"/>
                </a:solidFill>
                <a:uFill>
                  <a:solidFill>
                    <a:srgbClr val="FFFFFF"/>
                  </a:solidFill>
                </a:uFill>
                <a:latin typeface="Open Sans"/>
              </a:rPr>
              <a:t>Second Outline Level</a:t>
            </a:r>
            <a:endParaRPr lang="es-MX" sz="2400" b="0" strike="noStrike" spc="-1">
              <a:solidFill>
                <a:srgbClr val="333333"/>
              </a:solidFill>
              <a:uFill>
                <a:solidFill>
                  <a:srgbClr val="FFFFFF"/>
                </a:solidFill>
              </a:uFill>
              <a:latin typeface="Open Sans"/>
            </a:endParaRPr>
          </a:p>
          <a:p>
            <a:pPr marL="1296035" lvl="2" indent="-28829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Third Outline Level</a:t>
            </a:r>
            <a:endParaRPr lang="es-MX" sz="2400" b="0" strike="noStrike" spc="-1">
              <a:solidFill>
                <a:srgbClr val="333333"/>
              </a:solidFill>
              <a:uFill>
                <a:solidFill>
                  <a:srgbClr val="FFFFFF"/>
                </a:solidFill>
              </a:uFill>
              <a:latin typeface="Open Sans"/>
            </a:endParaRPr>
          </a:p>
          <a:p>
            <a:pPr marL="1727835" lvl="3" indent="-215900">
              <a:buClr>
                <a:srgbClr val="FFFFFF"/>
              </a:buClr>
              <a:buSzPct val="75000"/>
              <a:buFont typeface="Symbol" charset="2"/>
              <a:buChar char=""/>
            </a:pPr>
            <a:r>
              <a:rPr lang="es-MX" sz="2400" b="0" strike="noStrike" spc="-1">
                <a:solidFill>
                  <a:srgbClr val="333333"/>
                </a:solidFill>
                <a:uFill>
                  <a:solidFill>
                    <a:srgbClr val="FFFFFF"/>
                  </a:solidFill>
                </a:uFill>
                <a:latin typeface="Open Sans"/>
              </a:rPr>
              <a:t>Fourth Outline Level</a:t>
            </a:r>
            <a:endParaRPr lang="es-MX" sz="2400" b="0" strike="noStrike" spc="-1">
              <a:solidFill>
                <a:srgbClr val="333333"/>
              </a:solidFill>
              <a:uFill>
                <a:solidFill>
                  <a:srgbClr val="FFFFFF"/>
                </a:solidFill>
              </a:uFill>
              <a:latin typeface="Open Sans"/>
            </a:endParaRPr>
          </a:p>
          <a:p>
            <a:pPr marL="2160270" lvl="4"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Fifth Outline Level</a:t>
            </a:r>
            <a:endParaRPr lang="es-MX" sz="2400" b="0" strike="noStrike" spc="-1">
              <a:solidFill>
                <a:srgbClr val="333333"/>
              </a:solidFill>
              <a:uFill>
                <a:solidFill>
                  <a:srgbClr val="FFFFFF"/>
                </a:solidFill>
              </a:uFill>
              <a:latin typeface="Open Sans"/>
            </a:endParaRPr>
          </a:p>
          <a:p>
            <a:pPr marL="2592070" lvl="5"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Sixth Outline Level</a:t>
            </a:r>
            <a:endParaRPr lang="es-MX" sz="2400" b="0" strike="noStrike" spc="-1">
              <a:solidFill>
                <a:srgbClr val="333333"/>
              </a:solidFill>
              <a:uFill>
                <a:solidFill>
                  <a:srgbClr val="FFFFFF"/>
                </a:solidFill>
              </a:uFill>
              <a:latin typeface="Open Sans"/>
            </a:endParaRPr>
          </a:p>
          <a:p>
            <a:pPr marL="3023870" lvl="6"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Seventh Outline Level</a:t>
            </a:r>
            <a:endParaRPr lang="es-MX" sz="2400" b="0" strike="noStrike" spc="-1">
              <a:solidFill>
                <a:srgbClr val="333333"/>
              </a:solidFill>
              <a:uFill>
                <a:solidFill>
                  <a:srgbClr val="FFFFFF"/>
                </a:solidFill>
              </a:uFill>
              <a:latin typeface="Open Sans"/>
            </a:endParaRPr>
          </a:p>
        </p:txBody>
      </p:sp>
      <p:sp>
        <p:nvSpPr>
          <p:cNvPr id="41" name="PlaceHolder 3"/>
          <p:cNvSpPr>
            <a:spLocks noGrp="1"/>
          </p:cNvSpPr>
          <p:nvPr>
            <p:ph type="dt"/>
          </p:nvPr>
        </p:nvSpPr>
        <p:spPr>
          <a:xfrm>
            <a:off x="504000" y="6886440"/>
            <a:ext cx="2348280" cy="521280"/>
          </a:xfrm>
          <a:prstGeom prst="rect">
            <a:avLst/>
          </a:prstGeom>
        </p:spPr>
        <p:txBody>
          <a:bodyPr lIns="0" tIns="0" rIns="0" bIns="0"/>
          <a:p>
            <a:r>
              <a:rPr lang="es-MX" sz="1400" b="0" strike="noStrike" spc="-1">
                <a:solidFill>
                  <a:srgbClr val="000000"/>
                </a:solidFill>
                <a:uFill>
                  <a:solidFill>
                    <a:srgbClr val="FFFFFF"/>
                  </a:solidFill>
                </a:uFill>
                <a:latin typeface="Open Sans"/>
              </a:rPr>
              <a:t>&lt;date/time&gt;</a:t>
            </a:r>
            <a:endParaRPr lang="es-MX"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447360" y="6886440"/>
            <a:ext cx="3195000" cy="521280"/>
          </a:xfrm>
          <a:prstGeom prst="rect">
            <a:avLst/>
          </a:prstGeom>
        </p:spPr>
        <p:txBody>
          <a:bodyPr lIns="0" tIns="0" rIns="0" bIns="0"/>
          <a:p>
            <a:pPr algn="ctr"/>
            <a:r>
              <a:rPr lang="es-MX" sz="1400" b="0" strike="noStrike" spc="-1">
                <a:solidFill>
                  <a:srgbClr val="000000"/>
                </a:solidFill>
                <a:uFill>
                  <a:solidFill>
                    <a:srgbClr val="FFFFFF"/>
                  </a:solidFill>
                </a:uFill>
                <a:latin typeface="Open Sans"/>
              </a:rPr>
              <a:t>&lt;footer&gt;</a:t>
            </a:r>
            <a:endParaRPr lang="es-MX" sz="1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7227360" y="6886440"/>
            <a:ext cx="2348280" cy="521280"/>
          </a:xfrm>
          <a:prstGeom prst="rect">
            <a:avLst/>
          </a:prstGeom>
        </p:spPr>
        <p:txBody>
          <a:bodyPr lIns="0" tIns="0" rIns="0" bIns="0"/>
          <a:p>
            <a:pPr algn="r"/>
            <a:fld id="{E521D8F8-5A53-4A19-8157-46F295D56BC0}" type="slidenum">
              <a:rPr lang="es-MX" sz="1400" b="0" strike="noStrike" spc="-1">
                <a:solidFill>
                  <a:srgbClr val="000000"/>
                </a:solidFill>
                <a:uFill>
                  <a:solidFill>
                    <a:srgbClr val="FFFFFF"/>
                  </a:solidFill>
                </a:uFill>
                <a:latin typeface="Open Sans"/>
              </a:rPr>
            </a:fld>
            <a:r>
              <a:rPr lang="es-MX" sz="1400" b="0" strike="noStrike" spc="-1">
                <a:solidFill>
                  <a:srgbClr val="000000"/>
                </a:solidFill>
                <a:uFill>
                  <a:solidFill>
                    <a:srgbClr val="FFFFFF"/>
                  </a:solidFill>
                </a:uFill>
                <a:latin typeface="Open Sans"/>
              </a:rPr>
              <a:t> / 9</a:t>
            </a:r>
            <a:endParaRPr lang="es-MX" sz="1400" b="0" strike="noStrike" spc="-1">
              <a:solidFill>
                <a:srgbClr val="000000"/>
              </a:solidFill>
              <a:uFill>
                <a:solidFill>
                  <a:srgbClr val="FFFFFF"/>
                </a:solidFill>
              </a:uFill>
              <a:latin typeface="Times New Roman"/>
            </a:endParaRPr>
          </a:p>
        </p:txBody>
      </p:sp>
      <p:sp>
        <p:nvSpPr>
          <p:cNvPr id="44" name="CustomShape 6"/>
          <p:cNvSpPr/>
          <p:nvPr/>
        </p:nvSpPr>
        <p:spPr>
          <a:xfrm>
            <a:off x="0" y="4320000"/>
            <a:ext cx="504000" cy="1080000"/>
          </a:xfrm>
          <a:prstGeom prst="rect">
            <a:avLst/>
          </a:prstGeom>
          <a:solidFill>
            <a:srgbClr val="EF2929"/>
          </a:solidFill>
          <a:ln>
            <a:noFill/>
          </a:ln>
        </p:spPr>
        <p:style>
          <a:lnRef idx="0">
            <a:srgbClr val="FFFFFF"/>
          </a:lnRef>
          <a:fillRef idx="0">
            <a:srgbClr val="FFFFFF"/>
          </a:fillRef>
          <a:effectRef idx="0">
            <a:srgbClr val="FFFFFF"/>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9" name="Picture 78"/>
          <p:cNvPicPr/>
          <p:nvPr/>
        </p:nvPicPr>
        <p:blipFill>
          <a:blip r:embed="rId13"/>
          <a:stretch>
            <a:fillRect/>
          </a:stretch>
        </p:blipFill>
        <p:spPr>
          <a:xfrm>
            <a:off x="-58320" y="108000"/>
            <a:ext cx="7794360" cy="1607400"/>
          </a:xfrm>
          <a:prstGeom prst="rect">
            <a:avLst/>
          </a:prstGeom>
          <a:ln>
            <a:noFill/>
          </a:ln>
        </p:spPr>
      </p:pic>
      <p:sp>
        <p:nvSpPr>
          <p:cNvPr id="80" name="PlaceHolder 1"/>
          <p:cNvSpPr>
            <a:spLocks noGrp="1"/>
          </p:cNvSpPr>
          <p:nvPr>
            <p:ph type="title"/>
          </p:nvPr>
        </p:nvSpPr>
        <p:spPr>
          <a:xfrm>
            <a:off x="504000" y="287640"/>
            <a:ext cx="7020000" cy="1248120"/>
          </a:xfrm>
          <a:prstGeom prst="rect">
            <a:avLst/>
          </a:prstGeom>
        </p:spPr>
        <p:txBody>
          <a:bodyPr lIns="0" tIns="0" rIns="0" bIns="0" anchor="ctr"/>
          <a:p>
            <a:r>
              <a:rPr lang="es-MX" sz="4000" b="0" strike="noStrike" spc="-1">
                <a:solidFill>
                  <a:srgbClr val="000000"/>
                </a:solidFill>
                <a:uFill>
                  <a:solidFill>
                    <a:srgbClr val="FFFFFF"/>
                  </a:solidFill>
                </a:uFill>
                <a:latin typeface="Arial" charset="0"/>
              </a:rPr>
              <a:t>Click to edit the title text format</a:t>
            </a:r>
            <a:endParaRPr lang="es-MX" sz="4000" b="0" strike="noStrike" spc="-1">
              <a:solidFill>
                <a:srgbClr val="000000"/>
              </a:solidFill>
              <a:uFill>
                <a:solidFill>
                  <a:srgbClr val="FFFFFF"/>
                </a:solidFill>
              </a:uFill>
              <a:latin typeface="Arial" charset="0"/>
            </a:endParaRPr>
          </a:p>
        </p:txBody>
      </p:sp>
      <p:sp>
        <p:nvSpPr>
          <p:cNvPr id="81" name="PlaceHolder 2"/>
          <p:cNvSpPr>
            <a:spLocks noGrp="1"/>
          </p:cNvSpPr>
          <p:nvPr>
            <p:ph type="body"/>
          </p:nvPr>
        </p:nvSpPr>
        <p:spPr>
          <a:xfrm>
            <a:off x="504000" y="1823760"/>
            <a:ext cx="9072000" cy="4384440"/>
          </a:xfrm>
          <a:prstGeom prst="rect">
            <a:avLst/>
          </a:prstGeom>
        </p:spPr>
        <p:txBody>
          <a:bodyPr lIns="0" tIns="0" rIns="0" bIns="0"/>
          <a:p>
            <a:pPr marL="431800" indent="-323850">
              <a:buClr>
                <a:srgbClr val="000000"/>
              </a:buClr>
              <a:buSzPct val="45000"/>
              <a:buFont typeface="Wingdings" panose="05000000000000000000" charset="2"/>
              <a:buChar char=""/>
            </a:pPr>
            <a:r>
              <a:rPr lang="es-MX" sz="4620" b="0" strike="noStrike" spc="-1">
                <a:solidFill>
                  <a:srgbClr val="000000"/>
                </a:solidFill>
                <a:uFill>
                  <a:solidFill>
                    <a:srgbClr val="FFFFFF"/>
                  </a:solidFill>
                </a:uFill>
                <a:latin typeface="Arial" charset="0"/>
              </a:rPr>
              <a:t>Click to edit the outline text format</a:t>
            </a:r>
            <a:endParaRPr lang="es-MX" sz="4620" b="0" strike="noStrike" spc="-1">
              <a:solidFill>
                <a:srgbClr val="000000"/>
              </a:solidFill>
              <a:uFill>
                <a:solidFill>
                  <a:srgbClr val="FFFFFF"/>
                </a:solidFill>
              </a:uFill>
              <a:latin typeface="Arial" charset="0"/>
            </a:endParaRPr>
          </a:p>
          <a:p>
            <a:pPr marL="864235" lvl="1" indent="-323850">
              <a:buClr>
                <a:srgbClr val="000000"/>
              </a:buClr>
              <a:buSzPct val="75000"/>
              <a:buFont typeface="Symbol" charset="2"/>
              <a:buChar char=""/>
            </a:pPr>
            <a:r>
              <a:rPr lang="es-MX" sz="4050" b="0" strike="noStrike" spc="-1">
                <a:solidFill>
                  <a:srgbClr val="000000"/>
                </a:solidFill>
                <a:uFill>
                  <a:solidFill>
                    <a:srgbClr val="FFFFFF"/>
                  </a:solidFill>
                </a:uFill>
                <a:latin typeface="Arial" charset="0"/>
              </a:rPr>
              <a:t>Second Outline Level</a:t>
            </a:r>
            <a:endParaRPr lang="es-MX" sz="4050" b="0" strike="noStrike" spc="-1">
              <a:solidFill>
                <a:srgbClr val="000000"/>
              </a:solidFill>
              <a:uFill>
                <a:solidFill>
                  <a:srgbClr val="FFFFFF"/>
                </a:solidFill>
              </a:uFill>
              <a:latin typeface="Arial" charset="0"/>
            </a:endParaRPr>
          </a:p>
          <a:p>
            <a:pPr marL="1296035" lvl="2" indent="-288290">
              <a:buClr>
                <a:srgbClr val="000000"/>
              </a:buClr>
              <a:buSzPct val="45000"/>
              <a:buFont typeface="Wingdings" panose="05000000000000000000" charset="2"/>
              <a:buChar char=""/>
            </a:pPr>
            <a:r>
              <a:rPr lang="es-MX" sz="3470" b="0" strike="noStrike" spc="-1">
                <a:solidFill>
                  <a:srgbClr val="000000"/>
                </a:solidFill>
                <a:uFill>
                  <a:solidFill>
                    <a:srgbClr val="FFFFFF"/>
                  </a:solidFill>
                </a:uFill>
                <a:latin typeface="Arial" charset="0"/>
              </a:rPr>
              <a:t>Third Outline Level</a:t>
            </a:r>
            <a:endParaRPr lang="es-MX" sz="3470" b="0" strike="noStrike" spc="-1">
              <a:solidFill>
                <a:srgbClr val="000000"/>
              </a:solidFill>
              <a:uFill>
                <a:solidFill>
                  <a:srgbClr val="FFFFFF"/>
                </a:solidFill>
              </a:uFill>
              <a:latin typeface="Arial" charset="0"/>
            </a:endParaRPr>
          </a:p>
          <a:p>
            <a:pPr marL="1727835" lvl="3" indent="-215900">
              <a:buClr>
                <a:srgbClr val="000000"/>
              </a:buClr>
              <a:buSzPct val="75000"/>
              <a:buFont typeface="Symbol" charset="2"/>
              <a:buChar char=""/>
            </a:pPr>
            <a:r>
              <a:rPr lang="es-MX" sz="2900" b="0" strike="noStrike" spc="-1">
                <a:solidFill>
                  <a:srgbClr val="000000"/>
                </a:solidFill>
                <a:uFill>
                  <a:solidFill>
                    <a:srgbClr val="FFFFFF"/>
                  </a:solidFill>
                </a:uFill>
                <a:latin typeface="Arial" charset="0"/>
              </a:rPr>
              <a:t>Fourth Outline Level</a:t>
            </a:r>
            <a:endParaRPr lang="es-MX" sz="2900" b="0" strike="noStrike" spc="-1">
              <a:solidFill>
                <a:srgbClr val="000000"/>
              </a:solidFill>
              <a:uFill>
                <a:solidFill>
                  <a:srgbClr val="FFFFFF"/>
                </a:solidFill>
              </a:uFill>
              <a:latin typeface="Arial" charset="0"/>
            </a:endParaRPr>
          </a:p>
          <a:p>
            <a:pPr marL="2160270" lvl="4"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Fifth Outline Level</a:t>
            </a:r>
            <a:endParaRPr lang="es-MX" sz="2900" b="0" strike="noStrike" spc="-1">
              <a:solidFill>
                <a:srgbClr val="000000"/>
              </a:solidFill>
              <a:uFill>
                <a:solidFill>
                  <a:srgbClr val="FFFFFF"/>
                </a:solidFill>
              </a:uFill>
              <a:latin typeface="Arial" charset="0"/>
            </a:endParaRPr>
          </a:p>
          <a:p>
            <a:pPr marL="2592070" lvl="5"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Sixth Outline Level</a:t>
            </a:r>
            <a:endParaRPr lang="es-MX" sz="2900" b="0" strike="noStrike" spc="-1">
              <a:solidFill>
                <a:srgbClr val="000000"/>
              </a:solidFill>
              <a:uFill>
                <a:solidFill>
                  <a:srgbClr val="FFFFFF"/>
                </a:solidFill>
              </a:uFill>
              <a:latin typeface="Arial" charset="0"/>
            </a:endParaRPr>
          </a:p>
          <a:p>
            <a:pPr marL="3023870" lvl="6"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Seventh Outline Level</a:t>
            </a:r>
            <a:endParaRPr lang="es-MX" sz="2900" b="0" strike="noStrike" spc="-1">
              <a:solidFill>
                <a:srgbClr val="000000"/>
              </a:solidFill>
              <a:uFill>
                <a:solidFill>
                  <a:srgbClr val="FFFFFF"/>
                </a:solidFill>
              </a:uFill>
              <a:latin typeface="Arial" charset="0"/>
            </a:endParaRPr>
          </a:p>
        </p:txBody>
      </p:sp>
      <p:sp>
        <p:nvSpPr>
          <p:cNvPr id="82" name="PlaceHolder 3"/>
          <p:cNvSpPr>
            <a:spLocks noGrp="1"/>
          </p:cNvSpPr>
          <p:nvPr>
            <p:ph type="dt"/>
          </p:nvPr>
        </p:nvSpPr>
        <p:spPr>
          <a:xfrm>
            <a:off x="504000" y="6886440"/>
            <a:ext cx="2348280" cy="520920"/>
          </a:xfrm>
          <a:prstGeom prst="rect">
            <a:avLst/>
          </a:prstGeom>
        </p:spPr>
        <p:txBody>
          <a:bodyPr lIns="0" tIns="0" rIns="0" bIns="0"/>
          <a:p>
            <a:r>
              <a:rPr lang="es-MX" sz="1400" b="0" strike="noStrike" spc="-1">
                <a:solidFill>
                  <a:srgbClr val="000000"/>
                </a:solidFill>
                <a:uFill>
                  <a:solidFill>
                    <a:srgbClr val="FFFFFF"/>
                  </a:solidFill>
                </a:uFill>
                <a:latin typeface="Times New Roman"/>
              </a:rPr>
              <a:t>&lt;date/time&gt;</a:t>
            </a:r>
            <a:endParaRPr lang="es-MX" sz="1400" b="0" strike="noStrike" spc="-1">
              <a:solidFill>
                <a:srgbClr val="000000"/>
              </a:solidFill>
              <a:uFill>
                <a:solidFill>
                  <a:srgbClr val="FFFFFF"/>
                </a:solidFill>
              </a:uFill>
              <a:latin typeface="Times New Roman"/>
            </a:endParaRPr>
          </a:p>
        </p:txBody>
      </p:sp>
      <p:sp>
        <p:nvSpPr>
          <p:cNvPr id="83" name="PlaceHolder 4"/>
          <p:cNvSpPr>
            <a:spLocks noGrp="1"/>
          </p:cNvSpPr>
          <p:nvPr>
            <p:ph type="ftr"/>
          </p:nvPr>
        </p:nvSpPr>
        <p:spPr>
          <a:xfrm>
            <a:off x="3447000" y="6886440"/>
            <a:ext cx="3195000" cy="520920"/>
          </a:xfrm>
          <a:prstGeom prst="rect">
            <a:avLst/>
          </a:prstGeom>
        </p:spPr>
        <p:txBody>
          <a:bodyPr lIns="0" tIns="0" rIns="0" bIns="0"/>
          <a:p>
            <a:pPr algn="ctr"/>
            <a:r>
              <a:rPr lang="es-MX" sz="1400" b="0" strike="noStrike" spc="-1">
                <a:solidFill>
                  <a:srgbClr val="000000"/>
                </a:solidFill>
                <a:uFill>
                  <a:solidFill>
                    <a:srgbClr val="FFFFFF"/>
                  </a:solidFill>
                </a:uFill>
                <a:latin typeface="Times New Roman"/>
              </a:rPr>
              <a:t>&lt;footer&gt;</a:t>
            </a:r>
            <a:endParaRPr lang="es-MX" sz="1400" b="0" strike="noStrike" spc="-1">
              <a:solidFill>
                <a:srgbClr val="000000"/>
              </a:solidFill>
              <a:uFill>
                <a:solidFill>
                  <a:srgbClr val="FFFFFF"/>
                </a:solidFill>
              </a:uFill>
              <a:latin typeface="Times New Roman"/>
            </a:endParaRPr>
          </a:p>
        </p:txBody>
      </p:sp>
      <p:sp>
        <p:nvSpPr>
          <p:cNvPr id="84" name="PlaceHolder 5"/>
          <p:cNvSpPr>
            <a:spLocks noGrp="1"/>
          </p:cNvSpPr>
          <p:nvPr>
            <p:ph type="sldNum"/>
          </p:nvPr>
        </p:nvSpPr>
        <p:spPr>
          <a:xfrm>
            <a:off x="7227000" y="6886440"/>
            <a:ext cx="2348280" cy="520920"/>
          </a:xfrm>
          <a:prstGeom prst="rect">
            <a:avLst/>
          </a:prstGeom>
        </p:spPr>
        <p:txBody>
          <a:bodyPr lIns="0" tIns="0" rIns="0" bIns="0"/>
          <a:p>
            <a:pPr algn="r"/>
            <a:fld id="{FF9EC356-D27F-47C6-A837-45486717FE4A}" type="slidenum">
              <a:rPr lang="es-MX" sz="1400" b="0" strike="noStrike" spc="-1">
                <a:solidFill>
                  <a:srgbClr val="000000"/>
                </a:solidFill>
                <a:uFill>
                  <a:solidFill>
                    <a:srgbClr val="FFFFFF"/>
                  </a:solidFill>
                </a:uFill>
                <a:latin typeface="Times New Roman"/>
              </a:rPr>
            </a:fld>
            <a:endParaRPr lang="es-MX"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hyperlink" Target="http://cs.boisestate.edu/~amit/teaching/597/scheduling.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792000" y="4104000"/>
            <a:ext cx="8568000" cy="1440000"/>
          </a:xfrm>
          <a:prstGeom prst="rect">
            <a:avLst/>
          </a:prstGeom>
          <a:noFill/>
          <a:ln>
            <a:noFill/>
          </a:ln>
        </p:spPr>
        <p:txBody>
          <a:bodyPr lIns="0" tIns="0" rIns="0" bIns="0" anchor="ctr"/>
          <a:p>
            <a:r>
              <a:rPr lang="es-MX" sz="4520" b="1" strike="noStrike" spc="-1">
                <a:solidFill>
                  <a:srgbClr val="333333"/>
                </a:solidFill>
                <a:uFill>
                  <a:solidFill>
                    <a:srgbClr val="FFFFFF"/>
                  </a:solidFill>
                </a:uFill>
                <a:latin typeface="Open Sans"/>
              </a:rPr>
              <a:t>Planificador de procesos de Linux</a:t>
            </a:r>
            <a:endParaRPr lang="es-MX" sz="4520" b="1" strike="noStrike" spc="-1">
              <a:solidFill>
                <a:srgbClr val="333333"/>
              </a:solidFill>
              <a:uFill>
                <a:solidFill>
                  <a:srgbClr val="FFFFFF"/>
                </a:solidFill>
              </a:uFill>
              <a:latin typeface="Open Sans"/>
            </a:endParaRPr>
          </a:p>
        </p:txBody>
      </p:sp>
      <p:sp>
        <p:nvSpPr>
          <p:cNvPr id="120" name="TextShape 2"/>
          <p:cNvSpPr txBox="1"/>
          <p:nvPr/>
        </p:nvSpPr>
        <p:spPr>
          <a:xfrm>
            <a:off x="805970" y="5442460"/>
            <a:ext cx="8568000" cy="4384800"/>
          </a:xfrm>
          <a:prstGeom prst="rect">
            <a:avLst/>
          </a:prstGeom>
          <a:noFill/>
          <a:ln>
            <a:noFill/>
          </a:ln>
        </p:spPr>
        <p:txBody>
          <a:bodyPr lIns="0" tIns="0" rIns="0" bIns="0"/>
          <a:p>
            <a:r>
              <a:rPr lang="es-MX" sz="2600" b="0" strike="noStrike" spc="-1">
                <a:solidFill>
                  <a:srgbClr val="000000"/>
                </a:solidFill>
                <a:uFill>
                  <a:solidFill>
                    <a:srgbClr val="FFFFFF"/>
                  </a:solidFill>
                </a:uFill>
                <a:latin typeface="Arial" charset="0"/>
              </a:rPr>
              <a:t>Sistemas operativos		 					 semestre 2017-1</a:t>
            </a:r>
            <a:endParaRPr lang="es-MX" sz="3200" b="0" strike="noStrike" spc="-1">
              <a:solidFill>
                <a:srgbClr val="000000"/>
              </a:solidFill>
              <a:uFill>
                <a:solidFill>
                  <a:srgbClr val="FFFFFF"/>
                </a:solidFill>
              </a:uFill>
              <a:latin typeface="Arial" charset="0"/>
            </a:endParaRPr>
          </a:p>
          <a:p>
            <a:r>
              <a:rPr lang="es-MX" sz="2600" b="0" strike="noStrike" spc="-1">
                <a:solidFill>
                  <a:srgbClr val="000000"/>
                </a:solidFill>
                <a:uFill>
                  <a:solidFill>
                    <a:srgbClr val="FFFFFF"/>
                  </a:solidFill>
                </a:uFill>
                <a:latin typeface="Arial" charset="0"/>
              </a:rPr>
              <a:t>Facultad de ingeniería UNAM</a:t>
            </a:r>
            <a:endParaRPr lang="es-MX" sz="3200" b="0" strike="noStrike" spc="-1">
              <a:solidFill>
                <a:srgbClr val="000000"/>
              </a:solidFill>
              <a:uFill>
                <a:solidFill>
                  <a:srgbClr val="FFFFFF"/>
                </a:solidFill>
              </a:uFill>
              <a:latin typeface="Arial" charset="0"/>
            </a:endParaRPr>
          </a:p>
          <a:p>
            <a:r>
              <a:rPr lang="es-MX" sz="2600" b="0" strike="noStrike" spc="-1">
                <a:solidFill>
                  <a:srgbClr val="000000"/>
                </a:solidFill>
                <a:uFill>
                  <a:solidFill>
                    <a:srgbClr val="FFFFFF"/>
                  </a:solidFill>
                </a:uFill>
                <a:latin typeface="Arial" charset="0"/>
              </a:rPr>
              <a:t>Prof. Ing. Wolf Iszaevich Gunnar Eyal</a:t>
            </a:r>
            <a:endParaRPr lang="es-MX" sz="3200" b="0" strike="noStrike" spc="-1">
              <a:solidFill>
                <a:srgbClr val="000000"/>
              </a:solidFill>
              <a:uFill>
                <a:solidFill>
                  <a:srgbClr val="FFFFFF"/>
                </a:solidFill>
              </a:uFill>
              <a:latin typeface="Arial" charset="0"/>
            </a:endParaRPr>
          </a:p>
          <a:p>
            <a:pPr algn="r"/>
            <a:r>
              <a:rPr lang="es-MX" sz="2600" b="0" strike="noStrike" spc="-1">
                <a:solidFill>
                  <a:srgbClr val="000000"/>
                </a:solidFill>
                <a:uFill>
                  <a:solidFill>
                    <a:srgbClr val="FFFFFF"/>
                  </a:solidFill>
                </a:uFill>
                <a:latin typeface="Arial" charset="0"/>
              </a:rPr>
              <a:t>Sánchez Hernández Max Armando</a:t>
            </a:r>
            <a:r>
              <a:rPr lang="es-MX" sz="3200" b="0" strike="noStrike" spc="-1">
                <a:solidFill>
                  <a:srgbClr val="000000"/>
                </a:solidFill>
                <a:uFill>
                  <a:solidFill>
                    <a:srgbClr val="FFFFFF"/>
                  </a:solidFill>
                </a:uFill>
                <a:latin typeface="Arial" charset="0"/>
              </a:rPr>
              <a:t> </a:t>
            </a:r>
            <a:endParaRPr 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Por valores de prioridad de tareas</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las prioridades altas en el kernel tienen valores numericos bajos.</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Las tareas de tiempo real tiene un rango de 1-a 99, minetras que las normales de 100-139.</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 veces hay confucion cuando se usan llamadas al sistema o bibliotecas de planeacion ya que en algunas el valor numerico se invierte o se asignan a diferentes propiedades (lindura).</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El planeador de linux es modular, implementando diferentes algoritmos/politicas para planear diferentes tipos de tareas. Estas implmemtaciones estan contenidas en el archivo llamado </a:t>
            </a:r>
            <a:r>
              <a:rPr lang="x-none" altLang="es-MX" sz="3200" b="0" i="1" strike="noStrike" spc="-1">
                <a:solidFill>
                  <a:srgbClr val="000000"/>
                </a:solidFill>
                <a:uFill>
                  <a:solidFill>
                    <a:srgbClr val="FFFFFF"/>
                  </a:solidFill>
                </a:uFill>
                <a:latin typeface="Arial" charset="0"/>
              </a:rPr>
              <a:t>Scheduling Class</a:t>
            </a:r>
            <a:r>
              <a:rPr lang="x-none" altLang="es-MX" sz="3200" b="0" strike="noStrike" spc="-1">
                <a:solidFill>
                  <a:srgbClr val="000000"/>
                </a:solidFill>
                <a:uFill>
                  <a:solidFill>
                    <a:srgbClr val="FFFFFF"/>
                  </a:solidFill>
                </a:uFill>
                <a:latin typeface="Arial" charset="0"/>
              </a:rPr>
              <a:t>. Esta clase ofrece una interfaz al esqueleto pricipal del planeador, que lo usara para manejar las tareas de acuerdo al algoritmo implementado.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3</a:t>
            </a:r>
            <a:endParaRPr lang="x-none"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 excepcion del primero todos los miembros de esta estructura son funciones apuntador, las cuales, son usadas por el esqueleto del planeador para llamar a la correspondiende politica de implementacion.</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spc="-1">
                <a:solidFill>
                  <a:srgbClr val="000000"/>
                </a:solidFill>
                <a:uFill>
                  <a:solidFill>
                    <a:srgbClr val="FFFFFF"/>
                  </a:solidFill>
                </a:uFill>
                <a:latin typeface="Arial" charset="0"/>
                <a:sym typeface="+mn-ea"/>
              </a:rPr>
              <a:t>Todas las clases de planeacion en el kernel estan listadas por orden de prioridad. El primer miembro de la estructura llamado el siguiente, es un apuntador a la siguiente clase de planeacion, la cual tiene una prioridaad menor en la lista. Como en el siguiente ejemplo.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pic>
        <p:nvPicPr>
          <p:cNvPr id="3" name="Picture 2"/>
          <p:cNvPicPr>
            <a:picLocks noChangeAspect="1"/>
          </p:cNvPicPr>
          <p:nvPr/>
        </p:nvPicPr>
        <p:blipFill>
          <a:blip r:embed="rId1"/>
          <a:stretch>
            <a:fillRect/>
          </a:stretch>
        </p:blipFill>
        <p:spPr>
          <a:xfrm>
            <a:off x="-88265" y="5037455"/>
            <a:ext cx="10080000" cy="4725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 clase </a:t>
            </a:r>
            <a:r>
              <a:rPr lang="x-none" altLang="es-MX" sz="3200" b="0" i="1" strike="noStrike" spc="-1">
                <a:solidFill>
                  <a:srgbClr val="000000"/>
                </a:solidFill>
                <a:uFill>
                  <a:solidFill>
                    <a:srgbClr val="FFFFFF"/>
                  </a:solidFill>
                </a:uFill>
                <a:latin typeface="Arial" charset="0"/>
              </a:rPr>
              <a:t>stop </a:t>
            </a:r>
            <a:r>
              <a:rPr lang="x-none" altLang="es-MX" sz="3200" b="0" strike="noStrike" spc="-1">
                <a:solidFill>
                  <a:srgbClr val="000000"/>
                </a:solidFill>
                <a:uFill>
                  <a:solidFill>
                    <a:srgbClr val="FFFFFF"/>
                  </a:solidFill>
                </a:uFill>
                <a:latin typeface="Arial" charset="0"/>
              </a:rPr>
              <a:t>es usada para planear la tarea "detener" por procesador la cual </a:t>
            </a:r>
            <a:r>
              <a:rPr lang="x-none" altLang="es-MX" sz="3200" b="0" i="1" strike="noStrike" spc="-1">
                <a:solidFill>
                  <a:srgbClr val="000000"/>
                </a:solidFill>
                <a:uFill>
                  <a:solidFill>
                    <a:srgbClr val="FFFFFF"/>
                  </a:solidFill>
                </a:uFill>
                <a:latin typeface="Arial" charset="0"/>
              </a:rPr>
              <a:t>previene </a:t>
            </a:r>
            <a:r>
              <a:rPr lang="x-none" altLang="es-MX" sz="3200" b="0" strike="noStrike" spc="-1">
                <a:solidFill>
                  <a:srgbClr val="000000"/>
                </a:solidFill>
                <a:uFill>
                  <a:solidFill>
                    <a:srgbClr val="FFFFFF"/>
                  </a:solidFill>
                </a:uFill>
                <a:latin typeface="Arial" charset="0"/>
              </a:rPr>
              <a:t>todo y no puede ser prevista por nada. La clase IDLE es usada para planificar la tarea IDLE la cual es ejecutada cuando no hay nada que se pueda ejecutar. Las clases de enmedio son para la implementacion de tiempo real y normal.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3 Cola de ejecución principal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Esta cola se diferencia por procesador, esta estructura esta definida en kernel/sched.c , este programa guarda pista de todos las tareas asignadas a un procesador en particular,  y maneja varias estadisticas de planeación acerca la carga del CPU para un mejor balanceo.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3 Cola de ejecución principal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Este programa contiene: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un candado para sincronizar operaciones en un CPU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apuntadores al </a:t>
            </a:r>
            <a:r>
              <a:rPr lang="x-none" altLang="es-MX" sz="3200" b="0" i="1" strike="noStrike" spc="-1">
                <a:solidFill>
                  <a:srgbClr val="000000"/>
                </a:solidFill>
                <a:uFill>
                  <a:solidFill>
                    <a:srgbClr val="FFFFFF"/>
                  </a:solidFill>
                </a:uFill>
                <a:latin typeface="Arial" charset="0"/>
              </a:rPr>
              <a:t>task_structs </a:t>
            </a:r>
            <a:r>
              <a:rPr lang="x-none" altLang="es-MX" sz="3200" b="0" strike="noStrike" spc="-1">
                <a:solidFill>
                  <a:srgbClr val="000000"/>
                </a:solidFill>
                <a:uFill>
                  <a:solidFill>
                    <a:srgbClr val="FFFFFF"/>
                  </a:solidFill>
                </a:uFill>
                <a:latin typeface="Arial" charset="0"/>
              </a:rPr>
              <a:t>de la ejecución actual, el IDLE  y tarea STOP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Cola de ejecuciones para tiempo real y normal(fair)</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pic>
        <p:nvPicPr>
          <p:cNvPr id="2" name="Picture 1"/>
          <p:cNvPicPr>
            <a:picLocks noChangeAspect="1"/>
          </p:cNvPicPr>
          <p:nvPr/>
        </p:nvPicPr>
        <p:blipFill>
          <a:blip r:embed="rId1"/>
          <a:stretch>
            <a:fillRect/>
          </a:stretch>
        </p:blipFill>
        <p:spPr>
          <a:xfrm>
            <a:off x="2017395" y="2741295"/>
            <a:ext cx="3004820" cy="522605"/>
          </a:xfrm>
          <a:prstGeom prst="rect">
            <a:avLst/>
          </a:prstGeom>
        </p:spPr>
      </p:pic>
      <p:pic>
        <p:nvPicPr>
          <p:cNvPr id="3" name="Picture 2"/>
          <p:cNvPicPr>
            <a:picLocks noChangeAspect="1"/>
          </p:cNvPicPr>
          <p:nvPr/>
        </p:nvPicPr>
        <p:blipFill>
          <a:blip r:embed="rId2"/>
          <a:stretch>
            <a:fillRect/>
          </a:stretch>
        </p:blipFill>
        <p:spPr>
          <a:xfrm>
            <a:off x="1778635" y="4162425"/>
            <a:ext cx="5953125" cy="567055"/>
          </a:xfrm>
          <a:prstGeom prst="rect">
            <a:avLst/>
          </a:prstGeom>
        </p:spPr>
      </p:pic>
      <p:pic>
        <p:nvPicPr>
          <p:cNvPr id="4" name="Picture 3"/>
          <p:cNvPicPr>
            <a:picLocks noChangeAspect="1"/>
          </p:cNvPicPr>
          <p:nvPr/>
        </p:nvPicPr>
        <p:blipFill>
          <a:blip r:embed="rId3"/>
          <a:stretch>
            <a:fillRect/>
          </a:stretch>
        </p:blipFill>
        <p:spPr>
          <a:xfrm>
            <a:off x="1018540" y="5756910"/>
            <a:ext cx="3121025" cy="9245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Para abordar este tema se puede tomar como punto de partida la función schedule(), definida  en kernel/sched.c . Esta es la función que el resto del kernel usa para ejecutar el ejecutar el proceso planificador, decidiendo que proceso ejecutar y ejecuntándolo.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Su objetivo principal es buscar la siguiente tarea a ser ejecutada y asignarlo a la variable </a:t>
            </a:r>
            <a:r>
              <a:rPr lang="x-none" altLang="es-MX" sz="3200" b="0" i="1" strike="noStrike" spc="-1">
                <a:solidFill>
                  <a:srgbClr val="000000"/>
                </a:solidFill>
                <a:uFill>
                  <a:solidFill>
                    <a:srgbClr val="FFFFFF"/>
                  </a:solidFill>
                </a:uFill>
                <a:latin typeface="Arial" charset="0"/>
              </a:rPr>
              <a:t>next </a:t>
            </a:r>
            <a:r>
              <a:rPr lang="x-none" altLang="es-MX" sz="3200" b="0" strike="noStrike" spc="-1">
                <a:solidFill>
                  <a:srgbClr val="000000"/>
                </a:solidFill>
                <a:uFill>
                  <a:solidFill>
                    <a:srgbClr val="FFFFFF"/>
                  </a:solidFill>
                </a:uFill>
                <a:latin typeface="Arial" charset="0"/>
              </a:rPr>
              <a:t>. Al final ejecutar un cambio de contexto para cambiar a una nueva tarea.</a:t>
            </a:r>
            <a:endParaRPr lang="x-none" altLang="es-MX" sz="3200" b="0" strike="noStrike" spc="-1">
              <a:solidFill>
                <a:srgbClr val="000000"/>
              </a:solidFill>
              <a:uFill>
                <a:solidFill>
                  <a:srgbClr val="FFFFFF"/>
                </a:solidFill>
              </a:uFill>
              <a:latin typeface="Arial" charset="0"/>
            </a:endParaRPr>
          </a:p>
        </p:txBody>
      </p:sp>
      <p:sp>
        <p:nvSpPr>
          <p:cNvPr id="5" name="TextShape 2"/>
          <p:cNvSpPr txBox="1"/>
          <p:nvPr/>
        </p:nvSpPr>
        <p:spPr>
          <a:xfrm>
            <a:off x="563885" y="1934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Desde que el kernel de Linux es </a:t>
            </a:r>
            <a:r>
              <a:rPr lang="x-none" altLang="es-MX" sz="3200" b="0" i="1" strike="noStrike" spc="-1">
                <a:solidFill>
                  <a:srgbClr val="000000"/>
                </a:solidFill>
                <a:uFill>
                  <a:solidFill>
                    <a:srgbClr val="FFFFFF"/>
                  </a:solidFill>
                </a:uFill>
                <a:latin typeface="Arial" charset="0"/>
              </a:rPr>
              <a:t>expulsivo,</a:t>
            </a:r>
            <a:r>
              <a:rPr lang="x-none" altLang="es-MX" sz="3200" b="0" strike="noStrike" spc="-1">
                <a:solidFill>
                  <a:srgbClr val="000000"/>
                </a:solidFill>
                <a:uFill>
                  <a:solidFill>
                    <a:srgbClr val="FFFFFF"/>
                  </a:solidFill>
                </a:uFill>
                <a:latin typeface="Arial" charset="0"/>
              </a:rPr>
              <a:t> puede pasar que una tarea que se ejeuta en espacio de kernel se involutariamente expulsada por otra tarea de mayor prioridad es por eso que lo primero que se hace es ejecutar  la función  </a:t>
            </a:r>
            <a:r>
              <a:rPr lang="x-none" altLang="es-MX" sz="3200" b="0" i="1" strike="noStrike" spc="-1">
                <a:solidFill>
                  <a:srgbClr val="000000"/>
                </a:solidFill>
                <a:uFill>
                  <a:solidFill>
                    <a:srgbClr val="FFFFFF"/>
                  </a:solidFill>
                </a:uFill>
                <a:latin typeface="Arial" charset="0"/>
              </a:rPr>
              <a:t>preempt_disable() </a:t>
            </a:r>
            <a:r>
              <a:rPr lang="x-none" altLang="es-MX" sz="3200" b="0" strike="noStrike" spc="-1">
                <a:solidFill>
                  <a:srgbClr val="000000"/>
                </a:solidFill>
                <a:uFill>
                  <a:solidFill>
                    <a:srgbClr val="FFFFFF"/>
                  </a:solidFill>
                </a:uFill>
                <a:latin typeface="Arial" charset="0"/>
              </a:rPr>
              <a:t>entonces el planificador no puede ser interrumpido durante la ejecución de un operación crítica.</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6</a:t>
            </a:r>
            <a:endParaRPr lang="x-none"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Después el planificador bloquea 	la cola de procesos del CPU actual para que un solo hilo a la vez pueda modificarla.</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Despues el planificador examamina el estado de la tarea anterior y si no es ejecutable y no ha sido expulsada del modo kernel, entonces el removida de la cola de procesos. Si no tiene bloqueo de señal pendiente, su estado es cambiado a tarea en ejecución y es dejado en la cola de procesos .</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6</a:t>
            </a:r>
            <a:endParaRPr lang="x-none"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2" name="TextShape 2"/>
          <p:cNvSpPr txBox="1"/>
          <p:nvPr/>
        </p:nvSpPr>
        <p:spPr>
          <a:xfrm>
            <a:off x="43224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2800" b="0" strike="noStrike" spc="-1">
                <a:solidFill>
                  <a:srgbClr val="000000"/>
                </a:solidFill>
                <a:uFill>
                  <a:solidFill>
                    <a:srgbClr val="FFFFFF"/>
                  </a:solidFill>
                </a:uFill>
                <a:latin typeface="Arial" charset="0"/>
              </a:rPr>
              <a:t>Poco de historia del desarrollo del algoritmo del planificador de Linux:</a:t>
            </a:r>
            <a:endParaRPr lang="x-none" altLang="es-MX" sz="28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2800" b="0" strike="noStrike" spc="-1">
                <a:solidFill>
                  <a:srgbClr val="000000"/>
                </a:solidFill>
                <a:uFill>
                  <a:solidFill>
                    <a:srgbClr val="FFFFFF"/>
                  </a:solidFill>
                </a:uFill>
                <a:latin typeface="Arial" charset="0"/>
              </a:rPr>
              <a:t>-1995 1.2 Cola de procesos circular  con procesos planificados en un sistema Round Robin.</a:t>
            </a:r>
            <a:endParaRPr lang="x-none" altLang="es-MX" sz="28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2800" b="0" strike="noStrike" spc="-1">
                <a:solidFill>
                  <a:srgbClr val="000000"/>
                </a:solidFill>
                <a:uFill>
                  <a:solidFill>
                    <a:srgbClr val="FFFFFF"/>
                  </a:solidFill>
                </a:uFill>
                <a:latin typeface="Arial" charset="0"/>
              </a:rPr>
              <a:t>-1999 2.2 Clases de planeación introducidas y tareas de tiempo real, tareas no expulsivas y tareas no tiempo real, además de soporte SMP.</a:t>
            </a:r>
            <a:endParaRPr lang="x-none" altLang="es-MX" sz="28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2800" b="0" strike="noStrike" spc="-1">
                <a:solidFill>
                  <a:srgbClr val="000000"/>
                </a:solidFill>
                <a:uFill>
                  <a:solidFill>
                    <a:srgbClr val="FFFFFF"/>
                  </a:solidFill>
                </a:uFill>
                <a:latin typeface="Arial" charset="0"/>
              </a:rPr>
              <a:t>-2001 2.4 planificador O(n), división del tiempo en epocas donde a cada tarea  le correspondia cierto tiempo, iterando a través de n tareas y aplicando la funcion </a:t>
            </a:r>
            <a:r>
              <a:rPr lang="x-none" altLang="es-MX" sz="2800" b="0" i="1" strike="noStrike" spc="-1">
                <a:solidFill>
                  <a:srgbClr val="000000"/>
                </a:solidFill>
                <a:uFill>
                  <a:solidFill>
                    <a:srgbClr val="FFFFFF"/>
                  </a:solidFill>
                </a:uFill>
                <a:latin typeface="Arial" charset="0"/>
              </a:rPr>
              <a:t>goodness </a:t>
            </a:r>
            <a:r>
              <a:rPr lang="x-none" altLang="es-MX" sz="2800" b="0" strike="noStrike" spc="-1">
                <a:solidFill>
                  <a:srgbClr val="000000"/>
                </a:solidFill>
                <a:uFill>
                  <a:solidFill>
                    <a:srgbClr val="FFFFFF"/>
                  </a:solidFill>
                </a:uFill>
                <a:latin typeface="Arial" charset="0"/>
              </a:rPr>
              <a:t>para determinar la siguiente tarea.</a:t>
            </a:r>
            <a:endParaRPr lang="x-none" altLang="es-MX" sz="2800" b="0" strike="noStrike" spc="-1">
              <a:solidFill>
                <a:srgbClr val="000000"/>
              </a:solidFill>
              <a:uFill>
                <a:solidFill>
                  <a:srgbClr val="FFFFFF"/>
                </a:solidFill>
              </a:u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Para que una tarea sea removida de la cola de procesos, el planificador llama a la función </a:t>
            </a:r>
            <a:r>
              <a:rPr lang="x-none" altLang="es-MX" sz="3200" b="0" i="1" strike="noStrike" spc="-1">
                <a:solidFill>
                  <a:srgbClr val="000000"/>
                </a:solidFill>
                <a:uFill>
                  <a:solidFill>
                    <a:srgbClr val="FFFFFF"/>
                  </a:solidFill>
                </a:uFill>
                <a:latin typeface="Arial" charset="0"/>
              </a:rPr>
              <a:t>deactivate_task() </a:t>
            </a:r>
            <a:r>
              <a:rPr lang="x-none" altLang="es-MX" sz="3200" b="0" strike="noStrike" spc="-1">
                <a:solidFill>
                  <a:srgbClr val="000000"/>
                </a:solidFill>
                <a:uFill>
                  <a:solidFill>
                    <a:srgbClr val="FFFFFF"/>
                  </a:solidFill>
                </a:uFill>
                <a:latin typeface="Arial" charset="0"/>
              </a:rPr>
              <a:t> la cual de manera interna llama a </a:t>
            </a:r>
            <a:r>
              <a:rPr lang="x-none" altLang="es-MX" sz="3200" b="0" i="1" strike="noStrike" spc="-1">
                <a:solidFill>
                  <a:srgbClr val="000000"/>
                </a:solidFill>
                <a:uFill>
                  <a:solidFill>
                    <a:srgbClr val="FFFFFF"/>
                  </a:solidFill>
                </a:uFill>
                <a:latin typeface="Arial" charset="0"/>
              </a:rPr>
              <a:t>dequeue_task(). </a:t>
            </a:r>
            <a:endParaRPr lang="x-none" altLang="es-MX" sz="3200" b="0" i="1"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i="1" strike="noStrike" spc="-1">
              <a:solidFill>
                <a:srgbClr val="000000"/>
              </a:solidFill>
              <a:uFill>
                <a:solidFill>
                  <a:srgbClr val="FFFFFF"/>
                </a:solidFill>
              </a:uFill>
              <a:latin typeface="Arial" charset="0"/>
            </a:endParaRPr>
          </a:p>
        </p:txBody>
      </p:sp>
      <p:pic>
        <p:nvPicPr>
          <p:cNvPr id="3" name="Picture 2"/>
          <p:cNvPicPr>
            <a:picLocks noChangeAspect="1"/>
          </p:cNvPicPr>
          <p:nvPr/>
        </p:nvPicPr>
        <p:blipFill>
          <a:blip r:embed="rId1"/>
          <a:stretch>
            <a:fillRect/>
          </a:stretch>
        </p:blipFill>
        <p:spPr>
          <a:xfrm>
            <a:off x="-10160" y="3922395"/>
            <a:ext cx="10074275" cy="18364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 siguiente acción es verificar en la cola de procesos si existe alguna tarea que pueda ser ejecutada. Si no es así  </a:t>
            </a:r>
            <a:r>
              <a:rPr lang="x-none" altLang="es-MX" sz="3200" b="0" i="1" strike="noStrike" spc="-1">
                <a:solidFill>
                  <a:srgbClr val="000000"/>
                </a:solidFill>
                <a:uFill>
                  <a:solidFill>
                    <a:srgbClr val="FFFFFF"/>
                  </a:solidFill>
                </a:uFill>
                <a:latin typeface="Arial" charset="0"/>
              </a:rPr>
              <a:t>idle_balance() </a:t>
            </a:r>
            <a:r>
              <a:rPr lang="x-none" altLang="es-MX" sz="3200" b="0" strike="noStrike" spc="-1">
                <a:solidFill>
                  <a:srgbClr val="000000"/>
                </a:solidFill>
                <a:uFill>
                  <a:solidFill>
                    <a:srgbClr val="FFFFFF"/>
                  </a:solidFill>
                </a:uFill>
                <a:latin typeface="Arial" charset="0"/>
              </a:rPr>
              <a:t> es llamada para buscar una tarea ejecutable en la cola de otro procesador.</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i="1" strike="noStrike" spc="-1">
                <a:solidFill>
                  <a:srgbClr val="000000"/>
                </a:solidFill>
                <a:uFill>
                  <a:solidFill>
                    <a:srgbClr val="FFFFFF"/>
                  </a:solidFill>
                </a:uFill>
                <a:latin typeface="Arial" charset="0"/>
              </a:rPr>
              <a:t>put_prev_task() </a:t>
            </a:r>
            <a:r>
              <a:rPr lang="x-none" altLang="es-MX" sz="3200" b="0" strike="noStrike" spc="-1">
                <a:solidFill>
                  <a:srgbClr val="000000"/>
                </a:solidFill>
                <a:uFill>
                  <a:solidFill>
                    <a:srgbClr val="FFFFFF"/>
                  </a:solidFill>
                </a:uFill>
                <a:latin typeface="Arial" charset="0"/>
              </a:rPr>
              <a:t>es una </a:t>
            </a:r>
            <a:r>
              <a:rPr lang="x-none" altLang="es-MX" sz="3200" b="0" i="1" strike="noStrike" spc="-1">
                <a:solidFill>
                  <a:srgbClr val="000000"/>
                </a:solidFill>
                <a:uFill>
                  <a:solidFill>
                    <a:srgbClr val="FFFFFF"/>
                  </a:solidFill>
                </a:uFill>
                <a:latin typeface="Arial" charset="0"/>
              </a:rPr>
              <a:t>clase de planificador </a:t>
            </a:r>
            <a:r>
              <a:rPr lang="x-none" altLang="es-MX" sz="3200" b="0" strike="noStrike" spc="-1">
                <a:solidFill>
                  <a:srgbClr val="000000"/>
                </a:solidFill>
                <a:uFill>
                  <a:solidFill>
                    <a:srgbClr val="FFFFFF"/>
                  </a:solidFill>
                </a:uFill>
                <a:latin typeface="Arial" charset="0"/>
              </a:rPr>
              <a:t>que informa sobre una tarea que va a ser cambiada de procesador.</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Entonces la clase correspondiente llama a la función  </a:t>
            </a:r>
            <a:r>
              <a:rPr lang="x-none" altLang="es-MX" sz="3200" b="0" i="1" strike="noStrike" spc="-1">
                <a:solidFill>
                  <a:srgbClr val="000000"/>
                </a:solidFill>
                <a:uFill>
                  <a:solidFill>
                    <a:srgbClr val="FFFFFF"/>
                  </a:solidFill>
                </a:uFill>
                <a:latin typeface="Arial" charset="0"/>
              </a:rPr>
              <a:t>pick_next_task(), </a:t>
            </a:r>
            <a:r>
              <a:rPr lang="x-none" altLang="es-MX" sz="3200" b="0" strike="noStrike" spc="-1">
                <a:solidFill>
                  <a:srgbClr val="000000"/>
                </a:solidFill>
                <a:uFill>
                  <a:solidFill>
                    <a:srgbClr val="FFFFFF"/>
                  </a:solidFill>
                </a:uFill>
                <a:latin typeface="Arial" charset="0"/>
              </a:rPr>
              <a:t>seguido por la limpieza de la bandera </a:t>
            </a:r>
            <a:r>
              <a:rPr lang="x-none" altLang="es-MX" sz="3200" b="0" i="1" strike="noStrike" spc="-1">
                <a:solidFill>
                  <a:srgbClr val="000000"/>
                </a:solidFill>
                <a:uFill>
                  <a:solidFill>
                    <a:srgbClr val="FFFFFF"/>
                  </a:solidFill>
                </a:uFill>
                <a:latin typeface="Arial" charset="0"/>
              </a:rPr>
              <a:t>need_resched </a:t>
            </a:r>
            <a:r>
              <a:rPr lang="x-none" altLang="es-MX" sz="3200" b="0" strike="noStrike" spc="-1">
                <a:solidFill>
                  <a:srgbClr val="000000"/>
                </a:solidFill>
                <a:uFill>
                  <a:solidFill>
                    <a:srgbClr val="FFFFFF"/>
                  </a:solidFill>
                </a:uFill>
                <a:latin typeface="Arial" charset="0"/>
              </a:rPr>
              <a:t>la cual debió haber sido llamada antes para invocar al planificador.</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i="1" strike="noStrike" spc="-1">
                <a:solidFill>
                  <a:srgbClr val="000000"/>
                </a:solidFill>
                <a:uFill>
                  <a:solidFill>
                    <a:srgbClr val="FFFFFF"/>
                  </a:solidFill>
                </a:uFill>
                <a:latin typeface="Arial" charset="0"/>
              </a:rPr>
              <a:t>need_resched </a:t>
            </a:r>
            <a:r>
              <a:rPr lang="x-none" altLang="es-MX" sz="3200" b="0" strike="noStrike" spc="-1">
                <a:solidFill>
                  <a:srgbClr val="000000"/>
                </a:solidFill>
                <a:uFill>
                  <a:solidFill>
                    <a:srgbClr val="FFFFFF"/>
                  </a:solidFill>
                </a:uFill>
                <a:latin typeface="Arial" charset="0"/>
              </a:rPr>
              <a:t> es una forma de decir al kernel que una tarea necesita se ejecutada y el planificador [</a:t>
            </a:r>
            <a:r>
              <a:rPr lang="x-none" altLang="es-MX" sz="3200" b="0" i="1" strike="noStrike" spc="-1">
                <a:solidFill>
                  <a:srgbClr val="000000"/>
                </a:solidFill>
                <a:uFill>
                  <a:solidFill>
                    <a:srgbClr val="FFFFFF"/>
                  </a:solidFill>
                </a:uFill>
                <a:latin typeface="Arial" charset="0"/>
              </a:rPr>
              <a:t>schedule()] </a:t>
            </a:r>
            <a:r>
              <a:rPr lang="x-none" altLang="es-MX" sz="3200" b="0" strike="noStrike" spc="-1">
                <a:solidFill>
                  <a:srgbClr val="000000"/>
                </a:solidFill>
                <a:uFill>
                  <a:solidFill>
                    <a:srgbClr val="FFFFFF"/>
                  </a:solidFill>
                </a:uFill>
                <a:latin typeface="Arial" charset="0"/>
              </a:rPr>
              <a:t> debe ser ejecutado lo antes posible.</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8</a:t>
            </a:r>
            <a:endParaRPr lang="x-none"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i="1" strike="noStrike" spc="-1">
                <a:solidFill>
                  <a:srgbClr val="000000"/>
                </a:solidFill>
                <a:uFill>
                  <a:solidFill>
                    <a:srgbClr val="FFFFFF"/>
                  </a:solidFill>
                </a:uFill>
                <a:latin typeface="Arial" charset="0"/>
              </a:rPr>
              <a:t>pick_next_task() </a:t>
            </a:r>
            <a:r>
              <a:rPr lang="x-none" altLang="es-MX" sz="3200" b="0" strike="noStrike" spc="-1">
                <a:solidFill>
                  <a:srgbClr val="000000"/>
                </a:solidFill>
                <a:uFill>
                  <a:solidFill>
                    <a:srgbClr val="FFFFFF"/>
                  </a:solidFill>
                </a:uFill>
                <a:latin typeface="Arial" charset="0"/>
              </a:rPr>
              <a:t>es también implementada en </a:t>
            </a:r>
            <a:r>
              <a:rPr lang="x-none" altLang="es-MX" sz="3200" b="0" i="1" strike="noStrike" spc="-1">
                <a:solidFill>
                  <a:srgbClr val="000000"/>
                </a:solidFill>
                <a:uFill>
                  <a:solidFill>
                    <a:srgbClr val="FFFFFF"/>
                  </a:solidFill>
                </a:uFill>
                <a:latin typeface="Arial" charset="0"/>
              </a:rPr>
              <a:t>sched.c , </a:t>
            </a:r>
            <a:r>
              <a:rPr lang="x-none" altLang="es-MX" sz="3200" b="0" strike="noStrike" spc="-1">
                <a:solidFill>
                  <a:srgbClr val="000000"/>
                </a:solidFill>
                <a:uFill>
                  <a:solidFill>
                    <a:srgbClr val="FFFFFF"/>
                  </a:solidFill>
                </a:uFill>
                <a:latin typeface="Arial" charset="0"/>
              </a:rPr>
              <a:t>ésta itera a través de nuestra lista de clases de planeación para encontrar a la clase con la prioridad más alta que tenga una tarea ejecutable. Si la ultima tarea en ejecución fue la que se eligió como siguiente, entonces no se realiza un cambio de contexto, simplemente sigue ejecutando, si es una tarea nueva el cambio de contexto ocurre llamando a </a:t>
            </a:r>
            <a:r>
              <a:rPr lang="x-none" altLang="es-MX" sz="3200" b="0" i="1" strike="noStrike" spc="-1">
                <a:solidFill>
                  <a:srgbClr val="000000"/>
                </a:solidFill>
                <a:uFill>
                  <a:solidFill>
                    <a:srgbClr val="FFFFFF"/>
                  </a:solidFill>
                </a:uFill>
                <a:latin typeface="Arial" charset="0"/>
              </a:rPr>
              <a:t> context_switch().</a:t>
            </a:r>
            <a:endParaRPr lang="x-none" altLang="es-MX" sz="3200" b="0" i="1"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8</a:t>
            </a:r>
            <a:endParaRPr lang="x-none"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Internamente </a:t>
            </a:r>
            <a:r>
              <a:rPr lang="x-none" altLang="es-MX" sz="3200" b="0" i="1" strike="noStrike" spc="-1">
                <a:solidFill>
                  <a:srgbClr val="000000"/>
                </a:solidFill>
                <a:uFill>
                  <a:solidFill>
                    <a:srgbClr val="FFFFFF"/>
                  </a:solidFill>
                </a:uFill>
                <a:latin typeface="Arial" charset="0"/>
              </a:rPr>
              <a:t>context_switch() </a:t>
            </a:r>
            <a:r>
              <a:rPr lang="x-none" altLang="es-MX" sz="3200" b="0" strike="noStrike" spc="-1">
                <a:solidFill>
                  <a:srgbClr val="000000"/>
                </a:solidFill>
                <a:uFill>
                  <a:solidFill>
                    <a:srgbClr val="FFFFFF"/>
                  </a:solidFill>
                </a:uFill>
                <a:latin typeface="Arial" charset="0"/>
              </a:rPr>
              <a:t> cambia al nuevo mapa de memoria de la nueva tarea y cambia los registros de estados y la pila. Por último la cola de procesos es bloqueada y la expulsión es rehabilitada. En caso de que la expulsión sea llamada durante el tiempo que fue deshabilitada, el planificador la corre de inmediato.</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8</a:t>
            </a:r>
            <a:endParaRPr lang="x-none"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5 Completely fair scheduler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CFS - Ingo Molnar </a:t>
            </a: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Rotating staircase deadline scheduler - Con kolivas</a:t>
            </a: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La implementación de CFS está en </a:t>
            </a:r>
            <a:r>
              <a:rPr lang="x-none" altLang="es-MX" sz="3200" b="0" i="1" strike="noStrike" spc="-1">
                <a:solidFill>
                  <a:srgbClr val="000000"/>
                </a:solidFill>
                <a:uFill>
                  <a:solidFill>
                    <a:srgbClr val="FFFFFF"/>
                  </a:solidFill>
                </a:uFill>
                <a:latin typeface="Arial" charset="0"/>
              </a:rPr>
              <a:t>sched_fair.c</a:t>
            </a:r>
            <a:endParaRPr lang="x-none" altLang="es-MX" sz="3200" b="0" i="1"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El algoritmo de CFS está basado en un procesador multitarea ideal. Tal que el procesador pueda correr todas las tareas activas literalmente al mismo tiempo, mientras cada tarea tiene una porción de tiempo en el procesador.</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5 Completely fair scheduler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Apesar de la imposibilidad de manejar los procesadores de esta manera y que es altamente ineficiente por los cambios de contexto, CFS intenta a este comportamiento lo más posible. CFS guarda la pista del tiempo de ejecución de cada tarea ejecutable, también llamado </a:t>
            </a:r>
            <a:r>
              <a:rPr lang="x-none" altLang="es-MX" sz="3200" b="0" i="1" strike="noStrike" spc="-1">
                <a:solidFill>
                  <a:srgbClr val="000000"/>
                </a:solidFill>
                <a:uFill>
                  <a:solidFill>
                    <a:srgbClr val="FFFFFF"/>
                  </a:solidFill>
                </a:uFill>
                <a:latin typeface="Arial" charset="0"/>
              </a:rPr>
              <a:t>virtual runtime </a:t>
            </a:r>
            <a:r>
              <a:rPr lang="x-none" altLang="es-MX" sz="3200" b="0" strike="noStrike" spc="-1">
                <a:solidFill>
                  <a:srgbClr val="000000"/>
                </a:solidFill>
                <a:uFill>
                  <a:solidFill>
                    <a:srgbClr val="FFFFFF"/>
                  </a:solidFill>
                </a:uFill>
                <a:latin typeface="Arial" charset="0"/>
              </a:rPr>
              <a:t>e intenta mantener un equilibrio entre todas las tareas ejecutables.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04000" y="627840"/>
            <a:ext cx="7020000" cy="56736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Referencias</a:t>
            </a:r>
            <a:endParaRPr lang="es-MX" sz="4000" b="0" strike="noStrike" spc="-1">
              <a:solidFill>
                <a:srgbClr val="000000"/>
              </a:solidFill>
              <a:uFill>
                <a:solidFill>
                  <a:srgbClr val="FFFFFF"/>
                </a:solidFill>
              </a:uFill>
              <a:latin typeface="Arial" charset="0"/>
            </a:endParaRPr>
          </a:p>
        </p:txBody>
      </p:sp>
      <p:sp>
        <p:nvSpPr>
          <p:cNvPr id="136" name="TextShape 2"/>
          <p:cNvSpPr txBox="1"/>
          <p:nvPr/>
        </p:nvSpPr>
        <p:spPr>
          <a:xfrm>
            <a:off x="-66240" y="1823760"/>
            <a:ext cx="985032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2800" b="0" i="1" strike="noStrike" spc="-1">
                <a:solidFill>
                  <a:srgbClr val="000000"/>
                </a:solidFill>
                <a:uFill>
                  <a:solidFill>
                    <a:srgbClr val="FFFFFF"/>
                  </a:solidFill>
                </a:uFill>
                <a:latin typeface="Arial" charset="0"/>
              </a:rPr>
              <a:t>Process Scheduling in Linux, </a:t>
            </a:r>
            <a:r>
              <a:rPr lang="es-MX" sz="2800" b="1" strike="noStrike" spc="-1">
                <a:solidFill>
                  <a:srgbClr val="000000"/>
                </a:solidFill>
                <a:uFill>
                  <a:solidFill>
                    <a:srgbClr val="FFFFFF"/>
                  </a:solidFill>
                </a:uFill>
                <a:latin typeface="Arial" charset="0"/>
              </a:rPr>
              <a:t>Volker Seeker</a:t>
            </a:r>
            <a:r>
              <a:rPr lang="es-MX" sz="2800" b="0" strike="noStrike" spc="-1">
                <a:solidFill>
                  <a:srgbClr val="000000"/>
                </a:solidFill>
                <a:uFill>
                  <a:solidFill>
                    <a:srgbClr val="FFFFFF"/>
                  </a:solidFill>
                </a:uFill>
                <a:latin typeface="Arial" charset="0"/>
              </a:rPr>
              <a:t>, University of Edinburg, Critical Blue, 5 de Mayo del 2013</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i="1" strike="noStrike" spc="-1">
                <a:solidFill>
                  <a:srgbClr val="000000"/>
                </a:solidFill>
                <a:uFill>
                  <a:solidFill>
                    <a:srgbClr val="FFFFFF"/>
                  </a:solidFill>
                </a:uFill>
                <a:latin typeface="Arial" charset="0"/>
              </a:rPr>
              <a:t>Process Scheduling in Linux,</a:t>
            </a:r>
            <a:r>
              <a:rPr lang="es-MX" sz="2800" b="1" i="1" strike="noStrike" spc="-1">
                <a:solidFill>
                  <a:srgbClr val="000000"/>
                </a:solidFill>
                <a:uFill>
                  <a:solidFill>
                    <a:srgbClr val="FFFFFF"/>
                  </a:solidFill>
                </a:uFill>
                <a:latin typeface="Arial" charset="0"/>
              </a:rPr>
              <a:t> </a:t>
            </a:r>
            <a:r>
              <a:rPr lang="es-MX" sz="2800" b="1" strike="noStrike" spc="-1">
                <a:solidFill>
                  <a:srgbClr val="000000"/>
                </a:solidFill>
                <a:uFill>
                  <a:solidFill>
                    <a:srgbClr val="FFFFFF"/>
                  </a:solidFill>
                </a:uFill>
                <a:latin typeface="Arial" charset="0"/>
              </a:rPr>
              <a:t>Desconocido</a:t>
            </a:r>
            <a:r>
              <a:rPr lang="es-MX" sz="2800" b="0" strike="noStrike" spc="-1">
                <a:solidFill>
                  <a:srgbClr val="000000"/>
                </a:solidFill>
                <a:uFill>
                  <a:solidFill>
                    <a:srgbClr val="FFFFFF"/>
                  </a:solidFill>
                </a:uFill>
                <a:latin typeface="Arial" charset="0"/>
              </a:rPr>
              <a:t>,</a:t>
            </a:r>
            <a:r>
              <a:rPr lang="es-MX" sz="2800" b="0" strike="noStrike" spc="-1">
                <a:solidFill>
                  <a:srgbClr val="000000"/>
                </a:solidFill>
                <a:uFill>
                  <a:solidFill>
                    <a:srgbClr val="FFFFFF"/>
                  </a:solidFill>
                </a:uFill>
                <a:latin typeface="Arial" charset="0"/>
                <a:hlinkClick r:id="rId1"/>
              </a:rPr>
              <a:t>http://cs.boisestate.edu/~amit/teaching/597/scheduling.pdf</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2" name="TextShape 2"/>
          <p:cNvSpPr txBox="1"/>
          <p:nvPr/>
        </p:nvSpPr>
        <p:spPr>
          <a:xfrm>
            <a:off x="504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2003 2.6 Planificador O(1) usa multiples colas de procesos por cada prioridad, esta era una versión más eficiente de O(n), introducido como un sistema extra para sistemas interactivos contra taras por lote.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2008 2.6.23  CFS (Completely fair scheduler)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4" name="TextShape 2"/>
          <p:cNvSpPr txBox="1"/>
          <p:nvPr/>
        </p:nvSpPr>
        <p:spPr>
          <a:xfrm>
            <a:off x="504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¿Qué tareas realiza?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Actualmente el kernel de Linux es multitarea, esto quiere decir que en un momento dado pueden existir más de un sólo proceso en ejecución, éste se ejecutará como si fuera el único en ejecución(aunque no lo sea).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El planeador del processos </a:t>
            </a:r>
            <a:r>
              <a:rPr lang="es-MX" sz="2800" b="1" strike="noStrike" spc="-1">
                <a:solidFill>
                  <a:srgbClr val="000000"/>
                </a:solidFill>
                <a:uFill>
                  <a:solidFill>
                    <a:srgbClr val="FFFFFF"/>
                  </a:solidFill>
                </a:uFill>
                <a:latin typeface="Arial" charset="0"/>
              </a:rPr>
              <a:t>coordina</a:t>
            </a:r>
            <a:r>
              <a:rPr lang="es-MX" sz="2800" b="0" strike="noStrike" spc="-1">
                <a:solidFill>
                  <a:srgbClr val="000000"/>
                </a:solidFill>
                <a:uFill>
                  <a:solidFill>
                    <a:srgbClr val="FFFFFF"/>
                  </a:solidFill>
                </a:uFill>
                <a:latin typeface="Arial" charset="0"/>
              </a:rPr>
              <a:t> cuando un proceso va a ser ejecutado.</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6"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¿Qué tareas realiza?</a:t>
            </a:r>
            <a:endParaRPr lang="es-MX" sz="280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En este contexto el planeador de procesos realiza:</a:t>
            </a:r>
            <a:endParaRPr lang="es-MX" sz="280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1.- Comparte el CPU </a:t>
            </a:r>
            <a:r>
              <a:rPr lang="es-MX" sz="2800" b="0" i="1" strike="noStrike" spc="-1">
                <a:solidFill>
                  <a:srgbClr val="000000"/>
                </a:solidFill>
                <a:uFill>
                  <a:solidFill>
                    <a:srgbClr val="FFFFFF"/>
                  </a:solidFill>
                </a:uFill>
                <a:latin typeface="Arial" charset="0"/>
              </a:rPr>
              <a:t>igualitariamente </a:t>
            </a:r>
            <a:r>
              <a:rPr lang="es-MX" sz="2800" b="0" strike="noStrike" spc="-1">
                <a:solidFill>
                  <a:srgbClr val="000000"/>
                </a:solidFill>
                <a:uFill>
                  <a:solidFill>
                    <a:srgbClr val="FFFFFF"/>
                  </a:solidFill>
                </a:uFill>
                <a:latin typeface="Arial" charset="0"/>
              </a:rPr>
              <a:t>entre los procesos que este actualmente ejecutándose.</a:t>
            </a:r>
            <a:endParaRPr lang="es-MX" sz="280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2.- </a:t>
            </a:r>
            <a:r>
              <a:rPr lang="es-MX" sz="2800" b="0" i="1" strike="noStrike" spc="-1">
                <a:solidFill>
                  <a:srgbClr val="000000"/>
                </a:solidFill>
                <a:uFill>
                  <a:solidFill>
                    <a:srgbClr val="FFFFFF"/>
                  </a:solidFill>
                </a:uFill>
                <a:latin typeface="Arial" charset="0"/>
              </a:rPr>
              <a:t>Escoje </a:t>
            </a:r>
            <a:r>
              <a:rPr lang="es-MX" sz="2800" b="0" strike="noStrike" spc="-1">
                <a:solidFill>
                  <a:srgbClr val="000000"/>
                </a:solidFill>
                <a:uFill>
                  <a:solidFill>
                    <a:srgbClr val="FFFFFF"/>
                  </a:solidFill>
                </a:uFill>
                <a:latin typeface="Arial" charset="0"/>
              </a:rPr>
              <a:t>apropiadamente los procesos </a:t>
            </a:r>
            <a:r>
              <a:rPr lang="es-MX" sz="2800" b="0" i="1" strike="noStrike" spc="-1">
                <a:solidFill>
                  <a:srgbClr val="000000"/>
                </a:solidFill>
                <a:uFill>
                  <a:solidFill>
                    <a:srgbClr val="FFFFFF"/>
                  </a:solidFill>
                </a:uFill>
                <a:latin typeface="Arial" charset="0"/>
              </a:rPr>
              <a:t>siguientes</a:t>
            </a:r>
            <a:r>
              <a:rPr lang="es-MX" sz="2800" b="0" strike="noStrike" spc="-1">
                <a:solidFill>
                  <a:srgbClr val="000000"/>
                </a:solidFill>
                <a:uFill>
                  <a:solidFill>
                    <a:srgbClr val="FFFFFF"/>
                  </a:solidFill>
                </a:uFill>
                <a:latin typeface="Arial" charset="0"/>
              </a:rPr>
              <a:t> a ejecutar, considerando politicas y prioridades</a:t>
            </a:r>
            <a:endParaRPr lang="es-MX" sz="280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3.- </a:t>
            </a:r>
            <a:r>
              <a:rPr lang="es-MX" sz="2800" b="0" i="1" strike="noStrike" spc="-1">
                <a:solidFill>
                  <a:srgbClr val="000000"/>
                </a:solidFill>
                <a:uFill>
                  <a:solidFill>
                    <a:srgbClr val="FFFFFF"/>
                  </a:solidFill>
                </a:uFill>
                <a:latin typeface="Arial" charset="0"/>
              </a:rPr>
              <a:t>Balancea </a:t>
            </a:r>
            <a:r>
              <a:rPr lang="es-MX" sz="2800" b="0" strike="noStrike" spc="-1">
                <a:solidFill>
                  <a:srgbClr val="000000"/>
                </a:solidFill>
                <a:uFill>
                  <a:solidFill>
                    <a:srgbClr val="FFFFFF"/>
                  </a:solidFill>
                </a:uFill>
                <a:latin typeface="Arial" charset="0"/>
              </a:rPr>
              <a:t>a los procesos en los diferentes núcleos en sistemas SMP (Symmetric multiprocessing). </a:t>
            </a:r>
            <a:endParaRPr lang="es-MX" sz="2800" b="0" strike="noStrike" spc="-1">
              <a:solidFill>
                <a:srgbClr val="000000"/>
              </a:solidFill>
              <a:uFill>
                <a:solidFill>
                  <a:srgbClr val="FFFFFF"/>
                </a:solidFill>
              </a:u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8"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Nota: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En Linux un proceso es un conjunto de hilos que comparten el mismo identificador de grupo de hilos </a:t>
            </a:r>
            <a:r>
              <a:rPr lang="es-MX" sz="3200" b="0" i="1" strike="noStrike" spc="-1">
                <a:solidFill>
                  <a:srgbClr val="000000"/>
                </a:solidFill>
                <a:uFill>
                  <a:solidFill>
                    <a:srgbClr val="FFFFFF"/>
                  </a:solidFill>
                </a:uFill>
                <a:latin typeface="Arial" charset="0"/>
              </a:rPr>
              <a:t>(TGID) </a:t>
            </a:r>
            <a:r>
              <a:rPr lang="es-MX" sz="3200" b="0" strike="noStrike" spc="-1">
                <a:solidFill>
                  <a:srgbClr val="000000"/>
                </a:solidFill>
                <a:uFill>
                  <a:solidFill>
                    <a:srgbClr val="FFFFFF"/>
                  </a:solidFill>
                </a:uFill>
                <a:latin typeface="Arial" charset="0"/>
              </a:rPr>
              <a:t>y cualquier recurso necesario. El kernel planifica hilos individualmente, no procesos. </a:t>
            </a:r>
            <a:r>
              <a:rPr lang="es-MX" sz="3200" b="0" i="1" strike="noStrike" spc="-1">
                <a:solidFill>
                  <a:srgbClr val="000000"/>
                </a:solidFill>
                <a:uFill>
                  <a:solidFill>
                    <a:srgbClr val="FFFFFF"/>
                  </a:solidFill>
                </a:uFill>
                <a:latin typeface="Arial" charset="0"/>
              </a:rPr>
              <a:t>A lo largo de la presentación se usará el término </a:t>
            </a:r>
            <a:r>
              <a:rPr lang="es-MX" sz="3200" b="1" i="1" strike="noStrike" spc="-1">
                <a:solidFill>
                  <a:srgbClr val="000000"/>
                </a:solidFill>
                <a:uFill>
                  <a:solidFill>
                    <a:srgbClr val="FFFFFF"/>
                  </a:solidFill>
                </a:uFill>
                <a:latin typeface="Arial" charset="0"/>
              </a:rPr>
              <a:t> tarea  </a:t>
            </a:r>
            <a:r>
              <a:rPr lang="es-MX" sz="3200" b="0" i="1" strike="noStrike" spc="-1">
                <a:solidFill>
                  <a:srgbClr val="000000"/>
                </a:solidFill>
                <a:uFill>
                  <a:solidFill>
                    <a:srgbClr val="FFFFFF"/>
                  </a:solidFill>
                </a:uFill>
                <a:latin typeface="Arial" charset="0"/>
              </a:rPr>
              <a:t>para referirse a hilos (por que en la documentación del planificador así lo hace)</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0"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Las tareas se pueden dividir en dos: </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Ligadas al CPU (CPU-bound) </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Ligadas a E/S (I/O-bound)</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i="1" strike="noStrike" spc="-1">
                <a:solidFill>
                  <a:srgbClr val="000000"/>
                </a:solidFill>
                <a:uFill>
                  <a:solidFill>
                    <a:srgbClr val="FFFFFF"/>
                  </a:solidFill>
                </a:uFill>
                <a:latin typeface="Arial" charset="0"/>
              </a:rPr>
              <a:t>Para que el sistema logre ser útil para usos genrales es necesario que el planificador sea responsivo con las tareas ligadas a E/S y eficiente con las tareas ligadas a CPU.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2"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Si se beneficia más a las tareas ligadas con el CPU, se mejora la eficiencia de la computadora, al ser interrumpida menos veces, pero la respuesta se ve afectada, si  se interrumpe más seguido</a:t>
            </a:r>
            <a:r>
              <a:rPr lang="es-MX" sz="3200" b="0" i="1" strike="noStrike" spc="-1">
                <a:solidFill>
                  <a:srgbClr val="000000"/>
                </a:solidFill>
                <a:uFill>
                  <a:solidFill>
                    <a:srgbClr val="FFFFFF"/>
                  </a:solidFill>
                </a:uFill>
                <a:latin typeface="Arial" charset="0"/>
              </a:rPr>
              <a:t> al</a:t>
            </a:r>
            <a:r>
              <a:rPr lang="es-MX" sz="3200" b="0" strike="noStrike" spc="-1">
                <a:solidFill>
                  <a:srgbClr val="000000"/>
                </a:solidFill>
                <a:uFill>
                  <a:solidFill>
                    <a:srgbClr val="FFFFFF"/>
                  </a:solidFill>
                </a:uFill>
                <a:latin typeface="Arial" charset="0"/>
              </a:rPr>
              <a:t> procesador para responder a las tareas de E/S se tiene mayor responsiva, pero la eficiencia se ve afectada. Esto pone al planificador en un condición de dar y recibir para poner el balance los dos requerimientos.</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es-MX" sz="3200" b="0" strike="noStrike" spc="-1">
                <a:solidFill>
                  <a:srgbClr val="000000"/>
                </a:solidFill>
                <a:uFill>
                  <a:solidFill>
                    <a:srgbClr val="FFFFFF"/>
                  </a:solidFill>
                </a:uFill>
                <a:latin typeface="Arial" charset="0"/>
              </a:rPr>
              <a:t>Además tenemos esta otra clasificación</a:t>
            </a:r>
            <a:endParaRPr 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Tiempo Real</a:t>
            </a:r>
            <a:endParaRPr 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Normal</a:t>
            </a:r>
            <a:endParaRPr 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es-MX" sz="3200" b="0" strike="noStrike" spc="-1">
                <a:solidFill>
                  <a:srgbClr val="000000"/>
                </a:solidFill>
                <a:uFill>
                  <a:solidFill>
                    <a:srgbClr val="FFFFFF"/>
                  </a:solidFill>
                </a:uFill>
                <a:latin typeface="Arial" charset="0"/>
              </a:rPr>
              <a:t>Las tareas de tiempo real tienen una sincronización estricta </a:t>
            </a:r>
            <a:r>
              <a:rPr lang="x-none" altLang="es-MX" sz="3200" b="0" strike="noStrike" spc="-1">
                <a:solidFill>
                  <a:srgbClr val="000000"/>
                </a:solidFill>
                <a:uFill>
                  <a:solidFill>
                    <a:srgbClr val="FFFFFF"/>
                  </a:solidFill>
                </a:uFill>
                <a:latin typeface="Arial" charset="0"/>
              </a:rPr>
              <a:t>y además una priorizacion por encima de otras tareas en el sistema. Diferentes politicas de planeación son implementadas para tiempo real y normal, usando las clases de planeación.</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9183</Words>
  <Application>Kingsoft Office WPP</Application>
  <PresentationFormat/>
  <Paragraphs>173</Paragraphs>
  <Slides>27</Slides>
  <Notes>0</Notes>
  <HiddenSlides>0</HiddenSlides>
  <MMClips>0</MMClips>
  <ScaleCrop>false</ScaleCrop>
  <HeadingPairs>
    <vt:vector size="4" baseType="variant">
      <vt:variant>
        <vt:lpstr>主题</vt:lpstr>
      </vt:variant>
      <vt:variant>
        <vt:i4>3</vt:i4>
      </vt:variant>
      <vt:variant>
        <vt:lpstr>幻灯片标题</vt:lpstr>
      </vt:variant>
      <vt:variant>
        <vt:i4>27</vt:i4>
      </vt:variant>
    </vt:vector>
  </HeadingPairs>
  <TitlesOfParts>
    <vt:vector size="30" baseType="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slemuh</cp:lastModifiedBy>
  <cp:revision>24</cp:revision>
  <dcterms:created xsi:type="dcterms:W3CDTF">2016-10-06T20:49:52Z</dcterms:created>
  <dcterms:modified xsi:type="dcterms:W3CDTF">2016-10-06T20:49:52Z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