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5" r:id="rId13"/>
    <p:sldId id="266" r:id="rId14"/>
    <p:sldId id="268" r:id="rId15"/>
    <p:sldId id="269" r:id="rId16"/>
    <p:sldId id="270" r:id="rId17"/>
    <p:sldId id="264" r:id="rId18"/>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719182" cy="4719182"/>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37" name="Picture 36"/>
          <p:cNvPicPr/>
          <p:nvPr/>
        </p:nvPicPr>
        <p:blipFill>
          <a:blip r:embed="rId2"/>
          <a:stretch>
            <a:fillRect/>
          </a:stretch>
        </p:blipFill>
        <p:spPr>
          <a:xfrm>
            <a:off x="2292480" y="1823400"/>
            <a:ext cx="5495040" cy="4384440"/>
          </a:xfrm>
          <a:prstGeom prst="rect">
            <a:avLst/>
          </a:prstGeom>
          <a:ln>
            <a:noFill/>
          </a:ln>
        </p:spPr>
      </p:pic>
      <p:pic>
        <p:nvPicPr>
          <p:cNvPr id="38" name="Picture 3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77" name="Picture 76"/>
          <p:cNvPicPr/>
          <p:nvPr/>
        </p:nvPicPr>
        <p:blipFill>
          <a:blip r:embed="rId2"/>
          <a:stretch>
            <a:fillRect/>
          </a:stretch>
        </p:blipFill>
        <p:spPr>
          <a:xfrm>
            <a:off x="2292480" y="1823400"/>
            <a:ext cx="5495040" cy="4384440"/>
          </a:xfrm>
          <a:prstGeom prst="rect">
            <a:avLst/>
          </a:prstGeom>
          <a:ln>
            <a:noFill/>
          </a:ln>
        </p:spPr>
      </p:pic>
      <p:pic>
        <p:nvPicPr>
          <p:cNvPr id="78" name="Picture 7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117" name="Picture 116"/>
          <p:cNvPicPr/>
          <p:nvPr/>
        </p:nvPicPr>
        <p:blipFill>
          <a:blip r:embed="rId2"/>
          <a:stretch>
            <a:fillRect/>
          </a:stretch>
        </p:blipFill>
        <p:spPr>
          <a:xfrm>
            <a:off x="2292480" y="1823400"/>
            <a:ext cx="5495040" cy="4384440"/>
          </a:xfrm>
          <a:prstGeom prst="rect">
            <a:avLst/>
          </a:prstGeom>
          <a:ln>
            <a:noFill/>
          </a:ln>
        </p:spPr>
      </p:pic>
      <p:pic>
        <p:nvPicPr>
          <p:cNvPr id="118" name="Picture 11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7.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p>
            <a:pPr algn="ctr"/>
            <a:r>
              <a:rPr lang="es-MX" sz="4400" b="0" strike="noStrike" spc="-1">
                <a:solidFill>
                  <a:srgbClr val="000000"/>
                </a:solidFill>
                <a:uFill>
                  <a:solidFill>
                    <a:srgbClr val="FFFFFF"/>
                  </a:solidFill>
                </a:uFill>
                <a:latin typeface="Arial" charset="0"/>
              </a:rPr>
              <a:t>Click to edit the title text format</a:t>
            </a:r>
            <a:endParaRPr lang="es-MX" sz="4400" b="0" strike="noStrike" spc="-1">
              <a:solidFill>
                <a:srgbClr val="000000"/>
              </a:solidFill>
              <a:uFill>
                <a:solidFill>
                  <a:srgbClr val="FFFFFF"/>
                </a:solidFill>
              </a:uFill>
              <a:latin typeface="Arial" charset="0"/>
            </a:endParaRPr>
          </a:p>
        </p:txBody>
      </p:sp>
      <p:sp>
        <p:nvSpPr>
          <p:cNvPr id="2" name="PlaceHolder 2"/>
          <p:cNvSpPr>
            <a:spLocks noGrp="1"/>
          </p:cNvSpPr>
          <p:nvPr>
            <p:ph type="body"/>
          </p:nvPr>
        </p:nvSpPr>
        <p:spPr>
          <a:xfrm>
            <a:off x="504000" y="1769040"/>
            <a:ext cx="907164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Click to edit the outline text format</a:t>
            </a:r>
            <a:endParaRPr lang="es-MX" sz="320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2800" b="0" strike="noStrike" spc="-1">
                <a:solidFill>
                  <a:srgbClr val="000000"/>
                </a:solidFill>
                <a:uFill>
                  <a:solidFill>
                    <a:srgbClr val="FFFFFF"/>
                  </a:solidFill>
                </a:uFill>
                <a:latin typeface="Arial" charset="0"/>
              </a:rPr>
              <a:t>Second Outline Level</a:t>
            </a:r>
            <a:endParaRPr lang="es-MX" sz="280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2400" b="0" strike="noStrike" spc="-1">
                <a:solidFill>
                  <a:srgbClr val="000000"/>
                </a:solidFill>
                <a:uFill>
                  <a:solidFill>
                    <a:srgbClr val="FFFFFF"/>
                  </a:solidFill>
                </a:uFill>
                <a:latin typeface="Arial" charset="0"/>
              </a:rPr>
              <a:t>Third Outline Level</a:t>
            </a:r>
            <a:endParaRPr lang="es-MX" sz="240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000" b="0" strike="noStrike" spc="-1">
                <a:solidFill>
                  <a:srgbClr val="000000"/>
                </a:solidFill>
                <a:uFill>
                  <a:solidFill>
                    <a:srgbClr val="FFFFFF"/>
                  </a:solidFill>
                </a:uFill>
                <a:latin typeface="Arial" charset="0"/>
              </a:rPr>
              <a:t>Fourth Outline Level</a:t>
            </a:r>
            <a:endParaRPr lang="es-MX" sz="20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Fifth Outline Level</a:t>
            </a:r>
            <a:endParaRPr lang="es-MX" sz="20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Sixth Outline Level</a:t>
            </a:r>
            <a:endParaRPr lang="es-MX" sz="20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Seventh Outline Level</a:t>
            </a:r>
            <a:endParaRPr lang="es-MX" sz="2000" b="0" strike="noStrike" spc="-1">
              <a:solidFill>
                <a:srgbClr val="000000"/>
              </a:solidFill>
              <a:uFill>
                <a:solidFill>
                  <a:srgbClr val="FFFFFF"/>
                </a:solidFill>
              </a:uFill>
              <a:latin typeface="Arial" charset="0"/>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p>
            <a:pPr algn="r"/>
            <a:fld id="{98D76728-A07E-4970-847A-6E87AA550B90}"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92000" y="4104000"/>
            <a:ext cx="8568000" cy="1440000"/>
          </a:xfrm>
          <a:prstGeom prst="rect">
            <a:avLst/>
          </a:prstGeom>
        </p:spPr>
        <p:txBody>
          <a:bodyPr lIns="0" tIns="0" rIns="0" bIns="0" anchor="ctr"/>
          <a:p>
            <a:r>
              <a:rPr lang="es-MX" sz="4520" b="1" strike="noStrike" spc="-1">
                <a:solidFill>
                  <a:srgbClr val="333333"/>
                </a:solidFill>
                <a:uFill>
                  <a:solidFill>
                    <a:srgbClr val="FFFFFF"/>
                  </a:solidFill>
                </a:uFill>
                <a:latin typeface="Open Sans"/>
              </a:rPr>
              <a:t>Click to edit the title text format</a:t>
            </a:r>
            <a:endParaRPr lang="es-MX" sz="4520" b="1" strike="noStrike" spc="-1">
              <a:solidFill>
                <a:srgbClr val="333333"/>
              </a:solidFill>
              <a:uFill>
                <a:solidFill>
                  <a:srgbClr val="FFFFFF"/>
                </a:solidFill>
              </a:uFill>
              <a:latin typeface="Open Sans"/>
            </a:endParaRPr>
          </a:p>
        </p:txBody>
      </p:sp>
      <p:sp>
        <p:nvSpPr>
          <p:cNvPr id="40" name="PlaceHolder 2"/>
          <p:cNvSpPr>
            <a:spLocks noGrp="1"/>
          </p:cNvSpPr>
          <p:nvPr>
            <p:ph type="body"/>
          </p:nvPr>
        </p:nvSpPr>
        <p:spPr>
          <a:xfrm>
            <a:off x="792000" y="5904000"/>
            <a:ext cx="8568000" cy="4384800"/>
          </a:xfrm>
          <a:prstGeom prst="rect">
            <a:avLst/>
          </a:prstGeom>
        </p:spPr>
        <p:txBody>
          <a:bodyPr lIns="0" tIns="0" rIns="0" bIns="0"/>
          <a:p>
            <a:pPr marL="431800" indent="-323850">
              <a:buClr>
                <a:srgbClr val="333333"/>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Click to edit the outline text format</a:t>
            </a:r>
            <a:endParaRPr lang="es-MX" sz="2400" b="0" strike="noStrike" spc="-1">
              <a:solidFill>
                <a:srgbClr val="333333"/>
              </a:solidFill>
              <a:uFill>
                <a:solidFill>
                  <a:srgbClr val="FFFFFF"/>
                </a:solidFill>
              </a:uFill>
              <a:latin typeface="Open Sans"/>
            </a:endParaRPr>
          </a:p>
          <a:p>
            <a:pPr marL="864235" lvl="1" indent="-323850">
              <a:buClr>
                <a:srgbClr val="FFFFFF"/>
              </a:buClr>
              <a:buSzPct val="75000"/>
              <a:buFont typeface="Symbol" charset="2"/>
              <a:buChar char=""/>
            </a:pPr>
            <a:r>
              <a:rPr lang="es-MX" sz="2400" b="0" strike="noStrike" spc="-1">
                <a:solidFill>
                  <a:srgbClr val="333333"/>
                </a:solidFill>
                <a:uFill>
                  <a:solidFill>
                    <a:srgbClr val="FFFFFF"/>
                  </a:solidFill>
                </a:uFill>
                <a:latin typeface="Open Sans"/>
              </a:rPr>
              <a:t>Second Outline Level</a:t>
            </a:r>
            <a:endParaRPr lang="es-MX" sz="2400" b="0" strike="noStrike" spc="-1">
              <a:solidFill>
                <a:srgbClr val="333333"/>
              </a:solidFill>
              <a:uFill>
                <a:solidFill>
                  <a:srgbClr val="FFFFFF"/>
                </a:solidFill>
              </a:uFill>
              <a:latin typeface="Open Sans"/>
            </a:endParaRPr>
          </a:p>
          <a:p>
            <a:pPr marL="1296035" lvl="2" indent="-28829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Third Outline Level</a:t>
            </a:r>
            <a:endParaRPr lang="es-MX" sz="2400" b="0" strike="noStrike" spc="-1">
              <a:solidFill>
                <a:srgbClr val="333333"/>
              </a:solidFill>
              <a:uFill>
                <a:solidFill>
                  <a:srgbClr val="FFFFFF"/>
                </a:solidFill>
              </a:uFill>
              <a:latin typeface="Open Sans"/>
            </a:endParaRPr>
          </a:p>
          <a:p>
            <a:pPr marL="1727835" lvl="3" indent="-215900">
              <a:buClr>
                <a:srgbClr val="FFFFFF"/>
              </a:buClr>
              <a:buSzPct val="75000"/>
              <a:buFont typeface="Symbol" charset="2"/>
              <a:buChar char=""/>
            </a:pPr>
            <a:r>
              <a:rPr lang="es-MX" sz="2400" b="0" strike="noStrike" spc="-1">
                <a:solidFill>
                  <a:srgbClr val="333333"/>
                </a:solidFill>
                <a:uFill>
                  <a:solidFill>
                    <a:srgbClr val="FFFFFF"/>
                  </a:solidFill>
                </a:uFill>
                <a:latin typeface="Open Sans"/>
              </a:rPr>
              <a:t>Fourth Outline Level</a:t>
            </a:r>
            <a:endParaRPr lang="es-MX" sz="2400" b="0" strike="noStrike" spc="-1">
              <a:solidFill>
                <a:srgbClr val="333333"/>
              </a:solidFill>
              <a:uFill>
                <a:solidFill>
                  <a:srgbClr val="FFFFFF"/>
                </a:solidFill>
              </a:uFill>
              <a:latin typeface="Open Sans"/>
            </a:endParaRPr>
          </a:p>
          <a:p>
            <a:pPr marL="2160270" lvl="4"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Fifth Outline Level</a:t>
            </a:r>
            <a:endParaRPr lang="es-MX" sz="2400" b="0" strike="noStrike" spc="-1">
              <a:solidFill>
                <a:srgbClr val="333333"/>
              </a:solidFill>
              <a:uFill>
                <a:solidFill>
                  <a:srgbClr val="FFFFFF"/>
                </a:solidFill>
              </a:uFill>
              <a:latin typeface="Open Sans"/>
            </a:endParaRPr>
          </a:p>
          <a:p>
            <a:pPr marL="2592070" lvl="5"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Sixth Outline Level</a:t>
            </a:r>
            <a:endParaRPr lang="es-MX" sz="2400" b="0" strike="noStrike" spc="-1">
              <a:solidFill>
                <a:srgbClr val="333333"/>
              </a:solidFill>
              <a:uFill>
                <a:solidFill>
                  <a:srgbClr val="FFFFFF"/>
                </a:solidFill>
              </a:uFill>
              <a:latin typeface="Open Sans"/>
            </a:endParaRPr>
          </a:p>
          <a:p>
            <a:pPr marL="3023870" lvl="6"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Seventh Outline Level</a:t>
            </a:r>
            <a:endParaRPr lang="es-MX" sz="2400" b="0" strike="noStrike" spc="-1">
              <a:solidFill>
                <a:srgbClr val="333333"/>
              </a:solidFill>
              <a:uFill>
                <a:solidFill>
                  <a:srgbClr val="FFFFFF"/>
                </a:solidFill>
              </a:uFill>
              <a:latin typeface="Open Sans"/>
            </a:endParaRPr>
          </a:p>
        </p:txBody>
      </p:sp>
      <p:sp>
        <p:nvSpPr>
          <p:cNvPr id="41" name="PlaceHolder 3"/>
          <p:cNvSpPr>
            <a:spLocks noGrp="1"/>
          </p:cNvSpPr>
          <p:nvPr>
            <p:ph type="dt"/>
          </p:nvPr>
        </p:nvSpPr>
        <p:spPr>
          <a:xfrm>
            <a:off x="504000" y="6886440"/>
            <a:ext cx="2348280" cy="521280"/>
          </a:xfrm>
          <a:prstGeom prst="rect">
            <a:avLst/>
          </a:prstGeom>
        </p:spPr>
        <p:txBody>
          <a:bodyPr lIns="0" tIns="0" rIns="0" bIns="0"/>
          <a:p>
            <a:r>
              <a:rPr lang="es-MX" sz="1400" b="0" strike="noStrike" spc="-1">
                <a:solidFill>
                  <a:srgbClr val="000000"/>
                </a:solidFill>
                <a:uFill>
                  <a:solidFill>
                    <a:srgbClr val="FFFFFF"/>
                  </a:solidFill>
                </a:uFill>
                <a:latin typeface="Open Sans"/>
              </a:rPr>
              <a:t>&lt;date/time&gt;</a:t>
            </a:r>
            <a:endParaRPr lang="es-MX"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7360" y="688644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Open Sans"/>
              </a:rPr>
              <a:t>&lt;footer&gt;</a:t>
            </a:r>
            <a:endParaRPr lang="es-MX" sz="1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360" y="6886440"/>
            <a:ext cx="2348280" cy="521280"/>
          </a:xfrm>
          <a:prstGeom prst="rect">
            <a:avLst/>
          </a:prstGeom>
        </p:spPr>
        <p:txBody>
          <a:bodyPr lIns="0" tIns="0" rIns="0" bIns="0"/>
          <a:p>
            <a:pPr algn="r"/>
            <a:fld id="{E521D8F8-5A53-4A19-8157-46F295D56BC0}" type="slidenum">
              <a:rPr lang="es-MX" sz="1400" b="0" strike="noStrike" spc="-1">
                <a:solidFill>
                  <a:srgbClr val="000000"/>
                </a:solidFill>
                <a:uFill>
                  <a:solidFill>
                    <a:srgbClr val="FFFFFF"/>
                  </a:solidFill>
                </a:uFill>
                <a:latin typeface="Open Sans"/>
              </a:rPr>
            </a:fld>
            <a:r>
              <a:rPr lang="es-MX" sz="1400" b="0" strike="noStrike" spc="-1">
                <a:solidFill>
                  <a:srgbClr val="000000"/>
                </a:solidFill>
                <a:uFill>
                  <a:solidFill>
                    <a:srgbClr val="FFFFFF"/>
                  </a:solidFill>
                </a:uFill>
                <a:latin typeface="Open Sans"/>
              </a:rPr>
              <a:t> / 9</a:t>
            </a:r>
            <a:endParaRPr lang="es-MX" sz="1400" b="0" strike="noStrike" spc="-1">
              <a:solidFill>
                <a:srgbClr val="000000"/>
              </a:solidFill>
              <a:uFill>
                <a:solidFill>
                  <a:srgbClr val="FFFFFF"/>
                </a:solidFill>
              </a:uFill>
              <a:latin typeface="Times New Roman"/>
            </a:endParaRPr>
          </a:p>
        </p:txBody>
      </p:sp>
      <p:sp>
        <p:nvSpPr>
          <p:cNvPr id="44" name="CustomShape 6"/>
          <p:cNvSpPr/>
          <p:nvPr/>
        </p:nvSpPr>
        <p:spPr>
          <a:xfrm>
            <a:off x="0" y="4320000"/>
            <a:ext cx="504000" cy="1080000"/>
          </a:xfrm>
          <a:prstGeom prst="rect">
            <a:avLst/>
          </a:prstGeom>
          <a:solidFill>
            <a:srgbClr val="EF2929"/>
          </a:solidFill>
          <a:ln>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9" name="Picture 78"/>
          <p:cNvPicPr/>
          <p:nvPr/>
        </p:nvPicPr>
        <p:blipFill>
          <a:blip r:embed="rId13"/>
          <a:stretch>
            <a:fillRect/>
          </a:stretch>
        </p:blipFill>
        <p:spPr>
          <a:xfrm>
            <a:off x="-58320" y="108000"/>
            <a:ext cx="7794360" cy="1607400"/>
          </a:xfrm>
          <a:prstGeom prst="rect">
            <a:avLst/>
          </a:prstGeom>
          <a:ln>
            <a:noFill/>
          </a:ln>
        </p:spPr>
      </p:pic>
      <p:sp>
        <p:nvSpPr>
          <p:cNvPr id="80" name="PlaceHolder 1"/>
          <p:cNvSpPr>
            <a:spLocks noGrp="1"/>
          </p:cNvSpPr>
          <p:nvPr>
            <p:ph type="title"/>
          </p:nvPr>
        </p:nvSpPr>
        <p:spPr>
          <a:xfrm>
            <a:off x="504000" y="287640"/>
            <a:ext cx="7020000" cy="1248120"/>
          </a:xfrm>
          <a:prstGeom prst="rect">
            <a:avLst/>
          </a:prstGeom>
        </p:spPr>
        <p:txBody>
          <a:bodyPr lIns="0" tIns="0" rIns="0" bIns="0" anchor="ctr"/>
          <a:p>
            <a:r>
              <a:rPr lang="es-MX" sz="4000" b="0" strike="noStrike" spc="-1">
                <a:solidFill>
                  <a:srgbClr val="000000"/>
                </a:solidFill>
                <a:uFill>
                  <a:solidFill>
                    <a:srgbClr val="FFFFFF"/>
                  </a:solidFill>
                </a:uFill>
                <a:latin typeface="Arial" charset="0"/>
              </a:rPr>
              <a:t>Click to edit the title text format</a:t>
            </a:r>
            <a:endParaRPr lang="es-MX" sz="4000" b="0" strike="noStrike" spc="-1">
              <a:solidFill>
                <a:srgbClr val="000000"/>
              </a:solidFill>
              <a:uFill>
                <a:solidFill>
                  <a:srgbClr val="FFFFFF"/>
                </a:solidFill>
              </a:uFill>
              <a:latin typeface="Arial" charset="0"/>
            </a:endParaRPr>
          </a:p>
        </p:txBody>
      </p:sp>
      <p:sp>
        <p:nvSpPr>
          <p:cNvPr id="81" name="PlaceHolder 2"/>
          <p:cNvSpPr>
            <a:spLocks noGrp="1"/>
          </p:cNvSpPr>
          <p:nvPr>
            <p:ph type="body"/>
          </p:nvPr>
        </p:nvSpPr>
        <p:spPr>
          <a:xfrm>
            <a:off x="504000" y="1823760"/>
            <a:ext cx="907200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4620" b="0" strike="noStrike" spc="-1">
                <a:solidFill>
                  <a:srgbClr val="000000"/>
                </a:solidFill>
                <a:uFill>
                  <a:solidFill>
                    <a:srgbClr val="FFFFFF"/>
                  </a:solidFill>
                </a:uFill>
                <a:latin typeface="Arial" charset="0"/>
              </a:rPr>
              <a:t>Click to edit the outline text format</a:t>
            </a:r>
            <a:endParaRPr lang="es-MX" sz="462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4050" b="0" strike="noStrike" spc="-1">
                <a:solidFill>
                  <a:srgbClr val="000000"/>
                </a:solidFill>
                <a:uFill>
                  <a:solidFill>
                    <a:srgbClr val="FFFFFF"/>
                  </a:solidFill>
                </a:uFill>
                <a:latin typeface="Arial" charset="0"/>
              </a:rPr>
              <a:t>Second Outline Level</a:t>
            </a:r>
            <a:endParaRPr lang="es-MX" sz="405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3470" b="0" strike="noStrike" spc="-1">
                <a:solidFill>
                  <a:srgbClr val="000000"/>
                </a:solidFill>
                <a:uFill>
                  <a:solidFill>
                    <a:srgbClr val="FFFFFF"/>
                  </a:solidFill>
                </a:uFill>
                <a:latin typeface="Arial" charset="0"/>
              </a:rPr>
              <a:t>Third Outline Level</a:t>
            </a:r>
            <a:endParaRPr lang="es-MX" sz="347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900" b="0" strike="noStrike" spc="-1">
                <a:solidFill>
                  <a:srgbClr val="000000"/>
                </a:solidFill>
                <a:uFill>
                  <a:solidFill>
                    <a:srgbClr val="FFFFFF"/>
                  </a:solidFill>
                </a:uFill>
                <a:latin typeface="Arial" charset="0"/>
              </a:rPr>
              <a:t>Fourth Outline Level</a:t>
            </a:r>
            <a:endParaRPr lang="es-MX" sz="29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Fifth Outline Level</a:t>
            </a:r>
            <a:endParaRPr lang="es-MX" sz="29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Sixth Outline Level</a:t>
            </a:r>
            <a:endParaRPr lang="es-MX" sz="29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Seventh Outline Level</a:t>
            </a:r>
            <a:endParaRPr lang="es-MX" sz="2900" b="0" strike="noStrike" spc="-1">
              <a:solidFill>
                <a:srgbClr val="000000"/>
              </a:solidFill>
              <a:uFill>
                <a:solidFill>
                  <a:srgbClr val="FFFFFF"/>
                </a:solidFill>
              </a:uFill>
              <a:latin typeface="Arial" charset="0"/>
            </a:endParaRPr>
          </a:p>
        </p:txBody>
      </p:sp>
      <p:sp>
        <p:nvSpPr>
          <p:cNvPr id="82" name="PlaceHolder 3"/>
          <p:cNvSpPr>
            <a:spLocks noGrp="1"/>
          </p:cNvSpPr>
          <p:nvPr>
            <p:ph type="dt"/>
          </p:nvPr>
        </p:nvSpPr>
        <p:spPr>
          <a:xfrm>
            <a:off x="504000" y="6886440"/>
            <a:ext cx="2348280" cy="52092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3447000" y="6886440"/>
            <a:ext cx="3195000" cy="52092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7227000" y="6886440"/>
            <a:ext cx="2348280" cy="520920"/>
          </a:xfrm>
          <a:prstGeom prst="rect">
            <a:avLst/>
          </a:prstGeom>
        </p:spPr>
        <p:txBody>
          <a:bodyPr lIns="0" tIns="0" rIns="0" bIns="0"/>
          <a:p>
            <a:pPr algn="r"/>
            <a:fld id="{FF9EC356-D27F-47C6-A837-45486717FE4A}"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hyperlink" Target="http://cs.boisestate.edu/~amit/teaching/597/scheduling.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792000" y="4104000"/>
            <a:ext cx="8568000" cy="1440000"/>
          </a:xfrm>
          <a:prstGeom prst="rect">
            <a:avLst/>
          </a:prstGeom>
          <a:noFill/>
          <a:ln>
            <a:noFill/>
          </a:ln>
        </p:spPr>
        <p:txBody>
          <a:bodyPr lIns="0" tIns="0" rIns="0" bIns="0" anchor="ctr"/>
          <a:p>
            <a:r>
              <a:rPr lang="es-MX" sz="4520" b="1" strike="noStrike" spc="-1">
                <a:solidFill>
                  <a:srgbClr val="333333"/>
                </a:solidFill>
                <a:uFill>
                  <a:solidFill>
                    <a:srgbClr val="FFFFFF"/>
                  </a:solidFill>
                </a:uFill>
                <a:latin typeface="Open Sans"/>
              </a:rPr>
              <a:t>Planificador de procesos de Linux</a:t>
            </a:r>
            <a:endParaRPr lang="es-MX" sz="4520" b="1" strike="noStrike" spc="-1">
              <a:solidFill>
                <a:srgbClr val="333333"/>
              </a:solidFill>
              <a:uFill>
                <a:solidFill>
                  <a:srgbClr val="FFFFFF"/>
                </a:solidFill>
              </a:uFill>
              <a:latin typeface="Open Sans"/>
            </a:endParaRPr>
          </a:p>
        </p:txBody>
      </p:sp>
      <p:sp>
        <p:nvSpPr>
          <p:cNvPr id="120" name="TextShape 2"/>
          <p:cNvSpPr txBox="1"/>
          <p:nvPr/>
        </p:nvSpPr>
        <p:spPr>
          <a:xfrm>
            <a:off x="805970" y="5442460"/>
            <a:ext cx="8568000" cy="4384800"/>
          </a:xfrm>
          <a:prstGeom prst="rect">
            <a:avLst/>
          </a:prstGeom>
          <a:noFill/>
          <a:ln>
            <a:noFill/>
          </a:ln>
        </p:spPr>
        <p:txBody>
          <a:bodyPr lIns="0" tIns="0" rIns="0" bIns="0"/>
          <a:p>
            <a:r>
              <a:rPr lang="es-MX" sz="2600" b="0" strike="noStrike" spc="-1">
                <a:solidFill>
                  <a:srgbClr val="000000"/>
                </a:solidFill>
                <a:uFill>
                  <a:solidFill>
                    <a:srgbClr val="FFFFFF"/>
                  </a:solidFill>
                </a:uFill>
                <a:latin typeface="Arial" charset="0"/>
              </a:rPr>
              <a:t>Sistemas operativos		 					 semestre 2017-1</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Facultad de ingeniería UNAM</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Prof. Ing. Wolf Iszaevich Gunnar Eyal</a:t>
            </a:r>
            <a:endParaRPr lang="es-MX" sz="3200" b="0" strike="noStrike" spc="-1">
              <a:solidFill>
                <a:srgbClr val="000000"/>
              </a:solidFill>
              <a:uFill>
                <a:solidFill>
                  <a:srgbClr val="FFFFFF"/>
                </a:solidFill>
              </a:uFill>
              <a:latin typeface="Arial" charset="0"/>
            </a:endParaRPr>
          </a:p>
          <a:p>
            <a:pPr algn="r"/>
            <a:r>
              <a:rPr lang="es-MX" sz="2600" b="0" strike="noStrike" spc="-1">
                <a:solidFill>
                  <a:srgbClr val="000000"/>
                </a:solidFill>
                <a:uFill>
                  <a:solidFill>
                    <a:srgbClr val="FFFFFF"/>
                  </a:solidFill>
                </a:uFill>
                <a:latin typeface="Arial" charset="0"/>
              </a:rPr>
              <a:t>Sánchez Hernández Max Armando</a:t>
            </a:r>
            <a:r>
              <a:rPr lang="es-MX" sz="3200" b="0" strike="noStrike" spc="-1">
                <a:solidFill>
                  <a:srgbClr val="000000"/>
                </a:solidFill>
                <a:uFill>
                  <a:solidFill>
                    <a:srgbClr val="FFFFFF"/>
                  </a:solidFill>
                </a:uFill>
                <a:latin typeface="Arial" charset="0"/>
              </a:rPr>
              <a:t> </a:t>
            </a:r>
            <a:endParaRPr 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El planeador de linux es modular, implementando diferentes algoritmos/politicas para planear diferentes tipos de tareas. Estas implmemtaciones estan contenidas en el archivo llamado </a:t>
            </a:r>
            <a:r>
              <a:rPr lang="x-none" altLang="es-MX" sz="3200" b="0" i="1" strike="noStrike" spc="-1">
                <a:solidFill>
                  <a:srgbClr val="000000"/>
                </a:solidFill>
                <a:uFill>
                  <a:solidFill>
                    <a:srgbClr val="FFFFFF"/>
                  </a:solidFill>
                </a:uFill>
                <a:latin typeface="Arial" charset="0"/>
              </a:rPr>
              <a:t>Scheduling Class</a:t>
            </a:r>
            <a:r>
              <a:rPr lang="x-none" altLang="es-MX" sz="3200" b="0" strike="noStrike" spc="-1">
                <a:solidFill>
                  <a:srgbClr val="000000"/>
                </a:solidFill>
                <a:uFill>
                  <a:solidFill>
                    <a:srgbClr val="FFFFFF"/>
                  </a:solidFill>
                </a:uFill>
                <a:latin typeface="Arial" charset="0"/>
              </a:rPr>
              <a:t>. Esta clase ofrece una interfaz al esqueleto pricipal del planeador, que lo usara para manejar las tareas de acuerdo al algoritmo implementado.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excepcion del primero todos los miembros de esta estructura son funciones apuntador, las cuales, son usadas por el esqueleto del planeador para llamar a la correspondiende politica de implementacion.</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spc="-1">
                <a:solidFill>
                  <a:srgbClr val="000000"/>
                </a:solidFill>
                <a:uFill>
                  <a:solidFill>
                    <a:srgbClr val="FFFFFF"/>
                  </a:solidFill>
                </a:uFill>
                <a:latin typeface="Arial" charset="0"/>
                <a:sym typeface="+mn-ea"/>
              </a:rPr>
              <a:t>Todas las clases de planeacion en el kernel estan listadas por orden de prioridad. El primer miembro de la estructura llamado el siguiente, es un apuntador a la siguiente clase de planeacion, la cual tiene una prioridaad menor en la lista. Como en el siguiente ejemplo.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88265" y="5037455"/>
            <a:ext cx="10080000" cy="4725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clase </a:t>
            </a:r>
            <a:r>
              <a:rPr lang="x-none" altLang="es-MX" sz="3200" b="0" i="1" strike="noStrike" spc="-1">
                <a:solidFill>
                  <a:srgbClr val="000000"/>
                </a:solidFill>
                <a:uFill>
                  <a:solidFill>
                    <a:srgbClr val="FFFFFF"/>
                  </a:solidFill>
                </a:uFill>
                <a:latin typeface="Arial" charset="0"/>
              </a:rPr>
              <a:t>stop </a:t>
            </a:r>
            <a:r>
              <a:rPr lang="x-none" altLang="es-MX" sz="3200" b="0" strike="noStrike" spc="-1">
                <a:solidFill>
                  <a:srgbClr val="000000"/>
                </a:solidFill>
                <a:uFill>
                  <a:solidFill>
                    <a:srgbClr val="FFFFFF"/>
                  </a:solidFill>
                </a:uFill>
                <a:latin typeface="Arial" charset="0"/>
              </a:rPr>
              <a:t>es usada para planear la tarea "detener" por procesador la cual </a:t>
            </a:r>
            <a:r>
              <a:rPr lang="x-none" altLang="es-MX" sz="3200" b="0" i="1" strike="noStrike" spc="-1">
                <a:solidFill>
                  <a:srgbClr val="000000"/>
                </a:solidFill>
                <a:uFill>
                  <a:solidFill>
                    <a:srgbClr val="FFFFFF"/>
                  </a:solidFill>
                </a:uFill>
                <a:latin typeface="Arial" charset="0"/>
              </a:rPr>
              <a:t>previene </a:t>
            </a:r>
            <a:r>
              <a:rPr lang="x-none" altLang="es-MX" sz="3200" b="0" strike="noStrike" spc="-1">
                <a:solidFill>
                  <a:srgbClr val="000000"/>
                </a:solidFill>
                <a:uFill>
                  <a:solidFill>
                    <a:srgbClr val="FFFFFF"/>
                  </a:solidFill>
                </a:uFill>
                <a:latin typeface="Arial" charset="0"/>
              </a:rPr>
              <a:t>todo y no puede ser prevista por nada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627840"/>
            <a:ext cx="7020000" cy="56736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Referencias</a:t>
            </a:r>
            <a:endParaRPr lang="es-MX" sz="4000" b="0" strike="noStrike" spc="-1">
              <a:solidFill>
                <a:srgbClr val="000000"/>
              </a:solidFill>
              <a:uFill>
                <a:solidFill>
                  <a:srgbClr val="FFFFFF"/>
                </a:solidFill>
              </a:uFill>
              <a:latin typeface="Arial" charset="0"/>
            </a:endParaRPr>
          </a:p>
        </p:txBody>
      </p:sp>
      <p:sp>
        <p:nvSpPr>
          <p:cNvPr id="136" name="TextShape 2"/>
          <p:cNvSpPr txBox="1"/>
          <p:nvPr/>
        </p:nvSpPr>
        <p:spPr>
          <a:xfrm>
            <a:off x="-66240" y="1823760"/>
            <a:ext cx="985032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 </a:t>
            </a:r>
            <a:r>
              <a:rPr lang="es-MX" sz="2800" b="1" strike="noStrike" spc="-1">
                <a:solidFill>
                  <a:srgbClr val="000000"/>
                </a:solidFill>
                <a:uFill>
                  <a:solidFill>
                    <a:srgbClr val="FFFFFF"/>
                  </a:solidFill>
                </a:uFill>
                <a:latin typeface="Arial" charset="0"/>
              </a:rPr>
              <a:t>Volker Seeker</a:t>
            </a:r>
            <a:r>
              <a:rPr lang="es-MX" sz="2800" b="0" strike="noStrike" spc="-1">
                <a:solidFill>
                  <a:srgbClr val="000000"/>
                </a:solidFill>
                <a:uFill>
                  <a:solidFill>
                    <a:srgbClr val="FFFFFF"/>
                  </a:solidFill>
                </a:uFill>
                <a:latin typeface="Arial" charset="0"/>
              </a:rPr>
              <a:t>, University of Edinburg, Critical Blue, 5 de Mayo del 2013</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a:t>
            </a:r>
            <a:r>
              <a:rPr lang="es-MX" sz="2800" b="1" i="1" strike="noStrike" spc="-1">
                <a:solidFill>
                  <a:srgbClr val="000000"/>
                </a:solidFill>
                <a:uFill>
                  <a:solidFill>
                    <a:srgbClr val="FFFFFF"/>
                  </a:solidFill>
                </a:uFill>
                <a:latin typeface="Arial" charset="0"/>
              </a:rPr>
              <a:t> </a:t>
            </a:r>
            <a:r>
              <a:rPr lang="es-MX" sz="2800" b="1" strike="noStrike" spc="-1">
                <a:solidFill>
                  <a:srgbClr val="000000"/>
                </a:solidFill>
                <a:uFill>
                  <a:solidFill>
                    <a:srgbClr val="FFFFFF"/>
                  </a:solidFill>
                </a:uFill>
                <a:latin typeface="Arial" charset="0"/>
              </a:rPr>
              <a:t>Desconocido</a:t>
            </a:r>
            <a:r>
              <a:rPr lang="es-MX" sz="2800" b="0" strike="noStrike" spc="-1">
                <a:solidFill>
                  <a:srgbClr val="000000"/>
                </a:solidFill>
                <a:uFill>
                  <a:solidFill>
                    <a:srgbClr val="FFFFFF"/>
                  </a:solidFill>
                </a:uFill>
                <a:latin typeface="Arial" charset="0"/>
              </a:rPr>
              <a:t>,</a:t>
            </a:r>
            <a:r>
              <a:rPr lang="es-MX" sz="2800" b="0" strike="noStrike" spc="-1">
                <a:solidFill>
                  <a:srgbClr val="000000"/>
                </a:solidFill>
                <a:uFill>
                  <a:solidFill>
                    <a:srgbClr val="FFFFFF"/>
                  </a:solidFill>
                </a:uFill>
                <a:latin typeface="Arial" charset="0"/>
                <a:hlinkClick r:id="rId1"/>
              </a:rPr>
              <a:t>http://cs.boisestate.edu/~amit/teaching/597/scheduling.pdf</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504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¿Cual es el planificador de procesos de Linux?</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Su nombre es CFS (Completely fair scheduling) y es un algoritmo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4" name="TextShape 2"/>
          <p:cNvSpPr txBox="1"/>
          <p:nvPr/>
        </p:nvSpPr>
        <p:spPr>
          <a:xfrm>
            <a:off x="504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Actualmente el kernel de Linux es multitarea, esto quiere decir que en un momento dado pueden existir más de un sólo proceso en ejecución, éste se ejecutará como si fuera el único en ejecución(aunque no lo sea).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El planeador del processos </a:t>
            </a:r>
            <a:r>
              <a:rPr lang="es-MX" sz="2800" b="1" strike="noStrike" spc="-1">
                <a:solidFill>
                  <a:srgbClr val="000000"/>
                </a:solidFill>
                <a:uFill>
                  <a:solidFill>
                    <a:srgbClr val="FFFFFF"/>
                  </a:solidFill>
                </a:uFill>
                <a:latin typeface="Arial" charset="0"/>
              </a:rPr>
              <a:t>coordina</a:t>
            </a:r>
            <a:r>
              <a:rPr lang="es-MX" sz="2800" b="0" strike="noStrike" spc="-1">
                <a:solidFill>
                  <a:srgbClr val="000000"/>
                </a:solidFill>
                <a:uFill>
                  <a:solidFill>
                    <a:srgbClr val="FFFFFF"/>
                  </a:solidFill>
                </a:uFill>
                <a:latin typeface="Arial" charset="0"/>
              </a:rPr>
              <a:t> cuando un proceso va a ser ejecutado.</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6"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En este contexto el planeador de procesos realiza:</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1.- Comparte el CPU </a:t>
            </a:r>
            <a:r>
              <a:rPr lang="es-MX" sz="2800" b="0" i="1" strike="noStrike" spc="-1">
                <a:solidFill>
                  <a:srgbClr val="000000"/>
                </a:solidFill>
                <a:uFill>
                  <a:solidFill>
                    <a:srgbClr val="FFFFFF"/>
                  </a:solidFill>
                </a:uFill>
                <a:latin typeface="Arial" charset="0"/>
              </a:rPr>
              <a:t>igualitariamente </a:t>
            </a:r>
            <a:r>
              <a:rPr lang="es-MX" sz="2800" b="0" strike="noStrike" spc="-1">
                <a:solidFill>
                  <a:srgbClr val="000000"/>
                </a:solidFill>
                <a:uFill>
                  <a:solidFill>
                    <a:srgbClr val="FFFFFF"/>
                  </a:solidFill>
                </a:uFill>
                <a:latin typeface="Arial" charset="0"/>
              </a:rPr>
              <a:t>entre los procesos que este actualmente ejecutándose.</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2.- </a:t>
            </a:r>
            <a:r>
              <a:rPr lang="es-MX" sz="2800" b="0" i="1" strike="noStrike" spc="-1">
                <a:solidFill>
                  <a:srgbClr val="000000"/>
                </a:solidFill>
                <a:uFill>
                  <a:solidFill>
                    <a:srgbClr val="FFFFFF"/>
                  </a:solidFill>
                </a:uFill>
                <a:latin typeface="Arial" charset="0"/>
              </a:rPr>
              <a:t>Escoje </a:t>
            </a:r>
            <a:r>
              <a:rPr lang="es-MX" sz="2800" b="0" strike="noStrike" spc="-1">
                <a:solidFill>
                  <a:srgbClr val="000000"/>
                </a:solidFill>
                <a:uFill>
                  <a:solidFill>
                    <a:srgbClr val="FFFFFF"/>
                  </a:solidFill>
                </a:uFill>
                <a:latin typeface="Arial" charset="0"/>
              </a:rPr>
              <a:t>apropiadamente los procesos </a:t>
            </a:r>
            <a:r>
              <a:rPr lang="es-MX" sz="2800" b="0" i="1" strike="noStrike" spc="-1">
                <a:solidFill>
                  <a:srgbClr val="000000"/>
                </a:solidFill>
                <a:uFill>
                  <a:solidFill>
                    <a:srgbClr val="FFFFFF"/>
                  </a:solidFill>
                </a:uFill>
                <a:latin typeface="Arial" charset="0"/>
              </a:rPr>
              <a:t>siguientes</a:t>
            </a:r>
            <a:r>
              <a:rPr lang="es-MX" sz="2800" b="0" strike="noStrike" spc="-1">
                <a:solidFill>
                  <a:srgbClr val="000000"/>
                </a:solidFill>
                <a:uFill>
                  <a:solidFill>
                    <a:srgbClr val="FFFFFF"/>
                  </a:solidFill>
                </a:uFill>
                <a:latin typeface="Arial" charset="0"/>
              </a:rPr>
              <a:t> a ejecutar, considerando politicas y prioridades</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3.- </a:t>
            </a:r>
            <a:r>
              <a:rPr lang="es-MX" sz="2800" b="0" i="1" strike="noStrike" spc="-1">
                <a:solidFill>
                  <a:srgbClr val="000000"/>
                </a:solidFill>
                <a:uFill>
                  <a:solidFill>
                    <a:srgbClr val="FFFFFF"/>
                  </a:solidFill>
                </a:uFill>
                <a:latin typeface="Arial" charset="0"/>
              </a:rPr>
              <a:t>Balancea </a:t>
            </a:r>
            <a:r>
              <a:rPr lang="es-MX" sz="2800" b="0" strike="noStrike" spc="-1">
                <a:solidFill>
                  <a:srgbClr val="000000"/>
                </a:solidFill>
                <a:uFill>
                  <a:solidFill>
                    <a:srgbClr val="FFFFFF"/>
                  </a:solidFill>
                </a:uFill>
                <a:latin typeface="Arial" charset="0"/>
              </a:rPr>
              <a:t>a los procesos en los diferentes núcleos en sistemas SMP (Symmetric multiprocessing).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8"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Nota: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En Linux un proceso es un conjunto de hilos que comparten el mismo identificador de grupo de hilos </a:t>
            </a:r>
            <a:r>
              <a:rPr lang="es-MX" sz="3200" b="0" i="1" strike="noStrike" spc="-1">
                <a:solidFill>
                  <a:srgbClr val="000000"/>
                </a:solidFill>
                <a:uFill>
                  <a:solidFill>
                    <a:srgbClr val="FFFFFF"/>
                  </a:solidFill>
                </a:uFill>
                <a:latin typeface="Arial" charset="0"/>
              </a:rPr>
              <a:t>(TGID) </a:t>
            </a:r>
            <a:r>
              <a:rPr lang="es-MX" sz="3200" b="0" strike="noStrike" spc="-1">
                <a:solidFill>
                  <a:srgbClr val="000000"/>
                </a:solidFill>
                <a:uFill>
                  <a:solidFill>
                    <a:srgbClr val="FFFFFF"/>
                  </a:solidFill>
                </a:uFill>
                <a:latin typeface="Arial" charset="0"/>
              </a:rPr>
              <a:t>y cualquier recurso necesario. El kernel planifica hilos individualmente, no procesos. </a:t>
            </a:r>
            <a:r>
              <a:rPr lang="es-MX" sz="3200" b="0" i="1" strike="noStrike" spc="-1">
                <a:solidFill>
                  <a:srgbClr val="000000"/>
                </a:solidFill>
                <a:uFill>
                  <a:solidFill>
                    <a:srgbClr val="FFFFFF"/>
                  </a:solidFill>
                </a:uFill>
                <a:latin typeface="Arial" charset="0"/>
              </a:rPr>
              <a:t>A lo largo de la presentación se usará el término </a:t>
            </a:r>
            <a:r>
              <a:rPr lang="es-MX" sz="3200" b="1" i="1" strike="noStrike" spc="-1">
                <a:solidFill>
                  <a:srgbClr val="000000"/>
                </a:solidFill>
                <a:uFill>
                  <a:solidFill>
                    <a:srgbClr val="FFFFFF"/>
                  </a:solidFill>
                </a:uFill>
                <a:latin typeface="Arial" charset="0"/>
              </a:rPr>
              <a:t> tarea  </a:t>
            </a:r>
            <a:r>
              <a:rPr lang="es-MX" sz="3200" b="0" i="1" strike="noStrike" spc="-1">
                <a:solidFill>
                  <a:srgbClr val="000000"/>
                </a:solidFill>
                <a:uFill>
                  <a:solidFill>
                    <a:srgbClr val="FFFFFF"/>
                  </a:solidFill>
                </a:uFill>
                <a:latin typeface="Arial" charset="0"/>
              </a:rPr>
              <a:t>para referirse a hilos (por que en la documentación del planificador así lo hace)</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0"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Las tareas se pueden dividir en dos: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al CPU (CPU-bound)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 E/S (I/O-bound)</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i="1" strike="noStrike" spc="-1">
                <a:solidFill>
                  <a:srgbClr val="000000"/>
                </a:solidFill>
                <a:uFill>
                  <a:solidFill>
                    <a:srgbClr val="FFFFFF"/>
                  </a:solidFill>
                </a:uFill>
                <a:latin typeface="Arial" charset="0"/>
              </a:rPr>
              <a:t>Para que el sistema logre ser útil para usos genrales es necesario que el planificador sea responsivo con las tareas ligadas a E/S y eficiente con las tareas ligadas a CPU.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2"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Si se beneficia más a las tareas ligadas con el CPU, se mejora la eficiencia de la computadora, al ser interrumpida menos veces, pero la respuesta se ve afectada, si  se interrumpe más seguido</a:t>
            </a:r>
            <a:r>
              <a:rPr lang="es-MX" sz="3200" b="0" i="1" strike="noStrike" spc="-1">
                <a:solidFill>
                  <a:srgbClr val="000000"/>
                </a:solidFill>
                <a:uFill>
                  <a:solidFill>
                    <a:srgbClr val="FFFFFF"/>
                  </a:solidFill>
                </a:uFill>
                <a:latin typeface="Arial" charset="0"/>
              </a:rPr>
              <a:t> al</a:t>
            </a:r>
            <a:r>
              <a:rPr lang="es-MX" sz="3200" b="0" strike="noStrike" spc="-1">
                <a:solidFill>
                  <a:srgbClr val="000000"/>
                </a:solidFill>
                <a:uFill>
                  <a:solidFill>
                    <a:srgbClr val="FFFFFF"/>
                  </a:solidFill>
                </a:uFill>
                <a:latin typeface="Arial" charset="0"/>
              </a:rPr>
              <a:t> procesador para responder a las tareas de E/S se tiene mayor responsiva, pero la eficiencia se ve afectada. Esto pone al planificador en un condición de dar y recibir para poner el balance los dos requerimientos.</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es-MX" sz="2600" b="0" strike="noStrike" spc="-1">
                <a:solidFill>
                  <a:srgbClr val="000000"/>
                </a:solidFill>
                <a:uFill>
                  <a:solidFill>
                    <a:srgbClr val="FFFFFF"/>
                  </a:solidFill>
                </a:uFill>
                <a:latin typeface="Arial" charset="0"/>
              </a:rPr>
              <a:t>Además tenemos esta otra clasificación</a:t>
            </a:r>
            <a:endParaRPr lang="es-MX" sz="26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600" b="0" strike="noStrike" spc="-1">
                <a:solidFill>
                  <a:srgbClr val="000000"/>
                </a:solidFill>
                <a:uFill>
                  <a:solidFill>
                    <a:srgbClr val="FFFFFF"/>
                  </a:solidFill>
                </a:uFill>
                <a:latin typeface="Arial" charset="0"/>
              </a:rPr>
              <a:t>Tiempo Real</a:t>
            </a:r>
            <a:endParaRPr lang="es-MX" sz="26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600" b="0" strike="noStrike" spc="-1">
                <a:solidFill>
                  <a:srgbClr val="000000"/>
                </a:solidFill>
                <a:uFill>
                  <a:solidFill>
                    <a:srgbClr val="FFFFFF"/>
                  </a:solidFill>
                </a:uFill>
                <a:latin typeface="Arial" charset="0"/>
              </a:rPr>
              <a:t>Normal</a:t>
            </a:r>
            <a:endParaRPr lang="es-MX" sz="26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es-MX" sz="2600" b="0" strike="noStrike" spc="-1">
                <a:solidFill>
                  <a:srgbClr val="000000"/>
                </a:solidFill>
                <a:uFill>
                  <a:solidFill>
                    <a:srgbClr val="FFFFFF"/>
                  </a:solidFill>
                </a:uFill>
                <a:latin typeface="Arial" charset="0"/>
              </a:rPr>
              <a:t>Las tareas de tiempo real tienen una sincronización estricta </a:t>
            </a:r>
            <a:r>
              <a:rPr lang="x-none" altLang="es-MX" sz="2600" b="0" strike="noStrike" spc="-1">
                <a:solidFill>
                  <a:srgbClr val="000000"/>
                </a:solidFill>
                <a:uFill>
                  <a:solidFill>
                    <a:srgbClr val="FFFFFF"/>
                  </a:solidFill>
                </a:uFill>
                <a:latin typeface="Arial" charset="0"/>
              </a:rPr>
              <a:t>y además una priorizacion por encima de otras tareas en el sistema. Diferentes politicas de planeación son implementadas para tiempo real y normal, usando las clases de planeación.</a:t>
            </a:r>
            <a:endParaRPr lang="x-none" altLang="es-MX" sz="2600" b="0" strike="noStrike" spc="-1">
              <a:solidFill>
                <a:srgbClr val="000000"/>
              </a:solidFill>
              <a:uFill>
                <a:solidFill>
                  <a:srgbClr val="FFFFFF"/>
                </a:solidFill>
              </a:u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Por valores de prioridad de tareas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prioridades altas en el kernel tienen valores numericos bajos.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tareas de tiempo real tiene un rango de 1-a 99, minetras que las normales de 100-139.</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veces hay confucion cuando se usan llamadas al sistema o bibliotecas de planeacion ya que en algunas el valor numerico se invierte o se asignan a diferentes propiedades (lindura).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4017</Words>
  <Application>Kingsoft Office WPP</Application>
  <PresentationFormat/>
  <Paragraphs>86</Paragraphs>
  <Slides>14</Slides>
  <Notes>0</Notes>
  <HiddenSlides>0</HiddenSlides>
  <MMClips>0</MMClips>
  <ScaleCrop>false</ScaleCrop>
  <HeadingPairs>
    <vt:vector size="4" baseType="variant">
      <vt:variant>
        <vt:lpstr>主题</vt:lpstr>
      </vt:variant>
      <vt:variant>
        <vt:i4>3</vt:i4>
      </vt:variant>
      <vt:variant>
        <vt:lpstr>幻灯片标题</vt:lpstr>
      </vt:variant>
      <vt:variant>
        <vt:i4>14</vt:i4>
      </vt:variant>
    </vt:vector>
  </HeadingPairs>
  <TitlesOfParts>
    <vt:vector size="17" baseType="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slemuh</cp:lastModifiedBy>
  <cp:revision>14</cp:revision>
  <dcterms:created xsi:type="dcterms:W3CDTF">2016-10-05T19:09:47Z</dcterms:created>
  <dcterms:modified xsi:type="dcterms:W3CDTF">2016-10-05T19:09:47Z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