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82EA81-A9A7-436F-969B-87DAA6E622A7}">
  <a:tblStyle styleId="{7782EA81-A9A7-436F-969B-87DAA6E622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fb62cd0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fb62cd0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Confidence</a:t>
            </a:r>
            <a:r>
              <a:rPr lang="en"/>
              <a:t> App</a:t>
            </a:r>
            <a:endParaRPr/>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Andres Oberhelman, Ansh Patel, Israel, Malhar Pandya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aphicFrame>
        <p:nvGraphicFramePr>
          <p:cNvPr id="60" name="Google Shape;60;p14"/>
          <p:cNvGraphicFramePr/>
          <p:nvPr/>
        </p:nvGraphicFramePr>
        <p:xfrm>
          <a:off x="155200" y="266750"/>
          <a:ext cx="3000000" cy="3000000"/>
        </p:xfrm>
        <a:graphic>
          <a:graphicData uri="http://schemas.openxmlformats.org/drawingml/2006/table">
            <a:tbl>
              <a:tblPr>
                <a:noFill/>
                <a:tableStyleId>{7782EA81-A9A7-436F-969B-87DAA6E622A7}</a:tableStyleId>
              </a:tblPr>
              <a:tblGrid>
                <a:gridCol w="2244375"/>
                <a:gridCol w="1929825"/>
                <a:gridCol w="1650950"/>
                <a:gridCol w="1563175"/>
                <a:gridCol w="1445275"/>
              </a:tblGrid>
              <a:tr h="3669775">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Key Partners</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 </a:t>
                      </a:r>
                      <a:r>
                        <a:rPr lang="en" sz="1000">
                          <a:latin typeface="Times New Roman"/>
                          <a:ea typeface="Times New Roman"/>
                          <a:cs typeface="Times New Roman"/>
                          <a:sym typeface="Times New Roman"/>
                        </a:rPr>
                        <a:t>There are no current partners but we are open to possibilities in the future.</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Key </a:t>
                      </a:r>
                      <a:r>
                        <a:rPr b="1" lang="en" sz="1000">
                          <a:latin typeface="Times New Roman"/>
                          <a:ea typeface="Times New Roman"/>
                          <a:cs typeface="Times New Roman"/>
                          <a:sym typeface="Times New Roman"/>
                        </a:rPr>
                        <a:t>Activities</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Social media marketing (ads on Snapchat, Instagram, TikTok, and Facebook.)</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Subscription model (6 month, 1 year, and lifetime.)</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Adding new audio content and having a meditation feature. </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b="1" lang="en" sz="1000">
                          <a:latin typeface="Times New Roman"/>
                          <a:ea typeface="Times New Roman"/>
                          <a:cs typeface="Times New Roman"/>
                          <a:sym typeface="Times New Roman"/>
                        </a:rPr>
                        <a:t>Key Resources</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The founders and developers of the app.</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Money from the monthly payments through the app. </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Research on helpful ways to deal with certain confidence and anxiety issues for out consumers.</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Social media to help advertise our product.</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Value Propositions</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app allows users to reduce anxiety by using the guided meditation tool and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They can also boost their self-esteem by browsing through a library of audio clips that give users advice and guidance on how to gain self-confidence in specific situations.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857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Customer Relationships</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Feedback from customers to help improve the app.</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Special deals and promotional emails for long time subscription holders.</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Good customer service and FAQ site for customers who have any technical issues with the app</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b="1" lang="en" sz="1000">
                          <a:latin typeface="Times New Roman"/>
                          <a:ea typeface="Times New Roman"/>
                          <a:cs typeface="Times New Roman"/>
                          <a:sym typeface="Times New Roman"/>
                        </a:rPr>
                        <a:t>Channels</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800">
                          <a:latin typeface="Times New Roman"/>
                          <a:ea typeface="Times New Roman"/>
                          <a:cs typeface="Times New Roman"/>
                          <a:sym typeface="Times New Roman"/>
                        </a:rPr>
                        <a:t>We will distribute our product through the apple and google app stores.</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Customer Segments</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The major customer segment that we are targeting is teens and young adults (ages 13 - 29) because education and work life creates the most anxiety and stress. We will put ads on Instagram and Snapchat and also video content on TikTok.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We are also indirectly targeting the older demographic </a:t>
                      </a:r>
                      <a:r>
                        <a:rPr lang="en" sz="1000">
                          <a:solidFill>
                            <a:schemeClr val="dk1"/>
                          </a:solidFill>
                          <a:latin typeface="Times New Roman"/>
                          <a:ea typeface="Times New Roman"/>
                          <a:cs typeface="Times New Roman"/>
                          <a:sym typeface="Times New Roman"/>
                        </a:rPr>
                        <a:t>(ages 30+)</a:t>
                      </a:r>
                      <a:r>
                        <a:rPr lang="en" sz="1000">
                          <a:latin typeface="Times New Roman"/>
                          <a:ea typeface="Times New Roman"/>
                          <a:cs typeface="Times New Roman"/>
                          <a:sym typeface="Times New Roman"/>
                        </a:rPr>
                        <a:t> through word of mouth and Facebook marketing.</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r>
              <a:tr h="844625">
                <a:tc gridSpan="2">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Cost Structure</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Many of  our costs will be ones to market the app and  to actually program  and implement the app successfully. Costs will start to increase even more as we add new features down the line. The last fee will be the google and apple app developer fees.  The apple and google developer fee will  be 15%  from our revenue.</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Apple also has a 99 dollar fee for the app developer program annually while google has a 25 dollar </a:t>
                      </a:r>
                      <a:r>
                        <a:rPr lang="en" sz="700">
                          <a:latin typeface="Times New Roman"/>
                          <a:ea typeface="Times New Roman"/>
                          <a:cs typeface="Times New Roman"/>
                          <a:sym typeface="Times New Roman"/>
                        </a:rPr>
                        <a:t>registration</a:t>
                      </a:r>
                      <a:r>
                        <a:rPr lang="en" sz="700">
                          <a:latin typeface="Times New Roman"/>
                          <a:ea typeface="Times New Roman"/>
                          <a:cs typeface="Times New Roman"/>
                          <a:sym typeface="Times New Roman"/>
                        </a:rPr>
                        <a:t> fee for a developer account.</a:t>
                      </a:r>
                      <a:endParaRPr sz="700">
                        <a:latin typeface="Times New Roman"/>
                        <a:ea typeface="Times New Roman"/>
                        <a:cs typeface="Times New Roman"/>
                        <a:sym typeface="Times New Roman"/>
                      </a:endParaRPr>
                    </a:p>
                  </a:txBody>
                  <a:tcPr marT="91425" marB="91425" marR="91425" marL="91425"/>
                </a:tc>
                <a:tc hMerge="1"/>
                <a:tc gridSpan="3">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Revenue Streams</a:t>
                      </a:r>
                      <a:endParaRPr b="1" sz="1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We want our customers to have a flexible payment program  that can start with a free seven day trial. The client then can either choose to pay on a monthly payment plan, six month payment plan, or one year payment plan, or to buy a one time payment. Our prices will be lower than our competitors in the market while also providing better features.</a:t>
                      </a:r>
                      <a:endParaRPr sz="7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800">
                        <a:latin typeface="Times New Roman"/>
                        <a:ea typeface="Times New Roman"/>
                        <a:cs typeface="Times New Roman"/>
                        <a:sym typeface="Times New Roman"/>
                      </a:endParaRPr>
                    </a:p>
                  </a:txBody>
                  <a:tcPr marT="91425" marB="91425" marR="91425" marL="91425"/>
                </a:tc>
                <a:tc hMerge="1"/>
                <a:tc hMerge="1"/>
              </a:tr>
            </a:tbl>
          </a:graphicData>
        </a:graphic>
      </p:graphicFrame>
      <p:sp>
        <p:nvSpPr>
          <p:cNvPr id="61" name="Google Shape;61;p14"/>
          <p:cNvSpPr txBox="1"/>
          <p:nvPr/>
        </p:nvSpPr>
        <p:spPr>
          <a:xfrm>
            <a:off x="217925" y="-25750"/>
            <a:ext cx="28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Business Model Canvas</a:t>
            </a:r>
            <a:endParaRPr>
              <a:latin typeface="Times New Roman"/>
              <a:ea typeface="Times New Roman"/>
              <a:cs typeface="Times New Roman"/>
              <a:sym typeface="Times New Roman"/>
            </a:endParaRPr>
          </a:p>
        </p:txBody>
      </p:sp>
      <p:cxnSp>
        <p:nvCxnSpPr>
          <p:cNvPr id="62" name="Google Shape;62;p14"/>
          <p:cNvCxnSpPr/>
          <p:nvPr/>
        </p:nvCxnSpPr>
        <p:spPr>
          <a:xfrm>
            <a:off x="2424800" y="2214850"/>
            <a:ext cx="1899900" cy="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14"/>
          <p:cNvCxnSpPr/>
          <p:nvPr/>
        </p:nvCxnSpPr>
        <p:spPr>
          <a:xfrm>
            <a:off x="6004250" y="2225350"/>
            <a:ext cx="1564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