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2"/>
  </p:notesMasterIdLst>
  <p:sldIdLst>
    <p:sldId id="256" r:id="rId2"/>
    <p:sldId id="257" r:id="rId3"/>
    <p:sldId id="258" r:id="rId4"/>
    <p:sldId id="260" r:id="rId5"/>
    <p:sldId id="270" r:id="rId6"/>
    <p:sldId id="271" r:id="rId7"/>
    <p:sldId id="280" r:id="rId8"/>
    <p:sldId id="281" r:id="rId9"/>
    <p:sldId id="273" r:id="rId10"/>
    <p:sldId id="274" r:id="rId11"/>
    <p:sldId id="282" r:id="rId12"/>
    <p:sldId id="285" r:id="rId13"/>
    <p:sldId id="286" r:id="rId14"/>
    <p:sldId id="275" r:id="rId15"/>
    <p:sldId id="277" r:id="rId16"/>
    <p:sldId id="278" r:id="rId17"/>
    <p:sldId id="279" r:id="rId18"/>
    <p:sldId id="283" r:id="rId19"/>
    <p:sldId id="284" r:id="rId20"/>
    <p:sldId id="269" r:id="rId21"/>
  </p:sldIdLst>
  <p:sldSz cx="20104100" cy="12985750"/>
  <p:notesSz cx="20104100" cy="1298575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2" pos="775" userDrawn="1">
          <p15:clr>
            <a:srgbClr val="A4A3A4"/>
          </p15:clr>
        </p15:guide>
        <p15:guide id="3" pos="11889" userDrawn="1">
          <p15:clr>
            <a:srgbClr val="A4A3A4"/>
          </p15:clr>
        </p15:guide>
        <p15:guide id="4" orient="horz" pos="4135" userDrawn="1">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3" roundtripDataSignature="AMtx7mhUPtc9UTjfwqMdYW1qaLj53w0xh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4C0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38" d="100"/>
          <a:sy n="38" d="100"/>
        </p:scale>
        <p:origin x="960" y="72"/>
      </p:cViewPr>
      <p:guideLst>
        <p:guide pos="775"/>
        <p:guide pos="11889"/>
        <p:guide orient="horz" pos="413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customschemas.google.com/relationships/presentationmetadata" Target="metadata"/><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351350" y="973925"/>
            <a:ext cx="13403400" cy="48696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2010400" y="6168225"/>
            <a:ext cx="16083275" cy="5843575"/>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
        <p:cNvGrpSpPr/>
        <p:nvPr/>
      </p:nvGrpSpPr>
      <p:grpSpPr>
        <a:xfrm>
          <a:off x="0" y="0"/>
          <a:ext cx="0" cy="0"/>
          <a:chOff x="0" y="0"/>
          <a:chExt cx="0" cy="0"/>
        </a:xfrm>
      </p:grpSpPr>
      <p:sp>
        <p:nvSpPr>
          <p:cNvPr id="40" name="Google Shape;40;p1:notes"/>
          <p:cNvSpPr txBox="1">
            <a:spLocks noGrp="1"/>
          </p:cNvSpPr>
          <p:nvPr>
            <p:ph type="body" idx="1"/>
          </p:nvPr>
        </p:nvSpPr>
        <p:spPr>
          <a:xfrm>
            <a:off x="2010400" y="6168225"/>
            <a:ext cx="16083275" cy="5843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41" name="Google Shape;41;p1:notes"/>
          <p:cNvSpPr>
            <a:spLocks noGrp="1" noRot="1" noChangeAspect="1"/>
          </p:cNvSpPr>
          <p:nvPr>
            <p:ph type="sldImg" idx="2"/>
          </p:nvPr>
        </p:nvSpPr>
        <p:spPr>
          <a:xfrm>
            <a:off x="6283325" y="973138"/>
            <a:ext cx="7539038" cy="487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5:notes"/>
          <p:cNvSpPr txBox="1">
            <a:spLocks noGrp="1"/>
          </p:cNvSpPr>
          <p:nvPr>
            <p:ph type="body" idx="1"/>
          </p:nvPr>
        </p:nvSpPr>
        <p:spPr>
          <a:xfrm>
            <a:off x="2010400" y="6168225"/>
            <a:ext cx="16083275" cy="5843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71" name="Google Shape;71;p5:notes"/>
          <p:cNvSpPr>
            <a:spLocks noGrp="1" noRot="1" noChangeAspect="1"/>
          </p:cNvSpPr>
          <p:nvPr>
            <p:ph type="sldImg" idx="2"/>
          </p:nvPr>
        </p:nvSpPr>
        <p:spPr>
          <a:xfrm>
            <a:off x="6283325" y="973138"/>
            <a:ext cx="7539038" cy="48704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717223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5:notes"/>
          <p:cNvSpPr txBox="1">
            <a:spLocks noGrp="1"/>
          </p:cNvSpPr>
          <p:nvPr>
            <p:ph type="body" idx="1"/>
          </p:nvPr>
        </p:nvSpPr>
        <p:spPr>
          <a:xfrm>
            <a:off x="2010400" y="6168225"/>
            <a:ext cx="16083275" cy="5843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71" name="Google Shape;71;p5:notes"/>
          <p:cNvSpPr>
            <a:spLocks noGrp="1" noRot="1" noChangeAspect="1"/>
          </p:cNvSpPr>
          <p:nvPr>
            <p:ph type="sldImg" idx="2"/>
          </p:nvPr>
        </p:nvSpPr>
        <p:spPr>
          <a:xfrm>
            <a:off x="6283325" y="973138"/>
            <a:ext cx="7539038" cy="48704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415794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5:notes"/>
          <p:cNvSpPr txBox="1">
            <a:spLocks noGrp="1"/>
          </p:cNvSpPr>
          <p:nvPr>
            <p:ph type="body" idx="1"/>
          </p:nvPr>
        </p:nvSpPr>
        <p:spPr>
          <a:xfrm>
            <a:off x="2010400" y="6168225"/>
            <a:ext cx="16083275" cy="5843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71" name="Google Shape;71;p5:notes"/>
          <p:cNvSpPr>
            <a:spLocks noGrp="1" noRot="1" noChangeAspect="1"/>
          </p:cNvSpPr>
          <p:nvPr>
            <p:ph type="sldImg" idx="2"/>
          </p:nvPr>
        </p:nvSpPr>
        <p:spPr>
          <a:xfrm>
            <a:off x="6283325" y="973138"/>
            <a:ext cx="7539038" cy="48704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835865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5:notes"/>
          <p:cNvSpPr txBox="1">
            <a:spLocks noGrp="1"/>
          </p:cNvSpPr>
          <p:nvPr>
            <p:ph type="body" idx="1"/>
          </p:nvPr>
        </p:nvSpPr>
        <p:spPr>
          <a:xfrm>
            <a:off x="2010400" y="6168225"/>
            <a:ext cx="16083275" cy="5843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71" name="Google Shape;71;p5:notes"/>
          <p:cNvSpPr>
            <a:spLocks noGrp="1" noRot="1" noChangeAspect="1"/>
          </p:cNvSpPr>
          <p:nvPr>
            <p:ph type="sldImg" idx="2"/>
          </p:nvPr>
        </p:nvSpPr>
        <p:spPr>
          <a:xfrm>
            <a:off x="6283325" y="973138"/>
            <a:ext cx="7539038" cy="48704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657826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5:notes"/>
          <p:cNvSpPr txBox="1">
            <a:spLocks noGrp="1"/>
          </p:cNvSpPr>
          <p:nvPr>
            <p:ph type="body" idx="1"/>
          </p:nvPr>
        </p:nvSpPr>
        <p:spPr>
          <a:xfrm>
            <a:off x="2010400" y="6168225"/>
            <a:ext cx="16083275" cy="5843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71" name="Google Shape;71;p5:notes"/>
          <p:cNvSpPr>
            <a:spLocks noGrp="1" noRot="1" noChangeAspect="1"/>
          </p:cNvSpPr>
          <p:nvPr>
            <p:ph type="sldImg" idx="2"/>
          </p:nvPr>
        </p:nvSpPr>
        <p:spPr>
          <a:xfrm>
            <a:off x="6283325" y="973138"/>
            <a:ext cx="7539038" cy="48704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347550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5:notes"/>
          <p:cNvSpPr txBox="1">
            <a:spLocks noGrp="1"/>
          </p:cNvSpPr>
          <p:nvPr>
            <p:ph type="body" idx="1"/>
          </p:nvPr>
        </p:nvSpPr>
        <p:spPr>
          <a:xfrm>
            <a:off x="2010400" y="6168225"/>
            <a:ext cx="16083275" cy="5843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71" name="Google Shape;71;p5:notes"/>
          <p:cNvSpPr>
            <a:spLocks noGrp="1" noRot="1" noChangeAspect="1"/>
          </p:cNvSpPr>
          <p:nvPr>
            <p:ph type="sldImg" idx="2"/>
          </p:nvPr>
        </p:nvSpPr>
        <p:spPr>
          <a:xfrm>
            <a:off x="6283325" y="973138"/>
            <a:ext cx="7539038" cy="48704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935303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5:notes"/>
          <p:cNvSpPr txBox="1">
            <a:spLocks noGrp="1"/>
          </p:cNvSpPr>
          <p:nvPr>
            <p:ph type="body" idx="1"/>
          </p:nvPr>
        </p:nvSpPr>
        <p:spPr>
          <a:xfrm>
            <a:off x="2010400" y="6168225"/>
            <a:ext cx="16083275" cy="5843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71" name="Google Shape;71;p5:notes"/>
          <p:cNvSpPr>
            <a:spLocks noGrp="1" noRot="1" noChangeAspect="1"/>
          </p:cNvSpPr>
          <p:nvPr>
            <p:ph type="sldImg" idx="2"/>
          </p:nvPr>
        </p:nvSpPr>
        <p:spPr>
          <a:xfrm>
            <a:off x="6283325" y="973138"/>
            <a:ext cx="7539038" cy="48704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636323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5:notes"/>
          <p:cNvSpPr txBox="1">
            <a:spLocks noGrp="1"/>
          </p:cNvSpPr>
          <p:nvPr>
            <p:ph type="body" idx="1"/>
          </p:nvPr>
        </p:nvSpPr>
        <p:spPr>
          <a:xfrm>
            <a:off x="2010400" y="6168225"/>
            <a:ext cx="16083275" cy="5843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71" name="Google Shape;71;p5:notes"/>
          <p:cNvSpPr>
            <a:spLocks noGrp="1" noRot="1" noChangeAspect="1"/>
          </p:cNvSpPr>
          <p:nvPr>
            <p:ph type="sldImg" idx="2"/>
          </p:nvPr>
        </p:nvSpPr>
        <p:spPr>
          <a:xfrm>
            <a:off x="6283325" y="973138"/>
            <a:ext cx="7539038" cy="48704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81012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5:notes"/>
          <p:cNvSpPr txBox="1">
            <a:spLocks noGrp="1"/>
          </p:cNvSpPr>
          <p:nvPr>
            <p:ph type="body" idx="1"/>
          </p:nvPr>
        </p:nvSpPr>
        <p:spPr>
          <a:xfrm>
            <a:off x="2010400" y="6168225"/>
            <a:ext cx="16083275" cy="5843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71" name="Google Shape;71;p5:notes"/>
          <p:cNvSpPr>
            <a:spLocks noGrp="1" noRot="1" noChangeAspect="1"/>
          </p:cNvSpPr>
          <p:nvPr>
            <p:ph type="sldImg" idx="2"/>
          </p:nvPr>
        </p:nvSpPr>
        <p:spPr>
          <a:xfrm>
            <a:off x="6283325" y="973138"/>
            <a:ext cx="7539038" cy="48704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599817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5:notes"/>
          <p:cNvSpPr txBox="1">
            <a:spLocks noGrp="1"/>
          </p:cNvSpPr>
          <p:nvPr>
            <p:ph type="body" idx="1"/>
          </p:nvPr>
        </p:nvSpPr>
        <p:spPr>
          <a:xfrm>
            <a:off x="2010400" y="6168225"/>
            <a:ext cx="16083275" cy="5843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71" name="Google Shape;71;p5:notes"/>
          <p:cNvSpPr>
            <a:spLocks noGrp="1" noRot="1" noChangeAspect="1"/>
          </p:cNvSpPr>
          <p:nvPr>
            <p:ph type="sldImg" idx="2"/>
          </p:nvPr>
        </p:nvSpPr>
        <p:spPr>
          <a:xfrm>
            <a:off x="6283325" y="973138"/>
            <a:ext cx="7539038" cy="48704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735399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
        <p:cNvGrpSpPr/>
        <p:nvPr/>
      </p:nvGrpSpPr>
      <p:grpSpPr>
        <a:xfrm>
          <a:off x="0" y="0"/>
          <a:ext cx="0" cy="0"/>
          <a:chOff x="0" y="0"/>
          <a:chExt cx="0" cy="0"/>
        </a:xfrm>
      </p:grpSpPr>
      <p:sp>
        <p:nvSpPr>
          <p:cNvPr id="46" name="Google Shape;46;p2:notes"/>
          <p:cNvSpPr txBox="1">
            <a:spLocks noGrp="1"/>
          </p:cNvSpPr>
          <p:nvPr>
            <p:ph type="body" idx="1"/>
          </p:nvPr>
        </p:nvSpPr>
        <p:spPr>
          <a:xfrm>
            <a:off x="2010400" y="6168225"/>
            <a:ext cx="16083275" cy="5843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47" name="Google Shape;47;p2:notes"/>
          <p:cNvSpPr>
            <a:spLocks noGrp="1" noRot="1" noChangeAspect="1"/>
          </p:cNvSpPr>
          <p:nvPr>
            <p:ph type="sldImg" idx="2"/>
          </p:nvPr>
        </p:nvSpPr>
        <p:spPr>
          <a:xfrm>
            <a:off x="6283325" y="973138"/>
            <a:ext cx="7539038" cy="487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14:notes"/>
          <p:cNvSpPr txBox="1">
            <a:spLocks noGrp="1"/>
          </p:cNvSpPr>
          <p:nvPr>
            <p:ph type="body" idx="1"/>
          </p:nvPr>
        </p:nvSpPr>
        <p:spPr>
          <a:xfrm>
            <a:off x="2010400" y="6168225"/>
            <a:ext cx="16083275" cy="5843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43" name="Google Shape;143;p14:notes"/>
          <p:cNvSpPr>
            <a:spLocks noGrp="1" noRot="1" noChangeAspect="1"/>
          </p:cNvSpPr>
          <p:nvPr>
            <p:ph type="sldImg" idx="2"/>
          </p:nvPr>
        </p:nvSpPr>
        <p:spPr>
          <a:xfrm>
            <a:off x="6283325" y="973138"/>
            <a:ext cx="7539038" cy="487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3:notes"/>
          <p:cNvSpPr txBox="1">
            <a:spLocks noGrp="1"/>
          </p:cNvSpPr>
          <p:nvPr>
            <p:ph type="body" idx="1"/>
          </p:nvPr>
        </p:nvSpPr>
        <p:spPr>
          <a:xfrm>
            <a:off x="2010400" y="6168225"/>
            <a:ext cx="16083275" cy="5843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4" name="Google Shape;54;p3:notes"/>
          <p:cNvSpPr>
            <a:spLocks noGrp="1" noRot="1" noChangeAspect="1"/>
          </p:cNvSpPr>
          <p:nvPr>
            <p:ph type="sldImg" idx="2"/>
          </p:nvPr>
        </p:nvSpPr>
        <p:spPr>
          <a:xfrm>
            <a:off x="6283325" y="973138"/>
            <a:ext cx="7539038" cy="487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5:notes"/>
          <p:cNvSpPr txBox="1">
            <a:spLocks noGrp="1"/>
          </p:cNvSpPr>
          <p:nvPr>
            <p:ph type="body" idx="1"/>
          </p:nvPr>
        </p:nvSpPr>
        <p:spPr>
          <a:xfrm>
            <a:off x="2010400" y="6168225"/>
            <a:ext cx="16083275" cy="5843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1" name="Google Shape;71;p5:notes"/>
          <p:cNvSpPr>
            <a:spLocks noGrp="1" noRot="1" noChangeAspect="1"/>
          </p:cNvSpPr>
          <p:nvPr>
            <p:ph type="sldImg" idx="2"/>
          </p:nvPr>
        </p:nvSpPr>
        <p:spPr>
          <a:xfrm>
            <a:off x="6283325" y="973138"/>
            <a:ext cx="7539038" cy="487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5:notes"/>
          <p:cNvSpPr txBox="1">
            <a:spLocks noGrp="1"/>
          </p:cNvSpPr>
          <p:nvPr>
            <p:ph type="body" idx="1"/>
          </p:nvPr>
        </p:nvSpPr>
        <p:spPr>
          <a:xfrm>
            <a:off x="2010400" y="6168225"/>
            <a:ext cx="16083275" cy="5843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1" name="Google Shape;71;p5:notes"/>
          <p:cNvSpPr>
            <a:spLocks noGrp="1" noRot="1" noChangeAspect="1"/>
          </p:cNvSpPr>
          <p:nvPr>
            <p:ph type="sldImg" idx="2"/>
          </p:nvPr>
        </p:nvSpPr>
        <p:spPr>
          <a:xfrm>
            <a:off x="6283325" y="973138"/>
            <a:ext cx="7539038" cy="48704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6819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5:notes"/>
          <p:cNvSpPr txBox="1">
            <a:spLocks noGrp="1"/>
          </p:cNvSpPr>
          <p:nvPr>
            <p:ph type="body" idx="1"/>
          </p:nvPr>
        </p:nvSpPr>
        <p:spPr>
          <a:xfrm>
            <a:off x="2010400" y="6168225"/>
            <a:ext cx="16083275" cy="5843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1" name="Google Shape;71;p5:notes"/>
          <p:cNvSpPr>
            <a:spLocks noGrp="1" noRot="1" noChangeAspect="1"/>
          </p:cNvSpPr>
          <p:nvPr>
            <p:ph type="sldImg" idx="2"/>
          </p:nvPr>
        </p:nvSpPr>
        <p:spPr>
          <a:xfrm>
            <a:off x="6283325" y="973138"/>
            <a:ext cx="7539038" cy="48704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838718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5:notes"/>
          <p:cNvSpPr txBox="1">
            <a:spLocks noGrp="1"/>
          </p:cNvSpPr>
          <p:nvPr>
            <p:ph type="body" idx="1"/>
          </p:nvPr>
        </p:nvSpPr>
        <p:spPr>
          <a:xfrm>
            <a:off x="2010400" y="6168225"/>
            <a:ext cx="16083275" cy="5843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71" name="Google Shape;71;p5:notes"/>
          <p:cNvSpPr>
            <a:spLocks noGrp="1" noRot="1" noChangeAspect="1"/>
          </p:cNvSpPr>
          <p:nvPr>
            <p:ph type="sldImg" idx="2"/>
          </p:nvPr>
        </p:nvSpPr>
        <p:spPr>
          <a:xfrm>
            <a:off x="6283325" y="973138"/>
            <a:ext cx="7539038" cy="48704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433102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5:notes"/>
          <p:cNvSpPr txBox="1">
            <a:spLocks noGrp="1"/>
          </p:cNvSpPr>
          <p:nvPr>
            <p:ph type="body" idx="1"/>
          </p:nvPr>
        </p:nvSpPr>
        <p:spPr>
          <a:xfrm>
            <a:off x="2010400" y="6168225"/>
            <a:ext cx="16083275" cy="5843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71" name="Google Shape;71;p5:notes"/>
          <p:cNvSpPr>
            <a:spLocks noGrp="1" noRot="1" noChangeAspect="1"/>
          </p:cNvSpPr>
          <p:nvPr>
            <p:ph type="sldImg" idx="2"/>
          </p:nvPr>
        </p:nvSpPr>
        <p:spPr>
          <a:xfrm>
            <a:off x="6283325" y="973138"/>
            <a:ext cx="7539038" cy="48704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663266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5:notes"/>
          <p:cNvSpPr txBox="1">
            <a:spLocks noGrp="1"/>
          </p:cNvSpPr>
          <p:nvPr>
            <p:ph type="body" idx="1"/>
          </p:nvPr>
        </p:nvSpPr>
        <p:spPr>
          <a:xfrm>
            <a:off x="2010400" y="6168225"/>
            <a:ext cx="16083275" cy="5843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71" name="Google Shape;71;p5:notes"/>
          <p:cNvSpPr>
            <a:spLocks noGrp="1" noRot="1" noChangeAspect="1"/>
          </p:cNvSpPr>
          <p:nvPr>
            <p:ph type="sldImg" idx="2"/>
          </p:nvPr>
        </p:nvSpPr>
        <p:spPr>
          <a:xfrm>
            <a:off x="6283325" y="973138"/>
            <a:ext cx="7539038" cy="48704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959523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obj">
  <p:cSld name="OBJECT">
    <p:spTree>
      <p:nvGrpSpPr>
        <p:cNvPr id="1" name="Shape 11"/>
        <p:cNvGrpSpPr/>
        <p:nvPr/>
      </p:nvGrpSpPr>
      <p:grpSpPr>
        <a:xfrm>
          <a:off x="0" y="0"/>
          <a:ext cx="0" cy="0"/>
          <a:chOff x="0" y="0"/>
          <a:chExt cx="0" cy="0"/>
        </a:xfrm>
      </p:grpSpPr>
      <p:sp>
        <p:nvSpPr>
          <p:cNvPr id="12" name="Google Shape;12;p16"/>
          <p:cNvSpPr txBox="1">
            <a:spLocks noGrp="1"/>
          </p:cNvSpPr>
          <p:nvPr>
            <p:ph type="title"/>
          </p:nvPr>
        </p:nvSpPr>
        <p:spPr>
          <a:xfrm>
            <a:off x="4842411" y="5002800"/>
            <a:ext cx="10419276" cy="247586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450" b="1" i="0">
                <a:solidFill>
                  <a:srgbClr val="434343"/>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16"/>
          <p:cNvSpPr txBox="1">
            <a:spLocks noGrp="1"/>
          </p:cNvSpPr>
          <p:nvPr>
            <p:ph type="ftr" idx="11"/>
          </p:nvPr>
        </p:nvSpPr>
        <p:spPr>
          <a:xfrm>
            <a:off x="6835394" y="12076748"/>
            <a:ext cx="6433312" cy="649287"/>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4" name="Google Shape;14;p16"/>
          <p:cNvSpPr txBox="1">
            <a:spLocks noGrp="1"/>
          </p:cNvSpPr>
          <p:nvPr>
            <p:ph type="dt" idx="10"/>
          </p:nvPr>
        </p:nvSpPr>
        <p:spPr>
          <a:xfrm>
            <a:off x="1005205" y="12076748"/>
            <a:ext cx="4623943" cy="649287"/>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5" name="Google Shape;15;p16"/>
          <p:cNvSpPr txBox="1">
            <a:spLocks noGrp="1"/>
          </p:cNvSpPr>
          <p:nvPr>
            <p:ph type="sldNum" idx="12"/>
          </p:nvPr>
        </p:nvSpPr>
        <p:spPr>
          <a:xfrm>
            <a:off x="14474953" y="12076748"/>
            <a:ext cx="4623943" cy="649287"/>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s-CO"/>
              <a:t>‹Nº›</a:t>
            </a:fld>
            <a:endParaRPr sz="1800" b="0" i="0" u="none" strike="noStrike" cap="none" dirty="0">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6"/>
        <p:cNvGrpSpPr/>
        <p:nvPr/>
      </p:nvGrpSpPr>
      <p:grpSpPr>
        <a:xfrm>
          <a:off x="0" y="0"/>
          <a:ext cx="0" cy="0"/>
          <a:chOff x="0" y="0"/>
          <a:chExt cx="0" cy="0"/>
        </a:xfrm>
      </p:grpSpPr>
      <p:sp>
        <p:nvSpPr>
          <p:cNvPr id="17" name="Google Shape;17;p17"/>
          <p:cNvSpPr txBox="1">
            <a:spLocks noGrp="1"/>
          </p:cNvSpPr>
          <p:nvPr>
            <p:ph type="ctrTitle"/>
          </p:nvPr>
        </p:nvSpPr>
        <p:spPr>
          <a:xfrm>
            <a:off x="3209827" y="5153357"/>
            <a:ext cx="13684444" cy="228727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b="0" i="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17"/>
          <p:cNvSpPr txBox="1">
            <a:spLocks noGrp="1"/>
          </p:cNvSpPr>
          <p:nvPr>
            <p:ph type="subTitle" idx="1"/>
          </p:nvPr>
        </p:nvSpPr>
        <p:spPr>
          <a:xfrm>
            <a:off x="3015615" y="7272020"/>
            <a:ext cx="14072870" cy="3246437"/>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7"/>
          <p:cNvSpPr txBox="1">
            <a:spLocks noGrp="1"/>
          </p:cNvSpPr>
          <p:nvPr>
            <p:ph type="ftr" idx="11"/>
          </p:nvPr>
        </p:nvSpPr>
        <p:spPr>
          <a:xfrm>
            <a:off x="6835394" y="12076748"/>
            <a:ext cx="6433312" cy="649287"/>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20" name="Google Shape;20;p17"/>
          <p:cNvSpPr txBox="1">
            <a:spLocks noGrp="1"/>
          </p:cNvSpPr>
          <p:nvPr>
            <p:ph type="dt" idx="10"/>
          </p:nvPr>
        </p:nvSpPr>
        <p:spPr>
          <a:xfrm>
            <a:off x="1005205" y="12076748"/>
            <a:ext cx="4623943" cy="649287"/>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21" name="Google Shape;21;p17"/>
          <p:cNvSpPr txBox="1">
            <a:spLocks noGrp="1"/>
          </p:cNvSpPr>
          <p:nvPr>
            <p:ph type="sldNum" idx="12"/>
          </p:nvPr>
        </p:nvSpPr>
        <p:spPr>
          <a:xfrm>
            <a:off x="14474953" y="12076748"/>
            <a:ext cx="4623943" cy="649287"/>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s-CO"/>
              <a:t>‹Nº›</a:t>
            </a:fld>
            <a:endParaRPr sz="1800" dirty="0">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22"/>
        <p:cNvGrpSpPr/>
        <p:nvPr/>
      </p:nvGrpSpPr>
      <p:grpSpPr>
        <a:xfrm>
          <a:off x="0" y="0"/>
          <a:ext cx="0" cy="0"/>
          <a:chOff x="0" y="0"/>
          <a:chExt cx="0" cy="0"/>
        </a:xfrm>
      </p:grpSpPr>
      <p:sp>
        <p:nvSpPr>
          <p:cNvPr id="23" name="Google Shape;23;p18"/>
          <p:cNvSpPr txBox="1">
            <a:spLocks noGrp="1"/>
          </p:cNvSpPr>
          <p:nvPr>
            <p:ph type="ftr" idx="11"/>
          </p:nvPr>
        </p:nvSpPr>
        <p:spPr>
          <a:xfrm>
            <a:off x="6835394" y="12076748"/>
            <a:ext cx="6433312" cy="649287"/>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24" name="Google Shape;24;p18"/>
          <p:cNvSpPr txBox="1">
            <a:spLocks noGrp="1"/>
          </p:cNvSpPr>
          <p:nvPr>
            <p:ph type="dt" idx="10"/>
          </p:nvPr>
        </p:nvSpPr>
        <p:spPr>
          <a:xfrm>
            <a:off x="1005205" y="12076748"/>
            <a:ext cx="4623943" cy="649287"/>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25" name="Google Shape;25;p18"/>
          <p:cNvSpPr txBox="1">
            <a:spLocks noGrp="1"/>
          </p:cNvSpPr>
          <p:nvPr>
            <p:ph type="sldNum" idx="12"/>
          </p:nvPr>
        </p:nvSpPr>
        <p:spPr>
          <a:xfrm>
            <a:off x="14474953" y="12076748"/>
            <a:ext cx="4623943" cy="649287"/>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s-CO"/>
              <a:t>‹Nº›</a:t>
            </a:fld>
            <a:endParaRPr sz="1800" dirty="0">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26"/>
        <p:cNvGrpSpPr/>
        <p:nvPr/>
      </p:nvGrpSpPr>
      <p:grpSpPr>
        <a:xfrm>
          <a:off x="0" y="0"/>
          <a:ext cx="0" cy="0"/>
          <a:chOff x="0" y="0"/>
          <a:chExt cx="0" cy="0"/>
        </a:xfrm>
      </p:grpSpPr>
      <p:sp>
        <p:nvSpPr>
          <p:cNvPr id="27" name="Google Shape;27;p19"/>
          <p:cNvSpPr txBox="1">
            <a:spLocks noGrp="1"/>
          </p:cNvSpPr>
          <p:nvPr>
            <p:ph type="title"/>
          </p:nvPr>
        </p:nvSpPr>
        <p:spPr>
          <a:xfrm>
            <a:off x="4842411" y="5002800"/>
            <a:ext cx="10419276" cy="247586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450" b="1" i="0">
                <a:solidFill>
                  <a:srgbClr val="434343"/>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Google Shape;28;p19"/>
          <p:cNvSpPr txBox="1">
            <a:spLocks noGrp="1"/>
          </p:cNvSpPr>
          <p:nvPr>
            <p:ph type="body" idx="1"/>
          </p:nvPr>
        </p:nvSpPr>
        <p:spPr>
          <a:xfrm>
            <a:off x="1005205" y="2986722"/>
            <a:ext cx="18093690" cy="8570595"/>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9" name="Google Shape;29;p19"/>
          <p:cNvSpPr txBox="1">
            <a:spLocks noGrp="1"/>
          </p:cNvSpPr>
          <p:nvPr>
            <p:ph type="ftr" idx="11"/>
          </p:nvPr>
        </p:nvSpPr>
        <p:spPr>
          <a:xfrm>
            <a:off x="6835394" y="12076748"/>
            <a:ext cx="6433312" cy="649287"/>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30" name="Google Shape;30;p19"/>
          <p:cNvSpPr txBox="1">
            <a:spLocks noGrp="1"/>
          </p:cNvSpPr>
          <p:nvPr>
            <p:ph type="dt" idx="10"/>
          </p:nvPr>
        </p:nvSpPr>
        <p:spPr>
          <a:xfrm>
            <a:off x="1005205" y="12076748"/>
            <a:ext cx="4623943" cy="649287"/>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31" name="Google Shape;31;p19"/>
          <p:cNvSpPr txBox="1">
            <a:spLocks noGrp="1"/>
          </p:cNvSpPr>
          <p:nvPr>
            <p:ph type="sldNum" idx="12"/>
          </p:nvPr>
        </p:nvSpPr>
        <p:spPr>
          <a:xfrm>
            <a:off x="14474953" y="12076748"/>
            <a:ext cx="4623943" cy="649287"/>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s-CO"/>
              <a:t>‹Nº›</a:t>
            </a:fld>
            <a:endParaRPr sz="1800" dirty="0">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32"/>
        <p:cNvGrpSpPr/>
        <p:nvPr/>
      </p:nvGrpSpPr>
      <p:grpSpPr>
        <a:xfrm>
          <a:off x="0" y="0"/>
          <a:ext cx="0" cy="0"/>
          <a:chOff x="0" y="0"/>
          <a:chExt cx="0" cy="0"/>
        </a:xfrm>
      </p:grpSpPr>
      <p:sp>
        <p:nvSpPr>
          <p:cNvPr id="33" name="Google Shape;33;p20"/>
          <p:cNvSpPr txBox="1">
            <a:spLocks noGrp="1"/>
          </p:cNvSpPr>
          <p:nvPr>
            <p:ph type="title"/>
          </p:nvPr>
        </p:nvSpPr>
        <p:spPr>
          <a:xfrm>
            <a:off x="4842411" y="5002800"/>
            <a:ext cx="10419276" cy="247586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450" b="1" i="0">
                <a:solidFill>
                  <a:srgbClr val="434343"/>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20"/>
          <p:cNvSpPr txBox="1">
            <a:spLocks noGrp="1"/>
          </p:cNvSpPr>
          <p:nvPr>
            <p:ph type="body" idx="1"/>
          </p:nvPr>
        </p:nvSpPr>
        <p:spPr>
          <a:xfrm>
            <a:off x="1005205" y="2986722"/>
            <a:ext cx="8745284" cy="8570595"/>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5" name="Google Shape;35;p20"/>
          <p:cNvSpPr txBox="1">
            <a:spLocks noGrp="1"/>
          </p:cNvSpPr>
          <p:nvPr>
            <p:ph type="body" idx="2"/>
          </p:nvPr>
        </p:nvSpPr>
        <p:spPr>
          <a:xfrm>
            <a:off x="10353611" y="2986722"/>
            <a:ext cx="8745284" cy="8570595"/>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6" name="Google Shape;36;p20"/>
          <p:cNvSpPr txBox="1">
            <a:spLocks noGrp="1"/>
          </p:cNvSpPr>
          <p:nvPr>
            <p:ph type="ftr" idx="11"/>
          </p:nvPr>
        </p:nvSpPr>
        <p:spPr>
          <a:xfrm>
            <a:off x="6835394" y="12076748"/>
            <a:ext cx="6433312" cy="649287"/>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37" name="Google Shape;37;p20"/>
          <p:cNvSpPr txBox="1">
            <a:spLocks noGrp="1"/>
          </p:cNvSpPr>
          <p:nvPr>
            <p:ph type="dt" idx="10"/>
          </p:nvPr>
        </p:nvSpPr>
        <p:spPr>
          <a:xfrm>
            <a:off x="1005205" y="12076748"/>
            <a:ext cx="4623943" cy="649287"/>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38" name="Google Shape;38;p20"/>
          <p:cNvSpPr txBox="1">
            <a:spLocks noGrp="1"/>
          </p:cNvSpPr>
          <p:nvPr>
            <p:ph type="sldNum" idx="12"/>
          </p:nvPr>
        </p:nvSpPr>
        <p:spPr>
          <a:xfrm>
            <a:off x="14474953" y="12076748"/>
            <a:ext cx="4623943" cy="649287"/>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s-CO"/>
              <a:t>‹Nº›</a:t>
            </a:fld>
            <a:endParaRPr sz="1800" dirty="0">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5"/>
          <p:cNvSpPr txBox="1">
            <a:spLocks noGrp="1"/>
          </p:cNvSpPr>
          <p:nvPr>
            <p:ph type="title"/>
          </p:nvPr>
        </p:nvSpPr>
        <p:spPr>
          <a:xfrm>
            <a:off x="4842411" y="5002800"/>
            <a:ext cx="10419276" cy="2475865"/>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450" b="1" i="0" u="none" strike="noStrike" cap="none">
                <a:solidFill>
                  <a:srgbClr val="434343"/>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5"/>
          <p:cNvSpPr txBox="1">
            <a:spLocks noGrp="1"/>
          </p:cNvSpPr>
          <p:nvPr>
            <p:ph type="body" idx="1"/>
          </p:nvPr>
        </p:nvSpPr>
        <p:spPr>
          <a:xfrm>
            <a:off x="1005205" y="2986722"/>
            <a:ext cx="18093690" cy="8570595"/>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8" name="Google Shape;8;p15"/>
          <p:cNvSpPr txBox="1">
            <a:spLocks noGrp="1"/>
          </p:cNvSpPr>
          <p:nvPr>
            <p:ph type="ftr" idx="11"/>
          </p:nvPr>
        </p:nvSpPr>
        <p:spPr>
          <a:xfrm>
            <a:off x="6835394" y="12076748"/>
            <a:ext cx="6433312" cy="649287"/>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9" name="Google Shape;9;p15"/>
          <p:cNvSpPr txBox="1">
            <a:spLocks noGrp="1"/>
          </p:cNvSpPr>
          <p:nvPr>
            <p:ph type="dt" idx="10"/>
          </p:nvPr>
        </p:nvSpPr>
        <p:spPr>
          <a:xfrm>
            <a:off x="1005205" y="12076748"/>
            <a:ext cx="4623943" cy="649287"/>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10" name="Google Shape;10;p15"/>
          <p:cNvSpPr txBox="1">
            <a:spLocks noGrp="1"/>
          </p:cNvSpPr>
          <p:nvPr>
            <p:ph type="sldNum" idx="12"/>
          </p:nvPr>
        </p:nvSpPr>
        <p:spPr>
          <a:xfrm>
            <a:off x="14474953" y="12076748"/>
            <a:ext cx="4623943" cy="649287"/>
          </a:xfrm>
          <a:prstGeom prst="rect">
            <a:avLst/>
          </a:prstGeom>
          <a:noFill/>
          <a:ln>
            <a:noFill/>
          </a:ln>
        </p:spPr>
        <p:txBody>
          <a:bodyPr spcFirstLastPara="1" wrap="square" lIns="0" tIns="0" rIns="0" bIns="0" anchor="t" anchorCtr="0">
            <a:spAutoFit/>
          </a:bodyPr>
          <a:lstStyle>
            <a:lvl1pPr marL="0" marR="0" lvl="0" indent="0" algn="r" rtl="0">
              <a:spcBef>
                <a:spcPts val="0"/>
              </a:spcBef>
              <a:buNone/>
              <a:defRPr sz="1800" b="0" i="0" u="none" strike="noStrike" cap="none">
                <a:solidFill>
                  <a:srgbClr val="888888"/>
                </a:solidFill>
                <a:latin typeface="Calibri"/>
                <a:ea typeface="Calibri"/>
                <a:cs typeface="Calibri"/>
                <a:sym typeface="Calibri"/>
              </a:defRPr>
            </a:lvl1pPr>
            <a:lvl2pPr marL="0" marR="0" lvl="1" indent="0" algn="r" rtl="0">
              <a:spcBef>
                <a:spcPts val="0"/>
              </a:spcBef>
              <a:buNone/>
              <a:defRPr sz="1800" b="0" i="0" u="none" strike="noStrike" cap="none">
                <a:solidFill>
                  <a:srgbClr val="888888"/>
                </a:solidFill>
                <a:latin typeface="Calibri"/>
                <a:ea typeface="Calibri"/>
                <a:cs typeface="Calibri"/>
                <a:sym typeface="Calibri"/>
              </a:defRPr>
            </a:lvl2pPr>
            <a:lvl3pPr marL="0" marR="0" lvl="2" indent="0" algn="r" rtl="0">
              <a:spcBef>
                <a:spcPts val="0"/>
              </a:spcBef>
              <a:buNone/>
              <a:defRPr sz="1800" b="0" i="0" u="none" strike="noStrike" cap="none">
                <a:solidFill>
                  <a:srgbClr val="888888"/>
                </a:solidFill>
                <a:latin typeface="Calibri"/>
                <a:ea typeface="Calibri"/>
                <a:cs typeface="Calibri"/>
                <a:sym typeface="Calibri"/>
              </a:defRPr>
            </a:lvl3pPr>
            <a:lvl4pPr marL="0" marR="0" lvl="3" indent="0" algn="r" rtl="0">
              <a:spcBef>
                <a:spcPts val="0"/>
              </a:spcBef>
              <a:buNone/>
              <a:defRPr sz="1800" b="0" i="0" u="none" strike="noStrike" cap="none">
                <a:solidFill>
                  <a:srgbClr val="888888"/>
                </a:solidFill>
                <a:latin typeface="Calibri"/>
                <a:ea typeface="Calibri"/>
                <a:cs typeface="Calibri"/>
                <a:sym typeface="Calibri"/>
              </a:defRPr>
            </a:lvl4pPr>
            <a:lvl5pPr marL="0" marR="0" lvl="4" indent="0" algn="r" rtl="0">
              <a:spcBef>
                <a:spcPts val="0"/>
              </a:spcBef>
              <a:buNone/>
              <a:defRPr sz="1800" b="0" i="0" u="none" strike="noStrike" cap="none">
                <a:solidFill>
                  <a:srgbClr val="888888"/>
                </a:solidFill>
                <a:latin typeface="Calibri"/>
                <a:ea typeface="Calibri"/>
                <a:cs typeface="Calibri"/>
                <a:sym typeface="Calibri"/>
              </a:defRPr>
            </a:lvl5pPr>
            <a:lvl6pPr marL="0" marR="0" lvl="5" indent="0" algn="r" rtl="0">
              <a:spcBef>
                <a:spcPts val="0"/>
              </a:spcBef>
              <a:buNone/>
              <a:defRPr sz="1800" b="0" i="0" u="none" strike="noStrike" cap="none">
                <a:solidFill>
                  <a:srgbClr val="888888"/>
                </a:solidFill>
                <a:latin typeface="Calibri"/>
                <a:ea typeface="Calibri"/>
                <a:cs typeface="Calibri"/>
                <a:sym typeface="Calibri"/>
              </a:defRPr>
            </a:lvl6pPr>
            <a:lvl7pPr marL="0" marR="0" lvl="6" indent="0" algn="r" rtl="0">
              <a:spcBef>
                <a:spcPts val="0"/>
              </a:spcBef>
              <a:buNone/>
              <a:defRPr sz="1800" b="0" i="0" u="none" strike="noStrike" cap="none">
                <a:solidFill>
                  <a:srgbClr val="888888"/>
                </a:solidFill>
                <a:latin typeface="Calibri"/>
                <a:ea typeface="Calibri"/>
                <a:cs typeface="Calibri"/>
                <a:sym typeface="Calibri"/>
              </a:defRPr>
            </a:lvl7pPr>
            <a:lvl8pPr marL="0" marR="0" lvl="7" indent="0" algn="r" rtl="0">
              <a:spcBef>
                <a:spcPts val="0"/>
              </a:spcBef>
              <a:buNone/>
              <a:defRPr sz="1800" b="0" i="0" u="none" strike="noStrike" cap="none">
                <a:solidFill>
                  <a:srgbClr val="888888"/>
                </a:solidFill>
                <a:latin typeface="Calibri"/>
                <a:ea typeface="Calibri"/>
                <a:cs typeface="Calibri"/>
                <a:sym typeface="Calibri"/>
              </a:defRPr>
            </a:lvl8pPr>
            <a:lvl9pPr marL="0" marR="0" lvl="8" indent="0" algn="r" rtl="0">
              <a:spcBef>
                <a:spcPts val="0"/>
              </a:spcBef>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dirty="0"/>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hyperlink" Target="ERS%20-%20IEE%20830/Especificaci&#243;n%20de%20requisitos%20de%20software_AFAUTOS.docx"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10.emf"/><Relationship Id="rId4" Type="http://schemas.openxmlformats.org/officeDocument/2006/relationships/image" Target="../media/image9.emf"/></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image" Target="../media/image12.emf"/><Relationship Id="rId4" Type="http://schemas.openxmlformats.org/officeDocument/2006/relationships/image" Target="../media/image11.emf"/></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image" Target="../media/image14.emf"/><Relationship Id="rId4" Type="http://schemas.openxmlformats.org/officeDocument/2006/relationships/image" Target="../media/image13.emf"/></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42"/>
        <p:cNvGrpSpPr/>
        <p:nvPr/>
      </p:nvGrpSpPr>
      <p:grpSpPr>
        <a:xfrm>
          <a:off x="0" y="0"/>
          <a:ext cx="0" cy="0"/>
          <a:chOff x="0" y="0"/>
          <a:chExt cx="0" cy="0"/>
        </a:xfrm>
      </p:grpSpPr>
      <p:pic>
        <p:nvPicPr>
          <p:cNvPr id="43" name="Google Shape;43;p1"/>
          <p:cNvPicPr preferRelativeResize="0"/>
          <p:nvPr/>
        </p:nvPicPr>
        <p:blipFill rotWithShape="1">
          <a:blip r:embed="rId3">
            <a:alphaModFix/>
          </a:blip>
          <a:srcRect/>
          <a:stretch/>
        </p:blipFill>
        <p:spPr>
          <a:xfrm>
            <a:off x="0" y="0"/>
            <a:ext cx="20104101" cy="12983897"/>
          </a:xfrm>
          <a:prstGeom prst="rect">
            <a:avLst/>
          </a:prstGeom>
          <a:noFill/>
          <a:ln>
            <a:noFill/>
          </a:ln>
        </p:spPr>
      </p:pic>
      <p:pic>
        <p:nvPicPr>
          <p:cNvPr id="7" name="Imagen 6"/>
          <p:cNvPicPr>
            <a:picLocks noChangeAspect="1"/>
          </p:cNvPicPr>
          <p:nvPr/>
        </p:nvPicPr>
        <p:blipFill>
          <a:blip r:embed="rId4"/>
          <a:stretch>
            <a:fillRect/>
          </a:stretch>
        </p:blipFill>
        <p:spPr>
          <a:xfrm>
            <a:off x="12331767" y="1516804"/>
            <a:ext cx="6590347" cy="1457070"/>
          </a:xfrm>
          <a:prstGeom prst="rect">
            <a:avLst/>
          </a:prstGeom>
        </p:spPr>
      </p:pic>
    </p:spTree>
  </p:cSld>
  <p:clrMapOvr>
    <a:masterClrMapping/>
  </p:clrMapOvr>
  <p:transition spd="slow">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Shape 72"/>
        <p:cNvGrpSpPr/>
        <p:nvPr/>
      </p:nvGrpSpPr>
      <p:grpSpPr>
        <a:xfrm>
          <a:off x="0" y="0"/>
          <a:ext cx="0" cy="0"/>
          <a:chOff x="0" y="0"/>
          <a:chExt cx="0" cy="0"/>
        </a:xfrm>
      </p:grpSpPr>
      <p:pic>
        <p:nvPicPr>
          <p:cNvPr id="73" name="Google Shape;73;p5"/>
          <p:cNvPicPr preferRelativeResize="0"/>
          <p:nvPr/>
        </p:nvPicPr>
        <p:blipFill rotWithShape="1">
          <a:blip r:embed="rId3">
            <a:alphaModFix/>
          </a:blip>
          <a:srcRect/>
          <a:stretch/>
        </p:blipFill>
        <p:spPr>
          <a:xfrm>
            <a:off x="0" y="0"/>
            <a:ext cx="20104101" cy="2726725"/>
          </a:xfrm>
          <a:prstGeom prst="rect">
            <a:avLst/>
          </a:prstGeom>
          <a:noFill/>
          <a:ln>
            <a:noFill/>
          </a:ln>
        </p:spPr>
      </p:pic>
      <p:sp>
        <p:nvSpPr>
          <p:cNvPr id="74" name="Google Shape;74;p5"/>
          <p:cNvSpPr txBox="1">
            <a:spLocks noGrp="1"/>
          </p:cNvSpPr>
          <p:nvPr>
            <p:ph type="title"/>
          </p:nvPr>
        </p:nvSpPr>
        <p:spPr>
          <a:xfrm>
            <a:off x="1379686" y="477898"/>
            <a:ext cx="15225564" cy="1858842"/>
          </a:xfrm>
          <a:prstGeom prst="rect">
            <a:avLst/>
          </a:prstGeom>
          <a:noFill/>
          <a:ln>
            <a:noFill/>
          </a:ln>
        </p:spPr>
        <p:txBody>
          <a:bodyPr spcFirstLastPara="1" wrap="square" lIns="0" tIns="12050" rIns="0" bIns="0" anchor="t" anchorCtr="0">
            <a:spAutoFit/>
          </a:bodyPr>
          <a:lstStyle/>
          <a:p>
            <a:pPr marL="12700" lvl="0" indent="0" algn="l" rtl="0">
              <a:lnSpc>
                <a:spcPct val="100000"/>
              </a:lnSpc>
              <a:spcBef>
                <a:spcPts val="0"/>
              </a:spcBef>
              <a:spcAft>
                <a:spcPts val="0"/>
              </a:spcAft>
              <a:buNone/>
            </a:pPr>
            <a:r>
              <a:rPr lang="es-CO" sz="6000" dirty="0" smtClean="0">
                <a:solidFill>
                  <a:srgbClr val="FFFFFF"/>
                </a:solidFill>
              </a:rPr>
              <a:t>Justificación</a:t>
            </a:r>
            <a:r>
              <a:rPr lang="es-CO" sz="6000" dirty="0">
                <a:solidFill>
                  <a:srgbClr val="FFFFFF"/>
                </a:solidFill>
              </a:rPr>
              <a:t/>
            </a:r>
            <a:br>
              <a:rPr lang="es-CO" sz="6000" dirty="0">
                <a:solidFill>
                  <a:srgbClr val="FFFFFF"/>
                </a:solidFill>
              </a:rPr>
            </a:br>
            <a:endParaRPr sz="6000" dirty="0"/>
          </a:p>
        </p:txBody>
      </p:sp>
      <p:sp>
        <p:nvSpPr>
          <p:cNvPr id="75" name="Google Shape;75;p5"/>
          <p:cNvSpPr/>
          <p:nvPr/>
        </p:nvSpPr>
        <p:spPr>
          <a:xfrm>
            <a:off x="1395074" y="1789798"/>
            <a:ext cx="852169" cy="81915"/>
          </a:xfrm>
          <a:custGeom>
            <a:avLst/>
            <a:gdLst/>
            <a:ahLst/>
            <a:cxnLst/>
            <a:rect l="l" t="t" r="r" b="b"/>
            <a:pathLst>
              <a:path w="852169" h="81914" extrusionOk="0">
                <a:moveTo>
                  <a:pt x="852015" y="81428"/>
                </a:moveTo>
                <a:lnTo>
                  <a:pt x="0" y="81428"/>
                </a:lnTo>
                <a:lnTo>
                  <a:pt x="0" y="0"/>
                </a:lnTo>
                <a:lnTo>
                  <a:pt x="852015" y="0"/>
                </a:lnTo>
                <a:lnTo>
                  <a:pt x="852015" y="81428"/>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6" name="Rectángulo 5"/>
          <p:cNvSpPr/>
          <p:nvPr/>
        </p:nvSpPr>
        <p:spPr>
          <a:xfrm>
            <a:off x="1230312" y="3648640"/>
            <a:ext cx="17643475" cy="7491794"/>
          </a:xfrm>
          <a:prstGeom prst="rect">
            <a:avLst/>
          </a:prstGeom>
        </p:spPr>
        <p:txBody>
          <a:bodyPr wrap="square">
            <a:spAutoFit/>
          </a:bodyPr>
          <a:lstStyle/>
          <a:p>
            <a:pPr marL="12700" marR="12700" lvl="0" algn="just">
              <a:spcBef>
                <a:spcPts val="100"/>
              </a:spcBef>
              <a:buSzPts val="1100"/>
            </a:pPr>
            <a:r>
              <a:rPr lang="es-CO" sz="4000" dirty="0">
                <a:solidFill>
                  <a:srgbClr val="6C6C6C"/>
                </a:solidFill>
                <a:latin typeface="Calibri"/>
                <a:ea typeface="Calibri"/>
                <a:cs typeface="Calibri"/>
                <a:sym typeface="Calibri"/>
              </a:rPr>
              <a:t>AFAUTOS es una empresa local distribuidora de productos del sector automotriz, en la actualidad, cuenta con una tienda física que ha tenido éxito en el mercado local. Sin embargo, la limitación en el alcance de sus productos crea la necesidad de una plataforma e-</a:t>
            </a:r>
            <a:r>
              <a:rPr lang="es-CO" sz="4000" dirty="0" err="1">
                <a:solidFill>
                  <a:srgbClr val="6C6C6C"/>
                </a:solidFill>
                <a:latin typeface="Calibri"/>
                <a:ea typeface="Calibri"/>
                <a:cs typeface="Calibri"/>
                <a:sym typeface="Calibri"/>
              </a:rPr>
              <a:t>commerce</a:t>
            </a:r>
            <a:r>
              <a:rPr lang="es-CO" sz="4000" dirty="0">
                <a:solidFill>
                  <a:srgbClr val="6C6C6C"/>
                </a:solidFill>
                <a:latin typeface="Calibri"/>
                <a:ea typeface="Calibri"/>
                <a:cs typeface="Calibri"/>
                <a:sym typeface="Calibri"/>
              </a:rPr>
              <a:t> que permita a los clientes realizar compras desde cualquier lugar y en cualquier momento.</a:t>
            </a:r>
          </a:p>
          <a:p>
            <a:pPr marL="12700" marR="12700" lvl="0" algn="just">
              <a:spcBef>
                <a:spcPts val="100"/>
              </a:spcBef>
              <a:buSzPts val="1100"/>
            </a:pPr>
            <a:r>
              <a:rPr lang="es-CO" sz="4000" dirty="0">
                <a:solidFill>
                  <a:srgbClr val="6C6C6C"/>
                </a:solidFill>
                <a:latin typeface="Calibri"/>
                <a:ea typeface="Calibri"/>
                <a:cs typeface="Calibri"/>
                <a:sym typeface="Calibri"/>
              </a:rPr>
              <a:t>El desarrollo de una página e-</a:t>
            </a:r>
            <a:r>
              <a:rPr lang="es-CO" sz="4000" dirty="0" err="1">
                <a:solidFill>
                  <a:srgbClr val="6C6C6C"/>
                </a:solidFill>
                <a:latin typeface="Calibri"/>
                <a:ea typeface="Calibri"/>
                <a:cs typeface="Calibri"/>
                <a:sym typeface="Calibri"/>
              </a:rPr>
              <a:t>commerce</a:t>
            </a:r>
            <a:r>
              <a:rPr lang="es-CO" sz="4000" dirty="0">
                <a:solidFill>
                  <a:srgbClr val="6C6C6C"/>
                </a:solidFill>
                <a:latin typeface="Calibri"/>
                <a:ea typeface="Calibri"/>
                <a:cs typeface="Calibri"/>
                <a:sym typeface="Calibri"/>
              </a:rPr>
              <a:t> permitirá que la empresa AFAUTOS pueda expandir su presencia en el mercado y llegar a un público más amplio. La página web permitirá que los clientes puedan realizar compras en línea de manera sencilla y efectiva, lo que aumentará la satisfacción del cliente y mejorará la experiencia de compra. Además, la página e-</a:t>
            </a:r>
            <a:r>
              <a:rPr lang="es-CO" sz="4000" dirty="0" err="1">
                <a:solidFill>
                  <a:srgbClr val="6C6C6C"/>
                </a:solidFill>
                <a:latin typeface="Calibri"/>
                <a:ea typeface="Calibri"/>
                <a:cs typeface="Calibri"/>
                <a:sym typeface="Calibri"/>
              </a:rPr>
              <a:t>commerce</a:t>
            </a:r>
            <a:r>
              <a:rPr lang="es-CO" sz="4000" dirty="0">
                <a:solidFill>
                  <a:srgbClr val="6C6C6C"/>
                </a:solidFill>
                <a:latin typeface="Calibri"/>
                <a:ea typeface="Calibri"/>
                <a:cs typeface="Calibri"/>
                <a:sym typeface="Calibri"/>
              </a:rPr>
              <a:t> permitirá a la empresa AFAUTOS ofrecer una mayor variedad de productos y servicios en línea, lo que aumentará su competitividad en el mercado y generará nuevas oportunidades de negocio</a:t>
            </a:r>
            <a:r>
              <a:rPr lang="es-CO" sz="4000" dirty="0" smtClean="0">
                <a:solidFill>
                  <a:srgbClr val="6C6C6C"/>
                </a:solidFill>
                <a:latin typeface="Calibri"/>
                <a:ea typeface="Calibri"/>
                <a:cs typeface="Calibri"/>
                <a:sym typeface="Calibri"/>
              </a:rPr>
              <a:t>.</a:t>
            </a:r>
            <a:endParaRPr lang="es-CO" sz="4000" dirty="0">
              <a:solidFill>
                <a:srgbClr val="6C6C6C"/>
              </a:solidFill>
              <a:latin typeface="Calibri"/>
              <a:ea typeface="Calibri"/>
              <a:cs typeface="Calibri"/>
              <a:sym typeface="Calibri"/>
            </a:endParaRPr>
          </a:p>
        </p:txBody>
      </p:sp>
    </p:spTree>
    <p:extLst>
      <p:ext uri="{BB962C8B-B14F-4D97-AF65-F5344CB8AC3E}">
        <p14:creationId xmlns:p14="http://schemas.microsoft.com/office/powerpoint/2010/main" val="1874855624"/>
      </p:ext>
    </p:extLst>
  </p:cSld>
  <p:clrMapOvr>
    <a:masterClrMapping/>
  </p:clrMapOvr>
  <p:transition spd="slow">
    <p:fade thruBlk="1"/>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Shape 72"/>
        <p:cNvGrpSpPr/>
        <p:nvPr/>
      </p:nvGrpSpPr>
      <p:grpSpPr>
        <a:xfrm>
          <a:off x="0" y="0"/>
          <a:ext cx="0" cy="0"/>
          <a:chOff x="0" y="0"/>
          <a:chExt cx="0" cy="0"/>
        </a:xfrm>
      </p:grpSpPr>
      <p:pic>
        <p:nvPicPr>
          <p:cNvPr id="73" name="Google Shape;73;p5"/>
          <p:cNvPicPr preferRelativeResize="0"/>
          <p:nvPr/>
        </p:nvPicPr>
        <p:blipFill rotWithShape="1">
          <a:blip r:embed="rId3">
            <a:alphaModFix/>
          </a:blip>
          <a:srcRect/>
          <a:stretch/>
        </p:blipFill>
        <p:spPr>
          <a:xfrm>
            <a:off x="0" y="0"/>
            <a:ext cx="20104101" cy="2726725"/>
          </a:xfrm>
          <a:prstGeom prst="rect">
            <a:avLst/>
          </a:prstGeom>
          <a:noFill/>
          <a:ln>
            <a:noFill/>
          </a:ln>
        </p:spPr>
      </p:pic>
      <p:sp>
        <p:nvSpPr>
          <p:cNvPr id="75" name="Google Shape;75;p5"/>
          <p:cNvSpPr/>
          <p:nvPr/>
        </p:nvSpPr>
        <p:spPr>
          <a:xfrm>
            <a:off x="1395074" y="1789798"/>
            <a:ext cx="852169" cy="81915"/>
          </a:xfrm>
          <a:custGeom>
            <a:avLst/>
            <a:gdLst/>
            <a:ahLst/>
            <a:cxnLst/>
            <a:rect l="l" t="t" r="r" b="b"/>
            <a:pathLst>
              <a:path w="852169" h="81914" extrusionOk="0">
                <a:moveTo>
                  <a:pt x="852015" y="81428"/>
                </a:moveTo>
                <a:lnTo>
                  <a:pt x="0" y="81428"/>
                </a:lnTo>
                <a:lnTo>
                  <a:pt x="0" y="0"/>
                </a:lnTo>
                <a:lnTo>
                  <a:pt x="852015" y="0"/>
                </a:lnTo>
                <a:lnTo>
                  <a:pt x="852015" y="81428"/>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6" name="Rectángulo 5"/>
          <p:cNvSpPr/>
          <p:nvPr/>
        </p:nvSpPr>
        <p:spPr>
          <a:xfrm>
            <a:off x="1230312" y="3353672"/>
            <a:ext cx="17643475" cy="4414029"/>
          </a:xfrm>
          <a:prstGeom prst="rect">
            <a:avLst/>
          </a:prstGeom>
        </p:spPr>
        <p:txBody>
          <a:bodyPr wrap="square">
            <a:spAutoFit/>
          </a:bodyPr>
          <a:lstStyle/>
          <a:p>
            <a:pPr marL="12700" marR="12700" lvl="0" algn="just">
              <a:spcBef>
                <a:spcPts val="100"/>
              </a:spcBef>
              <a:buSzPts val="1100"/>
            </a:pPr>
            <a:endParaRPr lang="es-CO" sz="4000" dirty="0">
              <a:solidFill>
                <a:srgbClr val="6C6C6C"/>
              </a:solidFill>
              <a:latin typeface="Calibri"/>
              <a:ea typeface="Calibri"/>
              <a:cs typeface="Calibri"/>
              <a:sym typeface="Calibri"/>
            </a:endParaRPr>
          </a:p>
          <a:p>
            <a:pPr marL="12700" marR="12700" lvl="0" algn="just">
              <a:spcBef>
                <a:spcPts val="100"/>
              </a:spcBef>
              <a:buSzPts val="1100"/>
            </a:pPr>
            <a:r>
              <a:rPr lang="es-CO" sz="4000" dirty="0">
                <a:solidFill>
                  <a:srgbClr val="6C6C6C"/>
                </a:solidFill>
                <a:latin typeface="Calibri"/>
                <a:ea typeface="Calibri"/>
                <a:cs typeface="Calibri"/>
                <a:sym typeface="Calibri"/>
              </a:rPr>
              <a:t>La plataforma contara con una automatización en los procesos encargados durante la compra y el almacenamiento de información, tales como registro de usuario de clientes, creación y almacenamiento de facturas digitales, relación de clientes y sus respectivas compras y el establecimiento de una pasarela de pago que proporcionara al cliente la facilidad y seguridad de pago. Esto ayudara al control y manejo de la información de ventas en la empresa.</a:t>
            </a:r>
          </a:p>
        </p:txBody>
      </p:sp>
    </p:spTree>
    <p:extLst>
      <p:ext uri="{BB962C8B-B14F-4D97-AF65-F5344CB8AC3E}">
        <p14:creationId xmlns:p14="http://schemas.microsoft.com/office/powerpoint/2010/main" val="3620131623"/>
      </p:ext>
    </p:extLst>
  </p:cSld>
  <p:clrMapOvr>
    <a:masterClrMapping/>
  </p:clrMapOvr>
  <p:transition spd="slow">
    <p:fade thruBlk="1"/>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Shape 72"/>
        <p:cNvGrpSpPr/>
        <p:nvPr/>
      </p:nvGrpSpPr>
      <p:grpSpPr>
        <a:xfrm>
          <a:off x="0" y="0"/>
          <a:ext cx="0" cy="0"/>
          <a:chOff x="0" y="0"/>
          <a:chExt cx="0" cy="0"/>
        </a:xfrm>
      </p:grpSpPr>
      <p:pic>
        <p:nvPicPr>
          <p:cNvPr id="73" name="Google Shape;73;p5"/>
          <p:cNvPicPr preferRelativeResize="0"/>
          <p:nvPr/>
        </p:nvPicPr>
        <p:blipFill rotWithShape="1">
          <a:blip r:embed="rId3">
            <a:alphaModFix/>
          </a:blip>
          <a:srcRect/>
          <a:stretch/>
        </p:blipFill>
        <p:spPr>
          <a:xfrm>
            <a:off x="0" y="0"/>
            <a:ext cx="20104101" cy="2726725"/>
          </a:xfrm>
          <a:prstGeom prst="rect">
            <a:avLst/>
          </a:prstGeom>
          <a:noFill/>
          <a:ln>
            <a:noFill/>
          </a:ln>
        </p:spPr>
      </p:pic>
      <p:sp>
        <p:nvSpPr>
          <p:cNvPr id="74" name="Google Shape;74;p5"/>
          <p:cNvSpPr txBox="1">
            <a:spLocks noGrp="1"/>
          </p:cNvSpPr>
          <p:nvPr>
            <p:ph type="title"/>
          </p:nvPr>
        </p:nvSpPr>
        <p:spPr>
          <a:xfrm>
            <a:off x="1379686" y="477898"/>
            <a:ext cx="15225564" cy="1858842"/>
          </a:xfrm>
          <a:prstGeom prst="rect">
            <a:avLst/>
          </a:prstGeom>
          <a:noFill/>
          <a:ln>
            <a:noFill/>
          </a:ln>
        </p:spPr>
        <p:txBody>
          <a:bodyPr spcFirstLastPara="1" wrap="square" lIns="0" tIns="12050" rIns="0" bIns="0" anchor="t" anchorCtr="0">
            <a:spAutoFit/>
          </a:bodyPr>
          <a:lstStyle/>
          <a:p>
            <a:pPr marL="12700" lvl="0" indent="0" algn="l" rtl="0">
              <a:lnSpc>
                <a:spcPct val="100000"/>
              </a:lnSpc>
              <a:spcBef>
                <a:spcPts val="0"/>
              </a:spcBef>
              <a:spcAft>
                <a:spcPts val="0"/>
              </a:spcAft>
              <a:buNone/>
            </a:pPr>
            <a:r>
              <a:rPr lang="es-CO" sz="6000" dirty="0" err="1" smtClean="0">
                <a:solidFill>
                  <a:srgbClr val="FFFFFF"/>
                </a:solidFill>
              </a:rPr>
              <a:t>Analisis</a:t>
            </a:r>
            <a:r>
              <a:rPr lang="es-CO" sz="6000" dirty="0" smtClean="0">
                <a:solidFill>
                  <a:srgbClr val="FFFFFF"/>
                </a:solidFill>
              </a:rPr>
              <a:t> de resultados</a:t>
            </a:r>
            <a:r>
              <a:rPr lang="es-CO" sz="6000" dirty="0">
                <a:solidFill>
                  <a:srgbClr val="FFFFFF"/>
                </a:solidFill>
              </a:rPr>
              <a:t/>
            </a:r>
            <a:br>
              <a:rPr lang="es-CO" sz="6000" dirty="0">
                <a:solidFill>
                  <a:srgbClr val="FFFFFF"/>
                </a:solidFill>
              </a:rPr>
            </a:br>
            <a:endParaRPr sz="6000" dirty="0"/>
          </a:p>
        </p:txBody>
      </p:sp>
      <p:sp>
        <p:nvSpPr>
          <p:cNvPr id="75" name="Google Shape;75;p5"/>
          <p:cNvSpPr/>
          <p:nvPr/>
        </p:nvSpPr>
        <p:spPr>
          <a:xfrm>
            <a:off x="1395074" y="1789798"/>
            <a:ext cx="852169" cy="81915"/>
          </a:xfrm>
          <a:custGeom>
            <a:avLst/>
            <a:gdLst/>
            <a:ahLst/>
            <a:cxnLst/>
            <a:rect l="l" t="t" r="r" b="b"/>
            <a:pathLst>
              <a:path w="852169" h="81914" extrusionOk="0">
                <a:moveTo>
                  <a:pt x="852015" y="81428"/>
                </a:moveTo>
                <a:lnTo>
                  <a:pt x="0" y="81428"/>
                </a:lnTo>
                <a:lnTo>
                  <a:pt x="0" y="0"/>
                </a:lnTo>
                <a:lnTo>
                  <a:pt x="852015" y="0"/>
                </a:lnTo>
                <a:lnTo>
                  <a:pt x="852015" y="81428"/>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6" name="Rectángulo 5"/>
          <p:cNvSpPr/>
          <p:nvPr/>
        </p:nvSpPr>
        <p:spPr>
          <a:xfrm>
            <a:off x="1230312" y="3648640"/>
            <a:ext cx="17643475" cy="9376926"/>
          </a:xfrm>
          <a:prstGeom prst="rect">
            <a:avLst/>
          </a:prstGeom>
        </p:spPr>
        <p:txBody>
          <a:bodyPr wrap="square">
            <a:spAutoFit/>
          </a:bodyPr>
          <a:lstStyle/>
          <a:p>
            <a:pPr marL="12700" marR="12700" lvl="0" algn="just">
              <a:spcBef>
                <a:spcPts val="100"/>
              </a:spcBef>
              <a:buSzPts val="1100"/>
            </a:pPr>
            <a:r>
              <a:rPr lang="es-CO" sz="4000" dirty="0">
                <a:solidFill>
                  <a:srgbClr val="6C6C6C"/>
                </a:solidFill>
                <a:latin typeface="Calibri"/>
                <a:ea typeface="Calibri"/>
                <a:cs typeface="Calibri"/>
                <a:sym typeface="Calibri"/>
              </a:rPr>
              <a:t>El mercado de la venta de partes automotrices es muy amplio y diverso, como resultado de el gran número de vehículos que existen en circulación, por lo cual una de las características de este sector es su alta competitividad debido a la gran cantidad de empresas y distribuidores que ofrecen sus productos y servicios en este sector, a nivel local y nacional. Sin embargo, la cantidad de empresas que implementan un sistema tecnológico de comercio electrónico encargado de la automatización en la venta de sus productos y la satisfacción del cliente durante la experiencia de compra, es bastante bajo a comparación de otros sectores</a:t>
            </a:r>
            <a:r>
              <a:rPr lang="es-CO" sz="4000" dirty="0" smtClean="0">
                <a:solidFill>
                  <a:srgbClr val="6C6C6C"/>
                </a:solidFill>
                <a:latin typeface="Calibri"/>
                <a:ea typeface="Calibri"/>
                <a:cs typeface="Calibri"/>
                <a:sym typeface="Calibri"/>
              </a:rPr>
              <a:t>.</a:t>
            </a:r>
          </a:p>
          <a:p>
            <a:pPr marL="12700" marR="12700" lvl="0" algn="just">
              <a:spcBef>
                <a:spcPts val="100"/>
              </a:spcBef>
              <a:buSzPts val="1100"/>
            </a:pPr>
            <a:endParaRPr lang="es-CO" sz="4000" dirty="0">
              <a:solidFill>
                <a:srgbClr val="6C6C6C"/>
              </a:solidFill>
              <a:latin typeface="Calibri"/>
              <a:ea typeface="Calibri"/>
              <a:cs typeface="Calibri"/>
              <a:sym typeface="Calibri"/>
            </a:endParaRPr>
          </a:p>
          <a:p>
            <a:pPr marL="12700" marR="12700" lvl="0" algn="just">
              <a:spcBef>
                <a:spcPts val="100"/>
              </a:spcBef>
              <a:buSzPts val="1100"/>
            </a:pPr>
            <a:r>
              <a:rPr lang="es-CO" sz="4000" b="1" dirty="0">
                <a:solidFill>
                  <a:srgbClr val="6C6C6C"/>
                </a:solidFill>
                <a:latin typeface="Calibri"/>
                <a:ea typeface="Calibri"/>
                <a:cs typeface="Calibri"/>
                <a:sym typeface="Calibri"/>
              </a:rPr>
              <a:t>Mercado potencial:</a:t>
            </a:r>
          </a:p>
          <a:p>
            <a:pPr marL="12700" marR="12700" lvl="0" algn="just">
              <a:spcBef>
                <a:spcPts val="100"/>
              </a:spcBef>
              <a:buSzPts val="1100"/>
            </a:pPr>
            <a:r>
              <a:rPr lang="es-CO" sz="4000" dirty="0">
                <a:solidFill>
                  <a:srgbClr val="6C6C6C"/>
                </a:solidFill>
                <a:latin typeface="Calibri"/>
                <a:ea typeface="Calibri"/>
                <a:cs typeface="Calibri"/>
                <a:sym typeface="Calibri"/>
              </a:rPr>
              <a:t>El mercado automotriz en Colombia corresponde a cerca de 600 empresas en la actividad de fabricación de autopartes y accesorios para vehículos y aproximadamente 6.400 en la actividad de comercio de autopartes y accesorios para vehículos.</a:t>
            </a:r>
          </a:p>
          <a:p>
            <a:pPr marL="12700" marR="12700" lvl="0" algn="just">
              <a:spcBef>
                <a:spcPts val="100"/>
              </a:spcBef>
              <a:buSzPts val="1100"/>
            </a:pPr>
            <a:endParaRPr lang="es-CO" sz="4000" dirty="0">
              <a:solidFill>
                <a:srgbClr val="6C6C6C"/>
              </a:solidFill>
              <a:latin typeface="Calibri"/>
              <a:ea typeface="Calibri"/>
              <a:cs typeface="Calibri"/>
              <a:sym typeface="Calibri"/>
            </a:endParaRPr>
          </a:p>
        </p:txBody>
      </p:sp>
    </p:spTree>
    <p:extLst>
      <p:ext uri="{BB962C8B-B14F-4D97-AF65-F5344CB8AC3E}">
        <p14:creationId xmlns:p14="http://schemas.microsoft.com/office/powerpoint/2010/main" val="879602692"/>
      </p:ext>
    </p:extLst>
  </p:cSld>
  <p:clrMapOvr>
    <a:masterClrMapping/>
  </p:clrMapOvr>
  <p:transition spd="slow">
    <p:fade thruBlk="1"/>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Shape 72"/>
        <p:cNvGrpSpPr/>
        <p:nvPr/>
      </p:nvGrpSpPr>
      <p:grpSpPr>
        <a:xfrm>
          <a:off x="0" y="0"/>
          <a:ext cx="0" cy="0"/>
          <a:chOff x="0" y="0"/>
          <a:chExt cx="0" cy="0"/>
        </a:xfrm>
      </p:grpSpPr>
      <p:pic>
        <p:nvPicPr>
          <p:cNvPr id="73" name="Google Shape;73;p5"/>
          <p:cNvPicPr preferRelativeResize="0"/>
          <p:nvPr/>
        </p:nvPicPr>
        <p:blipFill rotWithShape="1">
          <a:blip r:embed="rId3">
            <a:alphaModFix/>
          </a:blip>
          <a:srcRect/>
          <a:stretch/>
        </p:blipFill>
        <p:spPr>
          <a:xfrm>
            <a:off x="0" y="0"/>
            <a:ext cx="20104101" cy="2726725"/>
          </a:xfrm>
          <a:prstGeom prst="rect">
            <a:avLst/>
          </a:prstGeom>
          <a:noFill/>
          <a:ln>
            <a:noFill/>
          </a:ln>
        </p:spPr>
      </p:pic>
      <p:sp>
        <p:nvSpPr>
          <p:cNvPr id="74" name="Google Shape;74;p5"/>
          <p:cNvSpPr txBox="1">
            <a:spLocks noGrp="1"/>
          </p:cNvSpPr>
          <p:nvPr>
            <p:ph type="title"/>
          </p:nvPr>
        </p:nvSpPr>
        <p:spPr>
          <a:xfrm>
            <a:off x="1379686" y="477898"/>
            <a:ext cx="15225564" cy="1858842"/>
          </a:xfrm>
          <a:prstGeom prst="rect">
            <a:avLst/>
          </a:prstGeom>
          <a:noFill/>
          <a:ln>
            <a:noFill/>
          </a:ln>
        </p:spPr>
        <p:txBody>
          <a:bodyPr spcFirstLastPara="1" wrap="square" lIns="0" tIns="12050" rIns="0" bIns="0" anchor="t" anchorCtr="0">
            <a:spAutoFit/>
          </a:bodyPr>
          <a:lstStyle/>
          <a:p>
            <a:pPr marL="12700" lvl="0" indent="0" algn="l" rtl="0">
              <a:lnSpc>
                <a:spcPct val="100000"/>
              </a:lnSpc>
              <a:spcBef>
                <a:spcPts val="0"/>
              </a:spcBef>
              <a:spcAft>
                <a:spcPts val="0"/>
              </a:spcAft>
              <a:buNone/>
            </a:pPr>
            <a:r>
              <a:rPr lang="es-CO" sz="6000" dirty="0" err="1" smtClean="0">
                <a:solidFill>
                  <a:srgbClr val="FFFFFF"/>
                </a:solidFill>
              </a:rPr>
              <a:t>Analisis</a:t>
            </a:r>
            <a:r>
              <a:rPr lang="es-CO" sz="6000" dirty="0" smtClean="0">
                <a:solidFill>
                  <a:srgbClr val="FFFFFF"/>
                </a:solidFill>
              </a:rPr>
              <a:t> de resultados</a:t>
            </a:r>
            <a:r>
              <a:rPr lang="es-CO" sz="6000" dirty="0">
                <a:solidFill>
                  <a:srgbClr val="FFFFFF"/>
                </a:solidFill>
              </a:rPr>
              <a:t/>
            </a:r>
            <a:br>
              <a:rPr lang="es-CO" sz="6000" dirty="0">
                <a:solidFill>
                  <a:srgbClr val="FFFFFF"/>
                </a:solidFill>
              </a:rPr>
            </a:br>
            <a:endParaRPr sz="6000" dirty="0"/>
          </a:p>
        </p:txBody>
      </p:sp>
      <p:sp>
        <p:nvSpPr>
          <p:cNvPr id="75" name="Google Shape;75;p5"/>
          <p:cNvSpPr/>
          <p:nvPr/>
        </p:nvSpPr>
        <p:spPr>
          <a:xfrm>
            <a:off x="1395074" y="1789798"/>
            <a:ext cx="852169" cy="81915"/>
          </a:xfrm>
          <a:custGeom>
            <a:avLst/>
            <a:gdLst/>
            <a:ahLst/>
            <a:cxnLst/>
            <a:rect l="l" t="t" r="r" b="b"/>
            <a:pathLst>
              <a:path w="852169" h="81914" extrusionOk="0">
                <a:moveTo>
                  <a:pt x="852015" y="81428"/>
                </a:moveTo>
                <a:lnTo>
                  <a:pt x="0" y="81428"/>
                </a:lnTo>
                <a:lnTo>
                  <a:pt x="0" y="0"/>
                </a:lnTo>
                <a:lnTo>
                  <a:pt x="852015" y="0"/>
                </a:lnTo>
                <a:lnTo>
                  <a:pt x="852015" y="81428"/>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6" name="Rectángulo 5"/>
          <p:cNvSpPr/>
          <p:nvPr/>
        </p:nvSpPr>
        <p:spPr>
          <a:xfrm>
            <a:off x="1230312" y="3648640"/>
            <a:ext cx="17643475" cy="9389750"/>
          </a:xfrm>
          <a:prstGeom prst="rect">
            <a:avLst/>
          </a:prstGeom>
        </p:spPr>
        <p:txBody>
          <a:bodyPr wrap="square">
            <a:spAutoFit/>
          </a:bodyPr>
          <a:lstStyle/>
          <a:p>
            <a:pPr marL="12700" marR="12700" lvl="0" algn="just">
              <a:spcBef>
                <a:spcPts val="100"/>
              </a:spcBef>
              <a:buSzPts val="1100"/>
            </a:pPr>
            <a:r>
              <a:rPr lang="es-CO" sz="4000" b="1" dirty="0">
                <a:solidFill>
                  <a:srgbClr val="6C6C6C"/>
                </a:solidFill>
                <a:latin typeface="Calibri"/>
                <a:ea typeface="Calibri"/>
                <a:cs typeface="Calibri"/>
                <a:sym typeface="Calibri"/>
              </a:rPr>
              <a:t>Mercado objetivo:</a:t>
            </a:r>
          </a:p>
          <a:p>
            <a:pPr marL="12700" marR="12700" lvl="0" algn="just">
              <a:spcBef>
                <a:spcPts val="100"/>
              </a:spcBef>
              <a:buSzPts val="1100"/>
            </a:pPr>
            <a:r>
              <a:rPr lang="es-CO" sz="4000" dirty="0">
                <a:solidFill>
                  <a:srgbClr val="6C6C6C"/>
                </a:solidFill>
                <a:latin typeface="Calibri"/>
                <a:ea typeface="Calibri"/>
                <a:cs typeface="Calibri"/>
                <a:sym typeface="Calibri"/>
              </a:rPr>
              <a:t>Bogotá D.C es una de las ciudades con mas presencia de empresas en la actividad de comercio de autopartes y accesorios para vehículos, contando con un 23.2% de el mercado en Colombia, cerca de 1484 empresas ubicadas en este sector. (</a:t>
            </a:r>
            <a:r>
              <a:rPr lang="es-CO" sz="4000" dirty="0" err="1">
                <a:solidFill>
                  <a:srgbClr val="6C6C6C"/>
                </a:solidFill>
                <a:latin typeface="Calibri"/>
                <a:ea typeface="Calibri"/>
                <a:cs typeface="Calibri"/>
                <a:sym typeface="Calibri"/>
              </a:rPr>
              <a:t>Bogota</a:t>
            </a:r>
            <a:r>
              <a:rPr lang="es-CO" sz="4000" dirty="0">
                <a:solidFill>
                  <a:srgbClr val="6C6C6C"/>
                </a:solidFill>
                <a:latin typeface="Calibri"/>
                <a:ea typeface="Calibri"/>
                <a:cs typeface="Calibri"/>
                <a:sym typeface="Calibri"/>
              </a:rPr>
              <a:t>, 2023</a:t>
            </a:r>
            <a:r>
              <a:rPr lang="es-CO" sz="4000" dirty="0" smtClean="0">
                <a:solidFill>
                  <a:srgbClr val="6C6C6C"/>
                </a:solidFill>
                <a:latin typeface="Calibri"/>
                <a:ea typeface="Calibri"/>
                <a:cs typeface="Calibri"/>
                <a:sym typeface="Calibri"/>
              </a:rPr>
              <a:t>)</a:t>
            </a:r>
          </a:p>
          <a:p>
            <a:pPr marL="12700" marR="12700" lvl="0" algn="just">
              <a:spcBef>
                <a:spcPts val="100"/>
              </a:spcBef>
              <a:buSzPts val="1100"/>
            </a:pPr>
            <a:endParaRPr lang="es-CO" sz="4000" dirty="0">
              <a:solidFill>
                <a:srgbClr val="6C6C6C"/>
              </a:solidFill>
              <a:latin typeface="Calibri"/>
              <a:ea typeface="Calibri"/>
              <a:cs typeface="Calibri"/>
              <a:sym typeface="Calibri"/>
            </a:endParaRPr>
          </a:p>
          <a:p>
            <a:pPr marL="12700" marR="12700" lvl="0" algn="just">
              <a:spcBef>
                <a:spcPts val="100"/>
              </a:spcBef>
              <a:buSzPts val="1100"/>
            </a:pPr>
            <a:r>
              <a:rPr lang="es-CO" sz="4000" b="1" dirty="0">
                <a:solidFill>
                  <a:srgbClr val="6C6C6C"/>
                </a:solidFill>
                <a:latin typeface="Calibri"/>
                <a:ea typeface="Calibri"/>
                <a:cs typeface="Calibri"/>
                <a:sym typeface="Calibri"/>
              </a:rPr>
              <a:t>Nicho de mercado:</a:t>
            </a:r>
          </a:p>
          <a:p>
            <a:pPr marL="12700" marR="12700" lvl="0" algn="just">
              <a:spcBef>
                <a:spcPts val="100"/>
              </a:spcBef>
              <a:buSzPts val="1100"/>
            </a:pPr>
            <a:r>
              <a:rPr lang="es-CO" sz="4000" dirty="0">
                <a:solidFill>
                  <a:srgbClr val="6C6C6C"/>
                </a:solidFill>
                <a:latin typeface="Calibri"/>
                <a:ea typeface="Calibri"/>
                <a:cs typeface="Calibri"/>
                <a:sym typeface="Calibri"/>
              </a:rPr>
              <a:t>El barrio 7 de agosto ubicado en la localidad de Barrios Unidos, es uno de los principales sectores de distribución de partes automotrices en Bogotá, con un número aproximado de 96 negocios de venta de repuestos de autos conformado por pequeñas y medianas empresas, de los cuales solo una mínima cantidad de negocios cuentan con una plataforma </a:t>
            </a:r>
            <a:r>
              <a:rPr lang="es-CO" sz="4000" dirty="0" err="1">
                <a:solidFill>
                  <a:srgbClr val="6C6C6C"/>
                </a:solidFill>
                <a:latin typeface="Calibri"/>
                <a:ea typeface="Calibri"/>
                <a:cs typeface="Calibri"/>
                <a:sym typeface="Calibri"/>
              </a:rPr>
              <a:t>ecommerce</a:t>
            </a:r>
            <a:r>
              <a:rPr lang="es-CO" sz="4000" dirty="0">
                <a:solidFill>
                  <a:srgbClr val="6C6C6C"/>
                </a:solidFill>
                <a:latin typeface="Calibri"/>
                <a:ea typeface="Calibri"/>
                <a:cs typeface="Calibri"/>
                <a:sym typeface="Calibri"/>
              </a:rPr>
              <a:t>, estas empresas ausentes en el mercado digital, representan una gran oportunidad en la implementación de este software.</a:t>
            </a:r>
          </a:p>
          <a:p>
            <a:pPr marL="12700" marR="12700" lvl="0" algn="just">
              <a:spcBef>
                <a:spcPts val="100"/>
              </a:spcBef>
              <a:buSzPts val="1100"/>
            </a:pPr>
            <a:endParaRPr lang="es-CO" sz="4000" dirty="0">
              <a:solidFill>
                <a:srgbClr val="6C6C6C"/>
              </a:solidFill>
              <a:latin typeface="Calibri"/>
              <a:ea typeface="Calibri"/>
              <a:cs typeface="Calibri"/>
              <a:sym typeface="Calibri"/>
            </a:endParaRPr>
          </a:p>
        </p:txBody>
      </p:sp>
    </p:spTree>
    <p:extLst>
      <p:ext uri="{BB962C8B-B14F-4D97-AF65-F5344CB8AC3E}">
        <p14:creationId xmlns:p14="http://schemas.microsoft.com/office/powerpoint/2010/main" val="3680520157"/>
      </p:ext>
    </p:extLst>
  </p:cSld>
  <p:clrMapOvr>
    <a:masterClrMapping/>
  </p:clrMapOvr>
  <p:transition spd="slow">
    <p:fade thruBlk="1"/>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Shape 72"/>
        <p:cNvGrpSpPr/>
        <p:nvPr/>
      </p:nvGrpSpPr>
      <p:grpSpPr>
        <a:xfrm>
          <a:off x="0" y="0"/>
          <a:ext cx="0" cy="0"/>
          <a:chOff x="0" y="0"/>
          <a:chExt cx="0" cy="0"/>
        </a:xfrm>
      </p:grpSpPr>
      <p:pic>
        <p:nvPicPr>
          <p:cNvPr id="73" name="Google Shape;73;p5"/>
          <p:cNvPicPr preferRelativeResize="0"/>
          <p:nvPr/>
        </p:nvPicPr>
        <p:blipFill rotWithShape="1">
          <a:blip r:embed="rId3">
            <a:alphaModFix/>
          </a:blip>
          <a:srcRect/>
          <a:stretch/>
        </p:blipFill>
        <p:spPr>
          <a:xfrm>
            <a:off x="0" y="0"/>
            <a:ext cx="20104101" cy="2726725"/>
          </a:xfrm>
          <a:prstGeom prst="rect">
            <a:avLst/>
          </a:prstGeom>
          <a:noFill/>
          <a:ln>
            <a:noFill/>
          </a:ln>
        </p:spPr>
      </p:pic>
      <p:sp>
        <p:nvSpPr>
          <p:cNvPr id="74" name="Google Shape;74;p5"/>
          <p:cNvSpPr txBox="1">
            <a:spLocks noGrp="1"/>
          </p:cNvSpPr>
          <p:nvPr>
            <p:ph type="title"/>
          </p:nvPr>
        </p:nvSpPr>
        <p:spPr>
          <a:xfrm>
            <a:off x="1379686" y="477898"/>
            <a:ext cx="15225564" cy="1858842"/>
          </a:xfrm>
          <a:prstGeom prst="rect">
            <a:avLst/>
          </a:prstGeom>
          <a:noFill/>
          <a:ln>
            <a:noFill/>
          </a:ln>
        </p:spPr>
        <p:txBody>
          <a:bodyPr spcFirstLastPara="1" wrap="square" lIns="0" tIns="12050" rIns="0" bIns="0" anchor="t" anchorCtr="0">
            <a:spAutoFit/>
          </a:bodyPr>
          <a:lstStyle/>
          <a:p>
            <a:pPr marL="12700" lvl="0" indent="0" algn="l" rtl="0">
              <a:lnSpc>
                <a:spcPct val="100000"/>
              </a:lnSpc>
              <a:spcBef>
                <a:spcPts val="0"/>
              </a:spcBef>
              <a:spcAft>
                <a:spcPts val="0"/>
              </a:spcAft>
              <a:buNone/>
            </a:pPr>
            <a:r>
              <a:rPr lang="es-CO" sz="6000" dirty="0" smtClean="0">
                <a:solidFill>
                  <a:srgbClr val="FFFFFF"/>
                </a:solidFill>
              </a:rPr>
              <a:t>Mapa de Procesos o BPMN</a:t>
            </a:r>
            <a:r>
              <a:rPr lang="es-CO" sz="6000" dirty="0">
                <a:solidFill>
                  <a:srgbClr val="FFFFFF"/>
                </a:solidFill>
              </a:rPr>
              <a:t/>
            </a:r>
            <a:br>
              <a:rPr lang="es-CO" sz="6000" dirty="0">
                <a:solidFill>
                  <a:srgbClr val="FFFFFF"/>
                </a:solidFill>
              </a:rPr>
            </a:br>
            <a:endParaRPr sz="6000" dirty="0"/>
          </a:p>
        </p:txBody>
      </p:sp>
      <p:sp>
        <p:nvSpPr>
          <p:cNvPr id="75" name="Google Shape;75;p5"/>
          <p:cNvSpPr/>
          <p:nvPr/>
        </p:nvSpPr>
        <p:spPr>
          <a:xfrm>
            <a:off x="1395074" y="1789798"/>
            <a:ext cx="852169" cy="81915"/>
          </a:xfrm>
          <a:custGeom>
            <a:avLst/>
            <a:gdLst/>
            <a:ahLst/>
            <a:cxnLst/>
            <a:rect l="l" t="t" r="r" b="b"/>
            <a:pathLst>
              <a:path w="852169" h="81914" extrusionOk="0">
                <a:moveTo>
                  <a:pt x="852015" y="81428"/>
                </a:moveTo>
                <a:lnTo>
                  <a:pt x="0" y="81428"/>
                </a:lnTo>
                <a:lnTo>
                  <a:pt x="0" y="0"/>
                </a:lnTo>
                <a:lnTo>
                  <a:pt x="852015" y="0"/>
                </a:lnTo>
                <a:lnTo>
                  <a:pt x="852015" y="81428"/>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pic>
        <p:nvPicPr>
          <p:cNvPr id="2" name="Imagen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30313" y="3648640"/>
            <a:ext cx="17643475" cy="6953229"/>
          </a:xfrm>
          <a:prstGeom prst="rect">
            <a:avLst/>
          </a:prstGeom>
        </p:spPr>
      </p:pic>
    </p:spTree>
    <p:extLst>
      <p:ext uri="{BB962C8B-B14F-4D97-AF65-F5344CB8AC3E}">
        <p14:creationId xmlns:p14="http://schemas.microsoft.com/office/powerpoint/2010/main" val="3965637436"/>
      </p:ext>
    </p:extLst>
  </p:cSld>
  <p:clrMapOvr>
    <a:masterClrMapping/>
  </p:clrMapOvr>
  <p:transition spd="slow">
    <p:fade thruBlk="1"/>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Shape 72"/>
        <p:cNvGrpSpPr/>
        <p:nvPr/>
      </p:nvGrpSpPr>
      <p:grpSpPr>
        <a:xfrm>
          <a:off x="0" y="0"/>
          <a:ext cx="0" cy="0"/>
          <a:chOff x="0" y="0"/>
          <a:chExt cx="0" cy="0"/>
        </a:xfrm>
      </p:grpSpPr>
      <p:pic>
        <p:nvPicPr>
          <p:cNvPr id="73" name="Google Shape;73;p5"/>
          <p:cNvPicPr preferRelativeResize="0"/>
          <p:nvPr/>
        </p:nvPicPr>
        <p:blipFill rotWithShape="1">
          <a:blip r:embed="rId3">
            <a:alphaModFix/>
          </a:blip>
          <a:srcRect/>
          <a:stretch/>
        </p:blipFill>
        <p:spPr>
          <a:xfrm>
            <a:off x="0" y="0"/>
            <a:ext cx="20104101" cy="2726725"/>
          </a:xfrm>
          <a:prstGeom prst="rect">
            <a:avLst/>
          </a:prstGeom>
          <a:noFill/>
          <a:ln>
            <a:noFill/>
          </a:ln>
        </p:spPr>
      </p:pic>
      <p:sp>
        <p:nvSpPr>
          <p:cNvPr id="74" name="Google Shape;74;p5"/>
          <p:cNvSpPr txBox="1">
            <a:spLocks noGrp="1"/>
          </p:cNvSpPr>
          <p:nvPr>
            <p:ph type="title"/>
          </p:nvPr>
        </p:nvSpPr>
        <p:spPr>
          <a:xfrm>
            <a:off x="1379686" y="477898"/>
            <a:ext cx="15225564" cy="1858842"/>
          </a:xfrm>
          <a:prstGeom prst="rect">
            <a:avLst/>
          </a:prstGeom>
          <a:noFill/>
          <a:ln>
            <a:noFill/>
          </a:ln>
        </p:spPr>
        <p:txBody>
          <a:bodyPr spcFirstLastPara="1" wrap="square" lIns="0" tIns="12050" rIns="0" bIns="0" anchor="t" anchorCtr="0">
            <a:spAutoFit/>
          </a:bodyPr>
          <a:lstStyle/>
          <a:p>
            <a:pPr marL="12700" lvl="0" indent="0" algn="l" rtl="0">
              <a:lnSpc>
                <a:spcPct val="100000"/>
              </a:lnSpc>
              <a:spcBef>
                <a:spcPts val="0"/>
              </a:spcBef>
              <a:spcAft>
                <a:spcPts val="0"/>
              </a:spcAft>
              <a:buNone/>
            </a:pPr>
            <a:r>
              <a:rPr lang="es-CO" sz="6000" dirty="0" smtClean="0">
                <a:solidFill>
                  <a:srgbClr val="FFFFFF"/>
                </a:solidFill>
              </a:rPr>
              <a:t>Requerimientos Funcionales y no Funcionales</a:t>
            </a:r>
            <a:br>
              <a:rPr lang="es-CO" sz="6000" dirty="0" smtClean="0">
                <a:solidFill>
                  <a:srgbClr val="FFFFFF"/>
                </a:solidFill>
              </a:rPr>
            </a:br>
            <a:endParaRPr sz="6000" dirty="0"/>
          </a:p>
        </p:txBody>
      </p:sp>
      <p:sp>
        <p:nvSpPr>
          <p:cNvPr id="75" name="Google Shape;75;p5"/>
          <p:cNvSpPr/>
          <p:nvPr/>
        </p:nvSpPr>
        <p:spPr>
          <a:xfrm>
            <a:off x="1395074" y="1789798"/>
            <a:ext cx="852169" cy="81915"/>
          </a:xfrm>
          <a:custGeom>
            <a:avLst/>
            <a:gdLst/>
            <a:ahLst/>
            <a:cxnLst/>
            <a:rect l="l" t="t" r="r" b="b"/>
            <a:pathLst>
              <a:path w="852169" h="81914" extrusionOk="0">
                <a:moveTo>
                  <a:pt x="852015" y="81428"/>
                </a:moveTo>
                <a:lnTo>
                  <a:pt x="0" y="81428"/>
                </a:lnTo>
                <a:lnTo>
                  <a:pt x="0" y="0"/>
                </a:lnTo>
                <a:lnTo>
                  <a:pt x="852015" y="0"/>
                </a:lnTo>
                <a:lnTo>
                  <a:pt x="852015" y="81428"/>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5" name="Google Shape;59;p3"/>
          <p:cNvSpPr txBox="1"/>
          <p:nvPr/>
        </p:nvSpPr>
        <p:spPr>
          <a:xfrm>
            <a:off x="1230314" y="2661638"/>
            <a:ext cx="17643474" cy="4248855"/>
          </a:xfrm>
          <a:prstGeom prst="rect">
            <a:avLst/>
          </a:prstGeom>
          <a:noFill/>
          <a:ln>
            <a:noFill/>
          </a:ln>
        </p:spPr>
        <p:txBody>
          <a:bodyPr spcFirstLastPara="1" wrap="square" lIns="0" tIns="12700" rIns="0" bIns="0" anchor="t" anchorCtr="0">
            <a:spAutoFit/>
          </a:bodyPr>
          <a:lstStyle/>
          <a:p>
            <a:pPr marL="12700" marR="12700" lvl="0" algn="just">
              <a:lnSpc>
                <a:spcPct val="300000"/>
              </a:lnSpc>
              <a:spcBef>
                <a:spcPts val="100"/>
              </a:spcBef>
              <a:buClr>
                <a:schemeClr val="dk1"/>
              </a:buClr>
              <a:buSzPts val="1100"/>
            </a:pPr>
            <a:r>
              <a:rPr lang="es-CO" sz="4000" dirty="0" smtClean="0">
                <a:solidFill>
                  <a:srgbClr val="6C6C6C"/>
                </a:solidFill>
                <a:latin typeface="Calibri"/>
                <a:ea typeface="Calibri"/>
                <a:cs typeface="Calibri"/>
                <a:sym typeface="Calibri"/>
                <a:hlinkClick r:id="rId4" action="ppaction://hlinkfile"/>
              </a:rPr>
              <a:t>Link del documento:</a:t>
            </a:r>
            <a:endParaRPr lang="es-CO" sz="4000" dirty="0" smtClean="0">
              <a:solidFill>
                <a:srgbClr val="6C6C6C"/>
              </a:solidFill>
              <a:latin typeface="Calibri"/>
              <a:ea typeface="Calibri"/>
              <a:cs typeface="Calibri"/>
              <a:sym typeface="Calibri"/>
            </a:endParaRPr>
          </a:p>
          <a:p>
            <a:pPr marL="12700" marR="12700" lvl="0" algn="just">
              <a:lnSpc>
                <a:spcPct val="128000"/>
              </a:lnSpc>
              <a:spcBef>
                <a:spcPts val="100"/>
              </a:spcBef>
              <a:buClr>
                <a:schemeClr val="dk1"/>
              </a:buClr>
              <a:buSzPts val="1100"/>
            </a:pPr>
            <a:r>
              <a:rPr lang="es-CO" sz="4000" dirty="0" smtClean="0">
                <a:solidFill>
                  <a:srgbClr val="6C6C6C"/>
                </a:solidFill>
                <a:latin typeface="Calibri"/>
                <a:ea typeface="Calibri"/>
                <a:cs typeface="Calibri"/>
                <a:sym typeface="Calibri"/>
              </a:rPr>
              <a:t>https://docs.google.com/document/d/1vrtlkJKZr--FnS4r5BLNK-JLasBFlqxz/edit?usp=share_link&amp;ouid=112669962848500226690&amp;rtpof=true&amp;sd=true</a:t>
            </a:r>
            <a:endParaRPr lang="es-CO" sz="4000" dirty="0">
              <a:solidFill>
                <a:srgbClr val="6C6C6C"/>
              </a:solidFill>
              <a:latin typeface="Calibri"/>
              <a:ea typeface="Calibri"/>
              <a:cs typeface="Calibri"/>
              <a:sym typeface="Calibri"/>
            </a:endParaRPr>
          </a:p>
        </p:txBody>
      </p:sp>
    </p:spTree>
    <p:extLst>
      <p:ext uri="{BB962C8B-B14F-4D97-AF65-F5344CB8AC3E}">
        <p14:creationId xmlns:p14="http://schemas.microsoft.com/office/powerpoint/2010/main" val="1903357457"/>
      </p:ext>
    </p:extLst>
  </p:cSld>
  <p:clrMapOvr>
    <a:masterClrMapping/>
  </p:clrMapOvr>
  <p:transition spd="slow">
    <p:fade thruBlk="1"/>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Shape 72"/>
        <p:cNvGrpSpPr/>
        <p:nvPr/>
      </p:nvGrpSpPr>
      <p:grpSpPr>
        <a:xfrm>
          <a:off x="0" y="0"/>
          <a:ext cx="0" cy="0"/>
          <a:chOff x="0" y="0"/>
          <a:chExt cx="0" cy="0"/>
        </a:xfrm>
      </p:grpSpPr>
      <p:pic>
        <p:nvPicPr>
          <p:cNvPr id="73" name="Google Shape;73;p5"/>
          <p:cNvPicPr preferRelativeResize="0"/>
          <p:nvPr/>
        </p:nvPicPr>
        <p:blipFill rotWithShape="1">
          <a:blip r:embed="rId3">
            <a:alphaModFix/>
          </a:blip>
          <a:srcRect/>
          <a:stretch/>
        </p:blipFill>
        <p:spPr>
          <a:xfrm>
            <a:off x="0" y="0"/>
            <a:ext cx="20104101" cy="2726725"/>
          </a:xfrm>
          <a:prstGeom prst="rect">
            <a:avLst/>
          </a:prstGeom>
          <a:noFill/>
          <a:ln>
            <a:noFill/>
          </a:ln>
        </p:spPr>
      </p:pic>
      <p:sp>
        <p:nvSpPr>
          <p:cNvPr id="74" name="Google Shape;74;p5"/>
          <p:cNvSpPr txBox="1">
            <a:spLocks noGrp="1"/>
          </p:cNvSpPr>
          <p:nvPr>
            <p:ph type="title"/>
          </p:nvPr>
        </p:nvSpPr>
        <p:spPr>
          <a:xfrm>
            <a:off x="1379686" y="477898"/>
            <a:ext cx="15225564" cy="1858842"/>
          </a:xfrm>
          <a:prstGeom prst="rect">
            <a:avLst/>
          </a:prstGeom>
          <a:noFill/>
          <a:ln>
            <a:noFill/>
          </a:ln>
        </p:spPr>
        <p:txBody>
          <a:bodyPr spcFirstLastPara="1" wrap="square" lIns="0" tIns="12050" rIns="0" bIns="0" anchor="t" anchorCtr="0">
            <a:spAutoFit/>
          </a:bodyPr>
          <a:lstStyle/>
          <a:p>
            <a:pPr marL="12700" lvl="0" indent="0" algn="l" rtl="0">
              <a:lnSpc>
                <a:spcPct val="100000"/>
              </a:lnSpc>
              <a:spcBef>
                <a:spcPts val="0"/>
              </a:spcBef>
              <a:spcAft>
                <a:spcPts val="0"/>
              </a:spcAft>
              <a:buNone/>
            </a:pPr>
            <a:r>
              <a:rPr lang="es-CO" sz="6000" dirty="0" smtClean="0">
                <a:solidFill>
                  <a:srgbClr val="FFFFFF"/>
                </a:solidFill>
              </a:rPr>
              <a:t>Caso de uso General</a:t>
            </a:r>
            <a:br>
              <a:rPr lang="es-CO" sz="6000" dirty="0" smtClean="0">
                <a:solidFill>
                  <a:srgbClr val="FFFFFF"/>
                </a:solidFill>
              </a:rPr>
            </a:br>
            <a:endParaRPr sz="6000" dirty="0"/>
          </a:p>
        </p:txBody>
      </p:sp>
      <p:sp>
        <p:nvSpPr>
          <p:cNvPr id="75" name="Google Shape;75;p5"/>
          <p:cNvSpPr/>
          <p:nvPr/>
        </p:nvSpPr>
        <p:spPr>
          <a:xfrm>
            <a:off x="1395074" y="1789798"/>
            <a:ext cx="852169" cy="81915"/>
          </a:xfrm>
          <a:custGeom>
            <a:avLst/>
            <a:gdLst/>
            <a:ahLst/>
            <a:cxnLst/>
            <a:rect l="l" t="t" r="r" b="b"/>
            <a:pathLst>
              <a:path w="852169" h="81914" extrusionOk="0">
                <a:moveTo>
                  <a:pt x="852015" y="81428"/>
                </a:moveTo>
                <a:lnTo>
                  <a:pt x="0" y="81428"/>
                </a:lnTo>
                <a:lnTo>
                  <a:pt x="0" y="0"/>
                </a:lnTo>
                <a:lnTo>
                  <a:pt x="852015" y="0"/>
                </a:lnTo>
                <a:lnTo>
                  <a:pt x="852015" y="81428"/>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pic>
        <p:nvPicPr>
          <p:cNvPr id="2" name="Imagen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41848" y="2726725"/>
            <a:ext cx="6701239" cy="10175107"/>
          </a:xfrm>
          <a:prstGeom prst="rect">
            <a:avLst/>
          </a:prstGeom>
        </p:spPr>
      </p:pic>
    </p:spTree>
    <p:extLst>
      <p:ext uri="{BB962C8B-B14F-4D97-AF65-F5344CB8AC3E}">
        <p14:creationId xmlns:p14="http://schemas.microsoft.com/office/powerpoint/2010/main" val="1809695251"/>
      </p:ext>
    </p:extLst>
  </p:cSld>
  <p:clrMapOvr>
    <a:masterClrMapping/>
  </p:clrMapOvr>
  <p:transition spd="slow">
    <p:fade thruBlk="1"/>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Shape 72"/>
        <p:cNvGrpSpPr/>
        <p:nvPr/>
      </p:nvGrpSpPr>
      <p:grpSpPr>
        <a:xfrm>
          <a:off x="0" y="0"/>
          <a:ext cx="0" cy="0"/>
          <a:chOff x="0" y="0"/>
          <a:chExt cx="0" cy="0"/>
        </a:xfrm>
      </p:grpSpPr>
      <p:pic>
        <p:nvPicPr>
          <p:cNvPr id="73" name="Google Shape;73;p5"/>
          <p:cNvPicPr preferRelativeResize="0"/>
          <p:nvPr/>
        </p:nvPicPr>
        <p:blipFill rotWithShape="1">
          <a:blip r:embed="rId3">
            <a:alphaModFix/>
          </a:blip>
          <a:srcRect/>
          <a:stretch/>
        </p:blipFill>
        <p:spPr>
          <a:xfrm>
            <a:off x="0" y="0"/>
            <a:ext cx="20104101" cy="2726725"/>
          </a:xfrm>
          <a:prstGeom prst="rect">
            <a:avLst/>
          </a:prstGeom>
          <a:noFill/>
          <a:ln>
            <a:noFill/>
          </a:ln>
        </p:spPr>
      </p:pic>
      <p:sp>
        <p:nvSpPr>
          <p:cNvPr id="74" name="Google Shape;74;p5"/>
          <p:cNvSpPr txBox="1">
            <a:spLocks noGrp="1"/>
          </p:cNvSpPr>
          <p:nvPr>
            <p:ph type="title"/>
          </p:nvPr>
        </p:nvSpPr>
        <p:spPr>
          <a:xfrm>
            <a:off x="1379686" y="477898"/>
            <a:ext cx="15225564" cy="1858842"/>
          </a:xfrm>
          <a:prstGeom prst="rect">
            <a:avLst/>
          </a:prstGeom>
          <a:noFill/>
          <a:ln>
            <a:noFill/>
          </a:ln>
        </p:spPr>
        <p:txBody>
          <a:bodyPr spcFirstLastPara="1" wrap="square" lIns="0" tIns="12050" rIns="0" bIns="0" anchor="t" anchorCtr="0">
            <a:spAutoFit/>
          </a:bodyPr>
          <a:lstStyle/>
          <a:p>
            <a:pPr marL="12700" lvl="0" indent="0" algn="l" rtl="0">
              <a:lnSpc>
                <a:spcPct val="100000"/>
              </a:lnSpc>
              <a:spcBef>
                <a:spcPts val="0"/>
              </a:spcBef>
              <a:spcAft>
                <a:spcPts val="0"/>
              </a:spcAft>
              <a:buNone/>
            </a:pPr>
            <a:r>
              <a:rPr lang="es-CO" sz="6000" dirty="0" smtClean="0">
                <a:solidFill>
                  <a:srgbClr val="FFFFFF"/>
                </a:solidFill>
              </a:rPr>
              <a:t>Casos de Usos Extendidos</a:t>
            </a:r>
            <a:br>
              <a:rPr lang="es-CO" sz="6000" dirty="0" smtClean="0">
                <a:solidFill>
                  <a:srgbClr val="FFFFFF"/>
                </a:solidFill>
              </a:rPr>
            </a:br>
            <a:endParaRPr sz="6000" dirty="0"/>
          </a:p>
        </p:txBody>
      </p:sp>
      <p:sp>
        <p:nvSpPr>
          <p:cNvPr id="75" name="Google Shape;75;p5"/>
          <p:cNvSpPr/>
          <p:nvPr/>
        </p:nvSpPr>
        <p:spPr>
          <a:xfrm>
            <a:off x="1395074" y="1789798"/>
            <a:ext cx="852169" cy="81915"/>
          </a:xfrm>
          <a:custGeom>
            <a:avLst/>
            <a:gdLst/>
            <a:ahLst/>
            <a:cxnLst/>
            <a:rect l="l" t="t" r="r" b="b"/>
            <a:pathLst>
              <a:path w="852169" h="81914" extrusionOk="0">
                <a:moveTo>
                  <a:pt x="852015" y="81428"/>
                </a:moveTo>
                <a:lnTo>
                  <a:pt x="0" y="81428"/>
                </a:lnTo>
                <a:lnTo>
                  <a:pt x="0" y="0"/>
                </a:lnTo>
                <a:lnTo>
                  <a:pt x="852015" y="0"/>
                </a:lnTo>
                <a:lnTo>
                  <a:pt x="852015" y="81428"/>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pic>
        <p:nvPicPr>
          <p:cNvPr id="2" name="Imagen 1"/>
          <p:cNvPicPr>
            <a:picLocks noChangeAspect="1"/>
          </p:cNvPicPr>
          <p:nvPr/>
        </p:nvPicPr>
        <p:blipFill>
          <a:blip r:embed="rId4"/>
          <a:stretch>
            <a:fillRect/>
          </a:stretch>
        </p:blipFill>
        <p:spPr>
          <a:xfrm>
            <a:off x="1646986" y="2726725"/>
            <a:ext cx="7170004" cy="10309480"/>
          </a:xfrm>
          <a:prstGeom prst="rect">
            <a:avLst/>
          </a:prstGeom>
        </p:spPr>
      </p:pic>
      <p:pic>
        <p:nvPicPr>
          <p:cNvPr id="3" name="Imagen 2"/>
          <p:cNvPicPr>
            <a:picLocks noChangeAspect="1"/>
          </p:cNvPicPr>
          <p:nvPr/>
        </p:nvPicPr>
        <p:blipFill>
          <a:blip r:embed="rId5"/>
          <a:stretch>
            <a:fillRect/>
          </a:stretch>
        </p:blipFill>
        <p:spPr>
          <a:xfrm>
            <a:off x="11703784" y="2691867"/>
            <a:ext cx="7170004" cy="10293883"/>
          </a:xfrm>
          <a:prstGeom prst="rect">
            <a:avLst/>
          </a:prstGeom>
        </p:spPr>
      </p:pic>
    </p:spTree>
    <p:extLst>
      <p:ext uri="{BB962C8B-B14F-4D97-AF65-F5344CB8AC3E}">
        <p14:creationId xmlns:p14="http://schemas.microsoft.com/office/powerpoint/2010/main" val="1283406230"/>
      </p:ext>
    </p:extLst>
  </p:cSld>
  <p:clrMapOvr>
    <a:masterClrMapping/>
  </p:clrMapOvr>
  <p:transition spd="slow">
    <p:fade thruBlk="1"/>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Shape 72"/>
        <p:cNvGrpSpPr/>
        <p:nvPr/>
      </p:nvGrpSpPr>
      <p:grpSpPr>
        <a:xfrm>
          <a:off x="0" y="0"/>
          <a:ext cx="0" cy="0"/>
          <a:chOff x="0" y="0"/>
          <a:chExt cx="0" cy="0"/>
        </a:xfrm>
      </p:grpSpPr>
      <p:pic>
        <p:nvPicPr>
          <p:cNvPr id="73" name="Google Shape;73;p5"/>
          <p:cNvPicPr preferRelativeResize="0"/>
          <p:nvPr/>
        </p:nvPicPr>
        <p:blipFill rotWithShape="1">
          <a:blip r:embed="rId3">
            <a:alphaModFix/>
          </a:blip>
          <a:srcRect/>
          <a:stretch/>
        </p:blipFill>
        <p:spPr>
          <a:xfrm>
            <a:off x="0" y="0"/>
            <a:ext cx="20104101" cy="2726725"/>
          </a:xfrm>
          <a:prstGeom prst="rect">
            <a:avLst/>
          </a:prstGeom>
          <a:noFill/>
          <a:ln>
            <a:noFill/>
          </a:ln>
        </p:spPr>
      </p:pic>
      <p:sp>
        <p:nvSpPr>
          <p:cNvPr id="74" name="Google Shape;74;p5"/>
          <p:cNvSpPr txBox="1">
            <a:spLocks noGrp="1"/>
          </p:cNvSpPr>
          <p:nvPr>
            <p:ph type="title"/>
          </p:nvPr>
        </p:nvSpPr>
        <p:spPr>
          <a:xfrm>
            <a:off x="1379686" y="477898"/>
            <a:ext cx="15225564" cy="1858842"/>
          </a:xfrm>
          <a:prstGeom prst="rect">
            <a:avLst/>
          </a:prstGeom>
          <a:noFill/>
          <a:ln>
            <a:noFill/>
          </a:ln>
        </p:spPr>
        <p:txBody>
          <a:bodyPr spcFirstLastPara="1" wrap="square" lIns="0" tIns="12050" rIns="0" bIns="0" anchor="t" anchorCtr="0">
            <a:spAutoFit/>
          </a:bodyPr>
          <a:lstStyle/>
          <a:p>
            <a:pPr marL="12700" lvl="0" indent="0" algn="l" rtl="0">
              <a:lnSpc>
                <a:spcPct val="100000"/>
              </a:lnSpc>
              <a:spcBef>
                <a:spcPts val="0"/>
              </a:spcBef>
              <a:spcAft>
                <a:spcPts val="0"/>
              </a:spcAft>
              <a:buNone/>
            </a:pPr>
            <a:r>
              <a:rPr lang="es-CO" sz="6000" dirty="0" smtClean="0">
                <a:solidFill>
                  <a:srgbClr val="FFFFFF"/>
                </a:solidFill>
              </a:rPr>
              <a:t>Casos de Usos Extendidos</a:t>
            </a:r>
            <a:br>
              <a:rPr lang="es-CO" sz="6000" dirty="0" smtClean="0">
                <a:solidFill>
                  <a:srgbClr val="FFFFFF"/>
                </a:solidFill>
              </a:rPr>
            </a:br>
            <a:endParaRPr sz="6000" dirty="0"/>
          </a:p>
        </p:txBody>
      </p:sp>
      <p:sp>
        <p:nvSpPr>
          <p:cNvPr id="75" name="Google Shape;75;p5"/>
          <p:cNvSpPr/>
          <p:nvPr/>
        </p:nvSpPr>
        <p:spPr>
          <a:xfrm>
            <a:off x="1395074" y="1789798"/>
            <a:ext cx="852169" cy="81915"/>
          </a:xfrm>
          <a:custGeom>
            <a:avLst/>
            <a:gdLst/>
            <a:ahLst/>
            <a:cxnLst/>
            <a:rect l="l" t="t" r="r" b="b"/>
            <a:pathLst>
              <a:path w="852169" h="81914" extrusionOk="0">
                <a:moveTo>
                  <a:pt x="852015" y="81428"/>
                </a:moveTo>
                <a:lnTo>
                  <a:pt x="0" y="81428"/>
                </a:lnTo>
                <a:lnTo>
                  <a:pt x="0" y="0"/>
                </a:lnTo>
                <a:lnTo>
                  <a:pt x="852015" y="0"/>
                </a:lnTo>
                <a:lnTo>
                  <a:pt x="852015" y="81428"/>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pic>
        <p:nvPicPr>
          <p:cNvPr id="4" name="Imagen 3"/>
          <p:cNvPicPr>
            <a:picLocks noChangeAspect="1"/>
          </p:cNvPicPr>
          <p:nvPr/>
        </p:nvPicPr>
        <p:blipFill>
          <a:blip r:embed="rId4"/>
          <a:stretch>
            <a:fillRect/>
          </a:stretch>
        </p:blipFill>
        <p:spPr>
          <a:xfrm>
            <a:off x="1230313" y="2814638"/>
            <a:ext cx="7429593" cy="10125162"/>
          </a:xfrm>
          <a:prstGeom prst="rect">
            <a:avLst/>
          </a:prstGeom>
        </p:spPr>
      </p:pic>
      <p:pic>
        <p:nvPicPr>
          <p:cNvPr id="5" name="Imagen 4"/>
          <p:cNvPicPr>
            <a:picLocks noChangeAspect="1"/>
          </p:cNvPicPr>
          <p:nvPr/>
        </p:nvPicPr>
        <p:blipFill>
          <a:blip r:embed="rId5"/>
          <a:stretch>
            <a:fillRect/>
          </a:stretch>
        </p:blipFill>
        <p:spPr>
          <a:xfrm>
            <a:off x="12048565" y="2726725"/>
            <a:ext cx="6825223" cy="10030866"/>
          </a:xfrm>
          <a:prstGeom prst="rect">
            <a:avLst/>
          </a:prstGeom>
        </p:spPr>
      </p:pic>
    </p:spTree>
    <p:extLst>
      <p:ext uri="{BB962C8B-B14F-4D97-AF65-F5344CB8AC3E}">
        <p14:creationId xmlns:p14="http://schemas.microsoft.com/office/powerpoint/2010/main" val="1453939861"/>
      </p:ext>
    </p:extLst>
  </p:cSld>
  <p:clrMapOvr>
    <a:masterClrMapping/>
  </p:clrMapOvr>
  <p:transition spd="slow">
    <p:fade thruBlk="1"/>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Shape 72"/>
        <p:cNvGrpSpPr/>
        <p:nvPr/>
      </p:nvGrpSpPr>
      <p:grpSpPr>
        <a:xfrm>
          <a:off x="0" y="0"/>
          <a:ext cx="0" cy="0"/>
          <a:chOff x="0" y="0"/>
          <a:chExt cx="0" cy="0"/>
        </a:xfrm>
      </p:grpSpPr>
      <p:pic>
        <p:nvPicPr>
          <p:cNvPr id="73" name="Google Shape;73;p5"/>
          <p:cNvPicPr preferRelativeResize="0"/>
          <p:nvPr/>
        </p:nvPicPr>
        <p:blipFill rotWithShape="1">
          <a:blip r:embed="rId3">
            <a:alphaModFix/>
          </a:blip>
          <a:srcRect/>
          <a:stretch/>
        </p:blipFill>
        <p:spPr>
          <a:xfrm>
            <a:off x="0" y="0"/>
            <a:ext cx="20104101" cy="2726725"/>
          </a:xfrm>
          <a:prstGeom prst="rect">
            <a:avLst/>
          </a:prstGeom>
          <a:noFill/>
          <a:ln>
            <a:noFill/>
          </a:ln>
        </p:spPr>
      </p:pic>
      <p:sp>
        <p:nvSpPr>
          <p:cNvPr id="74" name="Google Shape;74;p5"/>
          <p:cNvSpPr txBox="1">
            <a:spLocks noGrp="1"/>
          </p:cNvSpPr>
          <p:nvPr>
            <p:ph type="title"/>
          </p:nvPr>
        </p:nvSpPr>
        <p:spPr>
          <a:xfrm>
            <a:off x="1379686" y="477898"/>
            <a:ext cx="15225564" cy="1858842"/>
          </a:xfrm>
          <a:prstGeom prst="rect">
            <a:avLst/>
          </a:prstGeom>
          <a:noFill/>
          <a:ln>
            <a:noFill/>
          </a:ln>
        </p:spPr>
        <p:txBody>
          <a:bodyPr spcFirstLastPara="1" wrap="square" lIns="0" tIns="12050" rIns="0" bIns="0" anchor="t" anchorCtr="0">
            <a:spAutoFit/>
          </a:bodyPr>
          <a:lstStyle/>
          <a:p>
            <a:pPr marL="12700" lvl="0" indent="0" algn="l" rtl="0">
              <a:lnSpc>
                <a:spcPct val="100000"/>
              </a:lnSpc>
              <a:spcBef>
                <a:spcPts val="0"/>
              </a:spcBef>
              <a:spcAft>
                <a:spcPts val="0"/>
              </a:spcAft>
              <a:buNone/>
            </a:pPr>
            <a:r>
              <a:rPr lang="es-CO" sz="6000" dirty="0" smtClean="0">
                <a:solidFill>
                  <a:srgbClr val="FFFFFF"/>
                </a:solidFill>
              </a:rPr>
              <a:t>Casos de Usos Extendidos</a:t>
            </a:r>
            <a:br>
              <a:rPr lang="es-CO" sz="6000" dirty="0" smtClean="0">
                <a:solidFill>
                  <a:srgbClr val="FFFFFF"/>
                </a:solidFill>
              </a:rPr>
            </a:br>
            <a:endParaRPr sz="6000" dirty="0"/>
          </a:p>
        </p:txBody>
      </p:sp>
      <p:sp>
        <p:nvSpPr>
          <p:cNvPr id="75" name="Google Shape;75;p5"/>
          <p:cNvSpPr/>
          <p:nvPr/>
        </p:nvSpPr>
        <p:spPr>
          <a:xfrm>
            <a:off x="1395074" y="1789798"/>
            <a:ext cx="852169" cy="81915"/>
          </a:xfrm>
          <a:custGeom>
            <a:avLst/>
            <a:gdLst/>
            <a:ahLst/>
            <a:cxnLst/>
            <a:rect l="l" t="t" r="r" b="b"/>
            <a:pathLst>
              <a:path w="852169" h="81914" extrusionOk="0">
                <a:moveTo>
                  <a:pt x="852015" y="81428"/>
                </a:moveTo>
                <a:lnTo>
                  <a:pt x="0" y="81428"/>
                </a:lnTo>
                <a:lnTo>
                  <a:pt x="0" y="0"/>
                </a:lnTo>
                <a:lnTo>
                  <a:pt x="852015" y="0"/>
                </a:lnTo>
                <a:lnTo>
                  <a:pt x="852015" y="81428"/>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pic>
        <p:nvPicPr>
          <p:cNvPr id="2" name="Imagen 1"/>
          <p:cNvPicPr>
            <a:picLocks noChangeAspect="1"/>
          </p:cNvPicPr>
          <p:nvPr/>
        </p:nvPicPr>
        <p:blipFill>
          <a:blip r:embed="rId4"/>
          <a:stretch>
            <a:fillRect/>
          </a:stretch>
        </p:blipFill>
        <p:spPr>
          <a:xfrm>
            <a:off x="1230313" y="2814638"/>
            <a:ext cx="6776689" cy="9942953"/>
          </a:xfrm>
          <a:prstGeom prst="rect">
            <a:avLst/>
          </a:prstGeom>
        </p:spPr>
      </p:pic>
      <p:pic>
        <p:nvPicPr>
          <p:cNvPr id="3" name="Imagen 2"/>
          <p:cNvPicPr>
            <a:picLocks noChangeAspect="1"/>
          </p:cNvPicPr>
          <p:nvPr/>
        </p:nvPicPr>
        <p:blipFill>
          <a:blip r:embed="rId5"/>
          <a:stretch>
            <a:fillRect/>
          </a:stretch>
        </p:blipFill>
        <p:spPr>
          <a:xfrm>
            <a:off x="11837509" y="2814638"/>
            <a:ext cx="6776688" cy="9942953"/>
          </a:xfrm>
          <a:prstGeom prst="rect">
            <a:avLst/>
          </a:prstGeom>
        </p:spPr>
      </p:pic>
    </p:spTree>
    <p:extLst>
      <p:ext uri="{BB962C8B-B14F-4D97-AF65-F5344CB8AC3E}">
        <p14:creationId xmlns:p14="http://schemas.microsoft.com/office/powerpoint/2010/main" val="1241030290"/>
      </p:ext>
    </p:extLst>
  </p:cSld>
  <p:clrMapOvr>
    <a:masterClrMapping/>
  </p:clrMapOvr>
  <p:transition spd="slow">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48"/>
        <p:cNvGrpSpPr/>
        <p:nvPr/>
      </p:nvGrpSpPr>
      <p:grpSpPr>
        <a:xfrm>
          <a:off x="0" y="0"/>
          <a:ext cx="0" cy="0"/>
          <a:chOff x="0" y="0"/>
          <a:chExt cx="0" cy="0"/>
        </a:xfrm>
      </p:grpSpPr>
      <p:pic>
        <p:nvPicPr>
          <p:cNvPr id="49" name="Google Shape;49;p2"/>
          <p:cNvPicPr preferRelativeResize="0"/>
          <p:nvPr/>
        </p:nvPicPr>
        <p:blipFill rotWithShape="1">
          <a:blip r:embed="rId3">
            <a:alphaModFix/>
          </a:blip>
          <a:srcRect/>
          <a:stretch/>
        </p:blipFill>
        <p:spPr>
          <a:xfrm>
            <a:off x="0" y="1852"/>
            <a:ext cx="20104101" cy="12983898"/>
          </a:xfrm>
          <a:prstGeom prst="rect">
            <a:avLst/>
          </a:prstGeom>
          <a:noFill/>
          <a:ln>
            <a:noFill/>
          </a:ln>
        </p:spPr>
      </p:pic>
      <p:sp>
        <p:nvSpPr>
          <p:cNvPr id="51" name="Google Shape;51;p2"/>
          <p:cNvSpPr txBox="1"/>
          <p:nvPr/>
        </p:nvSpPr>
        <p:spPr>
          <a:xfrm>
            <a:off x="5197475" y="4769191"/>
            <a:ext cx="9709150" cy="2677616"/>
          </a:xfrm>
          <a:prstGeom prst="rect">
            <a:avLst/>
          </a:prstGeom>
          <a:noFill/>
          <a:ln>
            <a:noFill/>
          </a:ln>
        </p:spPr>
        <p:txBody>
          <a:bodyPr spcFirstLastPara="1" wrap="square" lIns="91425" tIns="45700" rIns="91425" bIns="45700" anchor="t" anchorCtr="0">
            <a:spAutoFit/>
          </a:bodyPr>
          <a:lstStyle/>
          <a:p>
            <a:pPr marL="0" marR="0" lvl="0" indent="0" algn="ctr" rtl="0">
              <a:lnSpc>
                <a:spcPct val="250000"/>
              </a:lnSpc>
              <a:spcBef>
                <a:spcPts val="0"/>
              </a:spcBef>
              <a:spcAft>
                <a:spcPts val="0"/>
              </a:spcAft>
              <a:buNone/>
            </a:pPr>
            <a:r>
              <a:rPr lang="es-CO" sz="4800" b="1" i="0" u="none" strike="noStrike" cap="none" dirty="0">
                <a:solidFill>
                  <a:schemeClr val="dk1"/>
                </a:solidFill>
                <a:latin typeface="Calibri"/>
                <a:ea typeface="Calibri"/>
                <a:cs typeface="Calibri"/>
                <a:sym typeface="Calibri"/>
              </a:rPr>
              <a:t>Presentado Por:</a:t>
            </a:r>
            <a:endParaRPr sz="1800" b="1" dirty="0"/>
          </a:p>
          <a:p>
            <a:pPr marR="0" lvl="0" algn="ctr" rtl="0">
              <a:spcBef>
                <a:spcPts val="0"/>
              </a:spcBef>
              <a:spcAft>
                <a:spcPts val="0"/>
              </a:spcAft>
              <a:buClr>
                <a:schemeClr val="dk1"/>
              </a:buClr>
              <a:buSzPts val="4000"/>
            </a:pPr>
            <a:r>
              <a:rPr lang="es-CO" sz="4800" dirty="0" smtClean="0">
                <a:solidFill>
                  <a:schemeClr val="dk1"/>
                </a:solidFill>
                <a:latin typeface="Calibri"/>
                <a:ea typeface="Calibri"/>
                <a:cs typeface="Calibri"/>
                <a:sym typeface="Calibri"/>
              </a:rPr>
              <a:t>Andres Felipe Oliveros Anacona</a:t>
            </a:r>
            <a:endParaRPr sz="1800" dirty="0"/>
          </a:p>
        </p:txBody>
      </p:sp>
      <p:pic>
        <p:nvPicPr>
          <p:cNvPr id="3" name="Imagen 2"/>
          <p:cNvPicPr>
            <a:picLocks noChangeAspect="1"/>
          </p:cNvPicPr>
          <p:nvPr/>
        </p:nvPicPr>
        <p:blipFill>
          <a:blip r:embed="rId4"/>
          <a:stretch>
            <a:fillRect/>
          </a:stretch>
        </p:blipFill>
        <p:spPr>
          <a:xfrm>
            <a:off x="12231984" y="1480007"/>
            <a:ext cx="6590347" cy="1457070"/>
          </a:xfrm>
          <a:prstGeom prst="rect">
            <a:avLst/>
          </a:prstGeom>
        </p:spPr>
      </p:pic>
    </p:spTree>
  </p:cSld>
  <p:clrMapOvr>
    <a:masterClrMapping/>
  </p:clrMapOvr>
  <p:transition spd="slow">
    <p:fade thruBlk="1"/>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pic>
        <p:nvPicPr>
          <p:cNvPr id="145" name="Google Shape;145;p14"/>
          <p:cNvPicPr preferRelativeResize="0"/>
          <p:nvPr/>
        </p:nvPicPr>
        <p:blipFill rotWithShape="1">
          <a:blip r:embed="rId3">
            <a:alphaModFix/>
          </a:blip>
          <a:srcRect/>
          <a:stretch/>
        </p:blipFill>
        <p:spPr>
          <a:xfrm>
            <a:off x="0" y="0"/>
            <a:ext cx="20104101" cy="12983897"/>
          </a:xfrm>
          <a:prstGeom prst="rect">
            <a:avLst/>
          </a:prstGeom>
          <a:noFill/>
          <a:ln>
            <a:noFill/>
          </a:ln>
        </p:spPr>
      </p:pic>
    </p:spTree>
  </p:cSld>
  <p:clrMapOvr>
    <a:masterClrMapping/>
  </p:clrMapOvr>
  <p:transition spd="slow">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55"/>
        <p:cNvGrpSpPr/>
        <p:nvPr/>
      </p:nvGrpSpPr>
      <p:grpSpPr>
        <a:xfrm>
          <a:off x="0" y="0"/>
          <a:ext cx="0" cy="0"/>
          <a:chOff x="0" y="0"/>
          <a:chExt cx="0" cy="0"/>
        </a:xfrm>
      </p:grpSpPr>
      <p:pic>
        <p:nvPicPr>
          <p:cNvPr id="56" name="Google Shape;56;p3"/>
          <p:cNvPicPr preferRelativeResize="0"/>
          <p:nvPr/>
        </p:nvPicPr>
        <p:blipFill rotWithShape="1">
          <a:blip r:embed="rId3">
            <a:alphaModFix/>
          </a:blip>
          <a:srcRect/>
          <a:stretch/>
        </p:blipFill>
        <p:spPr>
          <a:xfrm>
            <a:off x="18113805" y="671030"/>
            <a:ext cx="1376268" cy="1374013"/>
          </a:xfrm>
          <a:prstGeom prst="rect">
            <a:avLst/>
          </a:prstGeom>
          <a:noFill/>
          <a:ln>
            <a:noFill/>
          </a:ln>
        </p:spPr>
      </p:pic>
      <p:sp>
        <p:nvSpPr>
          <p:cNvPr id="58" name="Google Shape;58;p3"/>
          <p:cNvSpPr/>
          <p:nvPr/>
        </p:nvSpPr>
        <p:spPr>
          <a:xfrm>
            <a:off x="7840958" y="6504404"/>
            <a:ext cx="1239520" cy="118745"/>
          </a:xfrm>
          <a:custGeom>
            <a:avLst/>
            <a:gdLst/>
            <a:ahLst/>
            <a:cxnLst/>
            <a:rect l="l" t="t" r="r" b="b"/>
            <a:pathLst>
              <a:path w="1239520" h="118745" extrusionOk="0">
                <a:moveTo>
                  <a:pt x="1239272" y="118534"/>
                </a:moveTo>
                <a:lnTo>
                  <a:pt x="0" y="118534"/>
                </a:lnTo>
                <a:lnTo>
                  <a:pt x="0" y="0"/>
                </a:lnTo>
                <a:lnTo>
                  <a:pt x="1239272" y="0"/>
                </a:lnTo>
                <a:lnTo>
                  <a:pt x="1239272" y="118534"/>
                </a:lnTo>
                <a:close/>
              </a:path>
            </a:pathLst>
          </a:custGeom>
          <a:solidFill>
            <a:srgbClr val="FC672D"/>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59" name="Google Shape;59;p3"/>
          <p:cNvSpPr txBox="1"/>
          <p:nvPr/>
        </p:nvSpPr>
        <p:spPr>
          <a:xfrm>
            <a:off x="5251451" y="6787115"/>
            <a:ext cx="9296400" cy="1975797"/>
          </a:xfrm>
          <a:prstGeom prst="rect">
            <a:avLst/>
          </a:prstGeom>
          <a:noFill/>
          <a:ln>
            <a:noFill/>
          </a:ln>
        </p:spPr>
        <p:txBody>
          <a:bodyPr spcFirstLastPara="1" wrap="square" lIns="0" tIns="12700" rIns="0" bIns="0" anchor="t" anchorCtr="0">
            <a:spAutoFit/>
          </a:bodyPr>
          <a:lstStyle/>
          <a:p>
            <a:pPr marL="12700" marR="12700" lvl="0">
              <a:lnSpc>
                <a:spcPct val="128000"/>
              </a:lnSpc>
              <a:spcBef>
                <a:spcPts val="100"/>
              </a:spcBef>
              <a:buClr>
                <a:schemeClr val="dk1"/>
              </a:buClr>
              <a:buSzPts val="1100"/>
            </a:pPr>
            <a:r>
              <a:rPr lang="es-CO" sz="3300" dirty="0" smtClean="0">
                <a:solidFill>
                  <a:srgbClr val="6C6C6C"/>
                </a:solidFill>
                <a:latin typeface="Calibri"/>
                <a:ea typeface="Calibri"/>
                <a:cs typeface="Calibri"/>
                <a:sym typeface="Calibri"/>
              </a:rPr>
              <a:t>Plataforma </a:t>
            </a:r>
            <a:r>
              <a:rPr lang="es-CO" sz="3300" dirty="0">
                <a:solidFill>
                  <a:srgbClr val="6C6C6C"/>
                </a:solidFill>
                <a:latin typeface="Calibri"/>
                <a:ea typeface="Calibri"/>
                <a:cs typeface="Calibri"/>
                <a:sym typeface="Calibri"/>
              </a:rPr>
              <a:t>tecnológica e-</a:t>
            </a:r>
            <a:r>
              <a:rPr lang="es-CO" sz="3300" dirty="0" err="1">
                <a:solidFill>
                  <a:srgbClr val="6C6C6C"/>
                </a:solidFill>
                <a:latin typeface="Calibri"/>
                <a:ea typeface="Calibri"/>
                <a:cs typeface="Calibri"/>
                <a:sym typeface="Calibri"/>
              </a:rPr>
              <a:t>commerce</a:t>
            </a:r>
            <a:r>
              <a:rPr lang="es-CO" sz="3300" dirty="0">
                <a:solidFill>
                  <a:srgbClr val="6C6C6C"/>
                </a:solidFill>
                <a:latin typeface="Calibri"/>
                <a:ea typeface="Calibri"/>
                <a:cs typeface="Calibri"/>
                <a:sym typeface="Calibri"/>
              </a:rPr>
              <a:t> para la automatización de ventas y manejo de información de clientes y productos de la empresa AFAUTOS</a:t>
            </a:r>
            <a:endParaRPr sz="3300" dirty="0">
              <a:solidFill>
                <a:srgbClr val="6C6C6C"/>
              </a:solidFill>
              <a:latin typeface="Calibri"/>
              <a:ea typeface="Calibri"/>
              <a:cs typeface="Calibri"/>
              <a:sym typeface="Calibri"/>
            </a:endParaRPr>
          </a:p>
        </p:txBody>
      </p:sp>
      <p:pic>
        <p:nvPicPr>
          <p:cNvPr id="2" name="Imagen 1"/>
          <p:cNvPicPr>
            <a:picLocks noChangeAspect="1"/>
          </p:cNvPicPr>
          <p:nvPr/>
        </p:nvPicPr>
        <p:blipFill>
          <a:blip r:embed="rId4"/>
          <a:stretch>
            <a:fillRect/>
          </a:stretch>
        </p:blipFill>
        <p:spPr>
          <a:xfrm>
            <a:off x="2849907" y="4356818"/>
            <a:ext cx="9982101" cy="2206958"/>
          </a:xfrm>
          <a:prstGeom prst="rect">
            <a:avLst/>
          </a:prstGeom>
        </p:spPr>
      </p:pic>
    </p:spTree>
  </p:cSld>
  <p:clrMapOvr>
    <a:masterClrMapping/>
  </p:clrMapOvr>
  <p:transition spd="slow">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72"/>
        <p:cNvGrpSpPr/>
        <p:nvPr/>
      </p:nvGrpSpPr>
      <p:grpSpPr>
        <a:xfrm>
          <a:off x="0" y="0"/>
          <a:ext cx="0" cy="0"/>
          <a:chOff x="0" y="0"/>
          <a:chExt cx="0" cy="0"/>
        </a:xfrm>
      </p:grpSpPr>
      <p:pic>
        <p:nvPicPr>
          <p:cNvPr id="73" name="Google Shape;73;p5"/>
          <p:cNvPicPr preferRelativeResize="0"/>
          <p:nvPr/>
        </p:nvPicPr>
        <p:blipFill rotWithShape="1">
          <a:blip r:embed="rId3">
            <a:alphaModFix/>
          </a:blip>
          <a:srcRect/>
          <a:stretch/>
        </p:blipFill>
        <p:spPr>
          <a:xfrm>
            <a:off x="0" y="0"/>
            <a:ext cx="20104101" cy="2726725"/>
          </a:xfrm>
          <a:prstGeom prst="rect">
            <a:avLst/>
          </a:prstGeom>
          <a:noFill/>
          <a:ln>
            <a:noFill/>
          </a:ln>
        </p:spPr>
      </p:pic>
      <p:sp>
        <p:nvSpPr>
          <p:cNvPr id="74" name="Google Shape;74;p5"/>
          <p:cNvSpPr txBox="1">
            <a:spLocks noGrp="1"/>
          </p:cNvSpPr>
          <p:nvPr>
            <p:ph type="title"/>
          </p:nvPr>
        </p:nvSpPr>
        <p:spPr>
          <a:xfrm>
            <a:off x="1379686" y="477898"/>
            <a:ext cx="15225564" cy="1858842"/>
          </a:xfrm>
          <a:prstGeom prst="rect">
            <a:avLst/>
          </a:prstGeom>
          <a:noFill/>
          <a:ln>
            <a:noFill/>
          </a:ln>
        </p:spPr>
        <p:txBody>
          <a:bodyPr spcFirstLastPara="1" wrap="square" lIns="0" tIns="12050" rIns="0" bIns="0" anchor="t" anchorCtr="0">
            <a:spAutoFit/>
          </a:bodyPr>
          <a:lstStyle/>
          <a:p>
            <a:pPr marL="12700" lvl="0" indent="0" algn="l" rtl="0">
              <a:lnSpc>
                <a:spcPct val="100000"/>
              </a:lnSpc>
              <a:spcBef>
                <a:spcPts val="0"/>
              </a:spcBef>
              <a:spcAft>
                <a:spcPts val="0"/>
              </a:spcAft>
              <a:buNone/>
            </a:pPr>
            <a:r>
              <a:rPr lang="es-CO" sz="6000" dirty="0" smtClean="0">
                <a:solidFill>
                  <a:srgbClr val="FFFFFF"/>
                </a:solidFill>
              </a:rPr>
              <a:t>Nombre del Proyecto</a:t>
            </a:r>
            <a:r>
              <a:rPr lang="es-CO" sz="6000" dirty="0">
                <a:solidFill>
                  <a:srgbClr val="FFFFFF"/>
                </a:solidFill>
              </a:rPr>
              <a:t/>
            </a:r>
            <a:br>
              <a:rPr lang="es-CO" sz="6000" dirty="0">
                <a:solidFill>
                  <a:srgbClr val="FFFFFF"/>
                </a:solidFill>
              </a:rPr>
            </a:br>
            <a:endParaRPr sz="6000" dirty="0"/>
          </a:p>
        </p:txBody>
      </p:sp>
      <p:sp>
        <p:nvSpPr>
          <p:cNvPr id="75" name="Google Shape;75;p5"/>
          <p:cNvSpPr/>
          <p:nvPr/>
        </p:nvSpPr>
        <p:spPr>
          <a:xfrm>
            <a:off x="1395074" y="1789798"/>
            <a:ext cx="852169" cy="81915"/>
          </a:xfrm>
          <a:custGeom>
            <a:avLst/>
            <a:gdLst/>
            <a:ahLst/>
            <a:cxnLst/>
            <a:rect l="l" t="t" r="r" b="b"/>
            <a:pathLst>
              <a:path w="852169" h="81914" extrusionOk="0">
                <a:moveTo>
                  <a:pt x="852015" y="81428"/>
                </a:moveTo>
                <a:lnTo>
                  <a:pt x="0" y="81428"/>
                </a:lnTo>
                <a:lnTo>
                  <a:pt x="0" y="0"/>
                </a:lnTo>
                <a:lnTo>
                  <a:pt x="852015" y="0"/>
                </a:lnTo>
                <a:lnTo>
                  <a:pt x="852015" y="81428"/>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 name="Google Shape;59;p3"/>
          <p:cNvSpPr txBox="1"/>
          <p:nvPr/>
        </p:nvSpPr>
        <p:spPr>
          <a:xfrm>
            <a:off x="1230313" y="3648640"/>
            <a:ext cx="17643474" cy="2862194"/>
          </a:xfrm>
          <a:prstGeom prst="rect">
            <a:avLst/>
          </a:prstGeom>
          <a:noFill/>
          <a:ln>
            <a:noFill/>
          </a:ln>
        </p:spPr>
        <p:txBody>
          <a:bodyPr spcFirstLastPara="1" wrap="square" lIns="0" tIns="12700" rIns="0" bIns="0" anchor="t" anchorCtr="0">
            <a:spAutoFit/>
          </a:bodyPr>
          <a:lstStyle/>
          <a:p>
            <a:pPr marL="12700" marR="12700" lvl="0">
              <a:lnSpc>
                <a:spcPct val="128000"/>
              </a:lnSpc>
              <a:spcBef>
                <a:spcPts val="100"/>
              </a:spcBef>
              <a:buClr>
                <a:schemeClr val="dk1"/>
              </a:buClr>
              <a:buSzPts val="1100"/>
            </a:pPr>
            <a:r>
              <a:rPr lang="es-CO" sz="4800" dirty="0">
                <a:solidFill>
                  <a:srgbClr val="6C6C6C"/>
                </a:solidFill>
                <a:latin typeface="Calibri"/>
                <a:ea typeface="Calibri"/>
                <a:cs typeface="Calibri"/>
                <a:sym typeface="Calibri"/>
              </a:rPr>
              <a:t>Desarrollar una plataforma tecnológica e-</a:t>
            </a:r>
            <a:r>
              <a:rPr lang="es-CO" sz="4800" dirty="0" err="1">
                <a:solidFill>
                  <a:srgbClr val="6C6C6C"/>
                </a:solidFill>
                <a:latin typeface="Calibri"/>
                <a:ea typeface="Calibri"/>
                <a:cs typeface="Calibri"/>
                <a:sym typeface="Calibri"/>
              </a:rPr>
              <a:t>commerce</a:t>
            </a:r>
            <a:r>
              <a:rPr lang="es-CO" sz="4800" dirty="0">
                <a:solidFill>
                  <a:srgbClr val="6C6C6C"/>
                </a:solidFill>
                <a:latin typeface="Calibri"/>
                <a:ea typeface="Calibri"/>
                <a:cs typeface="Calibri"/>
                <a:sym typeface="Calibri"/>
              </a:rPr>
              <a:t> para la automatización de ventas y manejo de información de clientes y productos de la empresa AFAUTOS</a:t>
            </a:r>
            <a:endParaRPr sz="4800" dirty="0">
              <a:solidFill>
                <a:srgbClr val="6C6C6C"/>
              </a:solidFill>
              <a:latin typeface="Calibri"/>
              <a:ea typeface="Calibri"/>
              <a:cs typeface="Calibri"/>
              <a:sym typeface="Calibri"/>
            </a:endParaRPr>
          </a:p>
        </p:txBody>
      </p:sp>
    </p:spTree>
  </p:cSld>
  <p:clrMapOvr>
    <a:masterClrMapping/>
  </p:clrMapOvr>
  <p:transition spd="slow">
    <p:fade thruBlk="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Shape 72"/>
        <p:cNvGrpSpPr/>
        <p:nvPr/>
      </p:nvGrpSpPr>
      <p:grpSpPr>
        <a:xfrm>
          <a:off x="0" y="0"/>
          <a:ext cx="0" cy="0"/>
          <a:chOff x="0" y="0"/>
          <a:chExt cx="0" cy="0"/>
        </a:xfrm>
      </p:grpSpPr>
      <p:pic>
        <p:nvPicPr>
          <p:cNvPr id="73" name="Google Shape;73;p5"/>
          <p:cNvPicPr preferRelativeResize="0"/>
          <p:nvPr/>
        </p:nvPicPr>
        <p:blipFill rotWithShape="1">
          <a:blip r:embed="rId3">
            <a:alphaModFix/>
          </a:blip>
          <a:srcRect/>
          <a:stretch/>
        </p:blipFill>
        <p:spPr>
          <a:xfrm>
            <a:off x="0" y="0"/>
            <a:ext cx="20104101" cy="2726725"/>
          </a:xfrm>
          <a:prstGeom prst="rect">
            <a:avLst/>
          </a:prstGeom>
          <a:noFill/>
          <a:ln>
            <a:noFill/>
          </a:ln>
        </p:spPr>
      </p:pic>
      <p:sp>
        <p:nvSpPr>
          <p:cNvPr id="74" name="Google Shape;74;p5"/>
          <p:cNvSpPr txBox="1">
            <a:spLocks noGrp="1"/>
          </p:cNvSpPr>
          <p:nvPr>
            <p:ph type="title"/>
          </p:nvPr>
        </p:nvSpPr>
        <p:spPr>
          <a:xfrm>
            <a:off x="1379686" y="477898"/>
            <a:ext cx="15225564" cy="1858842"/>
          </a:xfrm>
          <a:prstGeom prst="rect">
            <a:avLst/>
          </a:prstGeom>
          <a:noFill/>
          <a:ln>
            <a:noFill/>
          </a:ln>
        </p:spPr>
        <p:txBody>
          <a:bodyPr spcFirstLastPara="1" wrap="square" lIns="0" tIns="12050" rIns="0" bIns="0" anchor="t" anchorCtr="0">
            <a:spAutoFit/>
          </a:bodyPr>
          <a:lstStyle/>
          <a:p>
            <a:pPr marL="12700" lvl="0" indent="0" algn="l" rtl="0">
              <a:lnSpc>
                <a:spcPct val="100000"/>
              </a:lnSpc>
              <a:spcBef>
                <a:spcPts val="0"/>
              </a:spcBef>
              <a:spcAft>
                <a:spcPts val="0"/>
              </a:spcAft>
              <a:buNone/>
            </a:pPr>
            <a:r>
              <a:rPr lang="es-CO" sz="6000" dirty="0" smtClean="0">
                <a:solidFill>
                  <a:srgbClr val="FFFFFF"/>
                </a:solidFill>
              </a:rPr>
              <a:t>Objetivo General</a:t>
            </a:r>
            <a:r>
              <a:rPr lang="es-CO" sz="6000" dirty="0">
                <a:solidFill>
                  <a:srgbClr val="FFFFFF"/>
                </a:solidFill>
              </a:rPr>
              <a:t/>
            </a:r>
            <a:br>
              <a:rPr lang="es-CO" sz="6000" dirty="0">
                <a:solidFill>
                  <a:srgbClr val="FFFFFF"/>
                </a:solidFill>
              </a:rPr>
            </a:br>
            <a:endParaRPr sz="6000" dirty="0"/>
          </a:p>
        </p:txBody>
      </p:sp>
      <p:sp>
        <p:nvSpPr>
          <p:cNvPr id="75" name="Google Shape;75;p5"/>
          <p:cNvSpPr/>
          <p:nvPr/>
        </p:nvSpPr>
        <p:spPr>
          <a:xfrm>
            <a:off x="1395074" y="1789798"/>
            <a:ext cx="852169" cy="81915"/>
          </a:xfrm>
          <a:custGeom>
            <a:avLst/>
            <a:gdLst/>
            <a:ahLst/>
            <a:cxnLst/>
            <a:rect l="l" t="t" r="r" b="b"/>
            <a:pathLst>
              <a:path w="852169" h="81914" extrusionOk="0">
                <a:moveTo>
                  <a:pt x="852015" y="81428"/>
                </a:moveTo>
                <a:lnTo>
                  <a:pt x="0" y="81428"/>
                </a:lnTo>
                <a:lnTo>
                  <a:pt x="0" y="0"/>
                </a:lnTo>
                <a:lnTo>
                  <a:pt x="852015" y="0"/>
                </a:lnTo>
                <a:lnTo>
                  <a:pt x="852015" y="81428"/>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 name="Google Shape;59;p3"/>
          <p:cNvSpPr txBox="1"/>
          <p:nvPr/>
        </p:nvSpPr>
        <p:spPr>
          <a:xfrm>
            <a:off x="1230314" y="4038625"/>
            <a:ext cx="17643474" cy="1916679"/>
          </a:xfrm>
          <a:prstGeom prst="rect">
            <a:avLst/>
          </a:prstGeom>
          <a:noFill/>
          <a:ln>
            <a:noFill/>
          </a:ln>
        </p:spPr>
        <p:txBody>
          <a:bodyPr spcFirstLastPara="1" wrap="square" lIns="0" tIns="12700" rIns="0" bIns="0" anchor="t" anchorCtr="0">
            <a:spAutoFit/>
          </a:bodyPr>
          <a:lstStyle/>
          <a:p>
            <a:pPr marL="12700" marR="12700" lvl="0">
              <a:lnSpc>
                <a:spcPct val="128000"/>
              </a:lnSpc>
              <a:spcBef>
                <a:spcPts val="100"/>
              </a:spcBef>
              <a:buClr>
                <a:schemeClr val="dk1"/>
              </a:buClr>
              <a:buSzPts val="1100"/>
            </a:pPr>
            <a:r>
              <a:rPr lang="es-CO" sz="4800" dirty="0" smtClean="0">
                <a:solidFill>
                  <a:srgbClr val="6C6C6C"/>
                </a:solidFill>
                <a:latin typeface="Calibri"/>
                <a:ea typeface="Calibri"/>
                <a:cs typeface="Calibri"/>
                <a:sym typeface="Calibri"/>
              </a:rPr>
              <a:t>Desarrollar sistema web E-COMMERCE</a:t>
            </a:r>
            <a:r>
              <a:rPr lang="es-CO" sz="4800" dirty="0">
                <a:solidFill>
                  <a:srgbClr val="6C6C6C"/>
                </a:solidFill>
                <a:latin typeface="Calibri"/>
                <a:ea typeface="Calibri"/>
                <a:cs typeface="Calibri"/>
                <a:sym typeface="Calibri"/>
              </a:rPr>
              <a:t>, </a:t>
            </a:r>
            <a:r>
              <a:rPr lang="es-CO" sz="4800" dirty="0" smtClean="0">
                <a:solidFill>
                  <a:srgbClr val="6C6C6C"/>
                </a:solidFill>
                <a:latin typeface="Calibri"/>
                <a:ea typeface="Calibri"/>
                <a:cs typeface="Calibri"/>
                <a:sym typeface="Calibri"/>
              </a:rPr>
              <a:t>para la automatización de ventas y la administración de </a:t>
            </a:r>
            <a:r>
              <a:rPr lang="es-CO" sz="4800" dirty="0">
                <a:solidFill>
                  <a:srgbClr val="6C6C6C"/>
                </a:solidFill>
                <a:latin typeface="Calibri"/>
                <a:ea typeface="Calibri"/>
                <a:cs typeface="Calibri"/>
                <a:sym typeface="Calibri"/>
              </a:rPr>
              <a:t>información de clientes y productos.</a:t>
            </a:r>
            <a:endParaRPr sz="4800" dirty="0">
              <a:solidFill>
                <a:srgbClr val="6C6C6C"/>
              </a:solidFill>
              <a:latin typeface="Calibri"/>
              <a:ea typeface="Calibri"/>
              <a:cs typeface="Calibri"/>
              <a:sym typeface="Calibri"/>
            </a:endParaRPr>
          </a:p>
        </p:txBody>
      </p:sp>
    </p:spTree>
    <p:extLst>
      <p:ext uri="{BB962C8B-B14F-4D97-AF65-F5344CB8AC3E}">
        <p14:creationId xmlns:p14="http://schemas.microsoft.com/office/powerpoint/2010/main" val="2237065576"/>
      </p:ext>
    </p:extLst>
  </p:cSld>
  <p:clrMapOvr>
    <a:masterClrMapping/>
  </p:clrMapOvr>
  <p:transition spd="slow">
    <p:fade thruBlk="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Shape 72"/>
        <p:cNvGrpSpPr/>
        <p:nvPr/>
      </p:nvGrpSpPr>
      <p:grpSpPr>
        <a:xfrm>
          <a:off x="0" y="0"/>
          <a:ext cx="0" cy="0"/>
          <a:chOff x="0" y="0"/>
          <a:chExt cx="0" cy="0"/>
        </a:xfrm>
      </p:grpSpPr>
      <p:pic>
        <p:nvPicPr>
          <p:cNvPr id="73" name="Google Shape;73;p5"/>
          <p:cNvPicPr preferRelativeResize="0"/>
          <p:nvPr/>
        </p:nvPicPr>
        <p:blipFill rotWithShape="1">
          <a:blip r:embed="rId3">
            <a:alphaModFix/>
          </a:blip>
          <a:srcRect/>
          <a:stretch/>
        </p:blipFill>
        <p:spPr>
          <a:xfrm>
            <a:off x="0" y="0"/>
            <a:ext cx="20104101" cy="2726725"/>
          </a:xfrm>
          <a:prstGeom prst="rect">
            <a:avLst/>
          </a:prstGeom>
          <a:noFill/>
          <a:ln>
            <a:noFill/>
          </a:ln>
        </p:spPr>
      </p:pic>
      <p:sp>
        <p:nvSpPr>
          <p:cNvPr id="74" name="Google Shape;74;p5"/>
          <p:cNvSpPr txBox="1">
            <a:spLocks noGrp="1"/>
          </p:cNvSpPr>
          <p:nvPr>
            <p:ph type="title"/>
          </p:nvPr>
        </p:nvSpPr>
        <p:spPr>
          <a:xfrm>
            <a:off x="1379686" y="477898"/>
            <a:ext cx="15225564" cy="1858842"/>
          </a:xfrm>
          <a:prstGeom prst="rect">
            <a:avLst/>
          </a:prstGeom>
          <a:noFill/>
          <a:ln>
            <a:noFill/>
          </a:ln>
        </p:spPr>
        <p:txBody>
          <a:bodyPr spcFirstLastPara="1" wrap="square" lIns="0" tIns="12050" rIns="0" bIns="0" anchor="t" anchorCtr="0">
            <a:spAutoFit/>
          </a:bodyPr>
          <a:lstStyle/>
          <a:p>
            <a:pPr marL="12700" lvl="0" indent="0" algn="l" rtl="0">
              <a:lnSpc>
                <a:spcPct val="100000"/>
              </a:lnSpc>
              <a:spcBef>
                <a:spcPts val="0"/>
              </a:spcBef>
              <a:spcAft>
                <a:spcPts val="0"/>
              </a:spcAft>
              <a:buNone/>
            </a:pPr>
            <a:r>
              <a:rPr lang="es-CO" sz="6000" dirty="0" smtClean="0">
                <a:solidFill>
                  <a:srgbClr val="FFFFFF"/>
                </a:solidFill>
              </a:rPr>
              <a:t>Objetivos Específicos</a:t>
            </a:r>
            <a:r>
              <a:rPr lang="es-CO" sz="6000" dirty="0">
                <a:solidFill>
                  <a:srgbClr val="FFFFFF"/>
                </a:solidFill>
              </a:rPr>
              <a:t/>
            </a:r>
            <a:br>
              <a:rPr lang="es-CO" sz="6000" dirty="0">
                <a:solidFill>
                  <a:srgbClr val="FFFFFF"/>
                </a:solidFill>
              </a:rPr>
            </a:br>
            <a:endParaRPr sz="6000" dirty="0"/>
          </a:p>
        </p:txBody>
      </p:sp>
      <p:sp>
        <p:nvSpPr>
          <p:cNvPr id="75" name="Google Shape;75;p5"/>
          <p:cNvSpPr/>
          <p:nvPr/>
        </p:nvSpPr>
        <p:spPr>
          <a:xfrm>
            <a:off x="1395074" y="1789798"/>
            <a:ext cx="852169" cy="81915"/>
          </a:xfrm>
          <a:custGeom>
            <a:avLst/>
            <a:gdLst/>
            <a:ahLst/>
            <a:cxnLst/>
            <a:rect l="l" t="t" r="r" b="b"/>
            <a:pathLst>
              <a:path w="852169" h="81914" extrusionOk="0">
                <a:moveTo>
                  <a:pt x="852015" y="81428"/>
                </a:moveTo>
                <a:lnTo>
                  <a:pt x="0" y="81428"/>
                </a:lnTo>
                <a:lnTo>
                  <a:pt x="0" y="0"/>
                </a:lnTo>
                <a:lnTo>
                  <a:pt x="852015" y="0"/>
                </a:lnTo>
                <a:lnTo>
                  <a:pt x="852015" y="81428"/>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 name="Google Shape;59;p3"/>
          <p:cNvSpPr txBox="1"/>
          <p:nvPr/>
        </p:nvSpPr>
        <p:spPr>
          <a:xfrm>
            <a:off x="1230314" y="4038625"/>
            <a:ext cx="17643474" cy="5762860"/>
          </a:xfrm>
          <a:prstGeom prst="rect">
            <a:avLst/>
          </a:prstGeom>
          <a:noFill/>
          <a:ln>
            <a:noFill/>
          </a:ln>
        </p:spPr>
        <p:txBody>
          <a:bodyPr spcFirstLastPara="1" wrap="square" lIns="0" tIns="12700" rIns="0" bIns="0" anchor="t" anchorCtr="0">
            <a:spAutoFit/>
          </a:bodyPr>
          <a:lstStyle/>
          <a:p>
            <a:pPr marL="12700" marR="12700" lvl="0">
              <a:lnSpc>
                <a:spcPct val="128000"/>
              </a:lnSpc>
              <a:spcBef>
                <a:spcPts val="100"/>
              </a:spcBef>
              <a:buClr>
                <a:schemeClr val="dk1"/>
              </a:buClr>
              <a:buSzPts val="1100"/>
            </a:pPr>
            <a:r>
              <a:rPr lang="es-CO" sz="4800" dirty="0">
                <a:solidFill>
                  <a:srgbClr val="6C6C6C"/>
                </a:solidFill>
                <a:latin typeface="Calibri"/>
                <a:ea typeface="Calibri"/>
                <a:cs typeface="Calibri"/>
                <a:sym typeface="Calibri"/>
              </a:rPr>
              <a:t>•	Registro de clientes</a:t>
            </a:r>
          </a:p>
          <a:p>
            <a:pPr marL="12700" marR="12700" lvl="0">
              <a:lnSpc>
                <a:spcPct val="128000"/>
              </a:lnSpc>
              <a:spcBef>
                <a:spcPts val="100"/>
              </a:spcBef>
              <a:buClr>
                <a:schemeClr val="dk1"/>
              </a:buClr>
              <a:buSzPts val="1100"/>
            </a:pPr>
            <a:r>
              <a:rPr lang="es-CO" sz="4800" dirty="0">
                <a:solidFill>
                  <a:srgbClr val="6C6C6C"/>
                </a:solidFill>
                <a:latin typeface="Calibri"/>
                <a:ea typeface="Calibri"/>
                <a:cs typeface="Calibri"/>
                <a:sym typeface="Calibri"/>
              </a:rPr>
              <a:t>•	Relación de clientes y productos</a:t>
            </a:r>
          </a:p>
          <a:p>
            <a:pPr marL="12700" marR="12700" lvl="0">
              <a:lnSpc>
                <a:spcPct val="128000"/>
              </a:lnSpc>
              <a:spcBef>
                <a:spcPts val="100"/>
              </a:spcBef>
              <a:buClr>
                <a:schemeClr val="dk1"/>
              </a:buClr>
              <a:buSzPts val="1100"/>
            </a:pPr>
            <a:r>
              <a:rPr lang="es-CO" sz="4800" dirty="0">
                <a:solidFill>
                  <a:srgbClr val="6C6C6C"/>
                </a:solidFill>
                <a:latin typeface="Calibri"/>
                <a:ea typeface="Calibri"/>
                <a:cs typeface="Calibri"/>
                <a:sym typeface="Calibri"/>
              </a:rPr>
              <a:t>•	</a:t>
            </a:r>
            <a:r>
              <a:rPr lang="es-CO" sz="4800" dirty="0" smtClean="0">
                <a:solidFill>
                  <a:srgbClr val="6C6C6C"/>
                </a:solidFill>
                <a:latin typeface="Calibri"/>
                <a:ea typeface="Calibri"/>
                <a:cs typeface="Calibri"/>
                <a:sym typeface="Calibri"/>
              </a:rPr>
              <a:t>Generar </a:t>
            </a:r>
            <a:r>
              <a:rPr lang="es-CO" sz="4800" dirty="0">
                <a:solidFill>
                  <a:srgbClr val="6C6C6C"/>
                </a:solidFill>
                <a:latin typeface="Calibri"/>
                <a:ea typeface="Calibri"/>
                <a:cs typeface="Calibri"/>
                <a:sym typeface="Calibri"/>
              </a:rPr>
              <a:t>y almacenar facturas electrónicas</a:t>
            </a:r>
          </a:p>
          <a:p>
            <a:pPr marL="12700" marR="12700" lvl="0">
              <a:lnSpc>
                <a:spcPct val="128000"/>
              </a:lnSpc>
              <a:spcBef>
                <a:spcPts val="100"/>
              </a:spcBef>
              <a:buClr>
                <a:schemeClr val="dk1"/>
              </a:buClr>
              <a:buSzPts val="1100"/>
            </a:pPr>
            <a:r>
              <a:rPr lang="es-CO" sz="4800" dirty="0">
                <a:solidFill>
                  <a:srgbClr val="6C6C6C"/>
                </a:solidFill>
                <a:latin typeface="Calibri"/>
                <a:ea typeface="Calibri"/>
                <a:cs typeface="Calibri"/>
                <a:sym typeface="Calibri"/>
              </a:rPr>
              <a:t>•	Automatizar proceso de pago</a:t>
            </a:r>
          </a:p>
          <a:p>
            <a:pPr marL="12700" marR="12700" lvl="0">
              <a:lnSpc>
                <a:spcPct val="128000"/>
              </a:lnSpc>
              <a:spcBef>
                <a:spcPts val="100"/>
              </a:spcBef>
              <a:buClr>
                <a:schemeClr val="dk1"/>
              </a:buClr>
              <a:buSzPts val="1100"/>
            </a:pPr>
            <a:r>
              <a:rPr lang="es-CO" sz="4800" dirty="0">
                <a:solidFill>
                  <a:srgbClr val="6C6C6C"/>
                </a:solidFill>
                <a:latin typeface="Calibri"/>
                <a:ea typeface="Calibri"/>
                <a:cs typeface="Calibri"/>
                <a:sym typeface="Calibri"/>
              </a:rPr>
              <a:t>•	Actualización automatizada de inventario</a:t>
            </a:r>
          </a:p>
          <a:p>
            <a:pPr marL="12700" marR="12700" lvl="0">
              <a:lnSpc>
                <a:spcPct val="128000"/>
              </a:lnSpc>
              <a:spcBef>
                <a:spcPts val="100"/>
              </a:spcBef>
              <a:buClr>
                <a:schemeClr val="dk1"/>
              </a:buClr>
              <a:buSzPts val="1100"/>
            </a:pPr>
            <a:r>
              <a:rPr lang="es-CO" sz="4800" dirty="0">
                <a:solidFill>
                  <a:srgbClr val="6C6C6C"/>
                </a:solidFill>
                <a:latin typeface="Calibri"/>
                <a:ea typeface="Calibri"/>
                <a:cs typeface="Calibri"/>
                <a:sym typeface="Calibri"/>
              </a:rPr>
              <a:t>•	Administración de inventario</a:t>
            </a:r>
          </a:p>
        </p:txBody>
      </p:sp>
    </p:spTree>
    <p:extLst>
      <p:ext uri="{BB962C8B-B14F-4D97-AF65-F5344CB8AC3E}">
        <p14:creationId xmlns:p14="http://schemas.microsoft.com/office/powerpoint/2010/main" val="1276495666"/>
      </p:ext>
    </p:extLst>
  </p:cSld>
  <p:clrMapOvr>
    <a:masterClrMapping/>
  </p:clrMapOvr>
  <p:transition spd="slow">
    <p:fade thruBlk="1"/>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Shape 72"/>
        <p:cNvGrpSpPr/>
        <p:nvPr/>
      </p:nvGrpSpPr>
      <p:grpSpPr>
        <a:xfrm>
          <a:off x="0" y="0"/>
          <a:ext cx="0" cy="0"/>
          <a:chOff x="0" y="0"/>
          <a:chExt cx="0" cy="0"/>
        </a:xfrm>
      </p:grpSpPr>
      <p:pic>
        <p:nvPicPr>
          <p:cNvPr id="73" name="Google Shape;73;p5"/>
          <p:cNvPicPr preferRelativeResize="0"/>
          <p:nvPr/>
        </p:nvPicPr>
        <p:blipFill rotWithShape="1">
          <a:blip r:embed="rId3">
            <a:alphaModFix/>
          </a:blip>
          <a:srcRect/>
          <a:stretch/>
        </p:blipFill>
        <p:spPr>
          <a:xfrm>
            <a:off x="0" y="0"/>
            <a:ext cx="20104101" cy="2726725"/>
          </a:xfrm>
          <a:prstGeom prst="rect">
            <a:avLst/>
          </a:prstGeom>
          <a:noFill/>
          <a:ln>
            <a:noFill/>
          </a:ln>
        </p:spPr>
      </p:pic>
      <p:sp>
        <p:nvSpPr>
          <p:cNvPr id="74" name="Google Shape;74;p5"/>
          <p:cNvSpPr txBox="1">
            <a:spLocks noGrp="1"/>
          </p:cNvSpPr>
          <p:nvPr>
            <p:ph type="title"/>
          </p:nvPr>
        </p:nvSpPr>
        <p:spPr>
          <a:xfrm>
            <a:off x="1379686" y="477898"/>
            <a:ext cx="15225564" cy="1858842"/>
          </a:xfrm>
          <a:prstGeom prst="rect">
            <a:avLst/>
          </a:prstGeom>
          <a:noFill/>
          <a:ln>
            <a:noFill/>
          </a:ln>
        </p:spPr>
        <p:txBody>
          <a:bodyPr spcFirstLastPara="1" wrap="square" lIns="0" tIns="12050" rIns="0" bIns="0" anchor="t" anchorCtr="0">
            <a:spAutoFit/>
          </a:bodyPr>
          <a:lstStyle/>
          <a:p>
            <a:pPr marL="12700" lvl="0" indent="0" algn="l" rtl="0">
              <a:lnSpc>
                <a:spcPct val="100000"/>
              </a:lnSpc>
              <a:spcBef>
                <a:spcPts val="0"/>
              </a:spcBef>
              <a:spcAft>
                <a:spcPts val="0"/>
              </a:spcAft>
              <a:buNone/>
            </a:pPr>
            <a:r>
              <a:rPr lang="es-CO" sz="6000" dirty="0" smtClean="0">
                <a:solidFill>
                  <a:srgbClr val="FFFFFF"/>
                </a:solidFill>
              </a:rPr>
              <a:t>Planteamiento del problema</a:t>
            </a:r>
            <a:r>
              <a:rPr lang="es-CO" sz="6000" dirty="0">
                <a:solidFill>
                  <a:srgbClr val="FFFFFF"/>
                </a:solidFill>
              </a:rPr>
              <a:t/>
            </a:r>
            <a:br>
              <a:rPr lang="es-CO" sz="6000" dirty="0">
                <a:solidFill>
                  <a:srgbClr val="FFFFFF"/>
                </a:solidFill>
              </a:rPr>
            </a:br>
            <a:endParaRPr sz="6000" dirty="0"/>
          </a:p>
        </p:txBody>
      </p:sp>
      <p:sp>
        <p:nvSpPr>
          <p:cNvPr id="75" name="Google Shape;75;p5"/>
          <p:cNvSpPr/>
          <p:nvPr/>
        </p:nvSpPr>
        <p:spPr>
          <a:xfrm>
            <a:off x="1395074" y="1789798"/>
            <a:ext cx="852169" cy="81915"/>
          </a:xfrm>
          <a:custGeom>
            <a:avLst/>
            <a:gdLst/>
            <a:ahLst/>
            <a:cxnLst/>
            <a:rect l="l" t="t" r="r" b="b"/>
            <a:pathLst>
              <a:path w="852169" h="81914" extrusionOk="0">
                <a:moveTo>
                  <a:pt x="852015" y="81428"/>
                </a:moveTo>
                <a:lnTo>
                  <a:pt x="0" y="81428"/>
                </a:lnTo>
                <a:lnTo>
                  <a:pt x="0" y="0"/>
                </a:lnTo>
                <a:lnTo>
                  <a:pt x="852015" y="0"/>
                </a:lnTo>
                <a:lnTo>
                  <a:pt x="852015" y="81428"/>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7" name="Google Shape;59;p3"/>
          <p:cNvSpPr txBox="1"/>
          <p:nvPr/>
        </p:nvSpPr>
        <p:spPr>
          <a:xfrm>
            <a:off x="1230313" y="3648640"/>
            <a:ext cx="17643474" cy="8669040"/>
          </a:xfrm>
          <a:prstGeom prst="rect">
            <a:avLst/>
          </a:prstGeom>
          <a:noFill/>
          <a:ln>
            <a:noFill/>
          </a:ln>
        </p:spPr>
        <p:txBody>
          <a:bodyPr spcFirstLastPara="1" wrap="square" lIns="0" tIns="12700" rIns="0" bIns="0" anchor="t" anchorCtr="0">
            <a:spAutoFit/>
          </a:bodyPr>
          <a:lstStyle/>
          <a:p>
            <a:pPr marL="12700" marR="12700" lvl="0" algn="just">
              <a:spcBef>
                <a:spcPts val="100"/>
              </a:spcBef>
              <a:buClr>
                <a:schemeClr val="dk1"/>
              </a:buClr>
              <a:buSzPts val="1100"/>
            </a:pPr>
            <a:r>
              <a:rPr lang="es-CO" sz="4000" dirty="0" err="1">
                <a:solidFill>
                  <a:srgbClr val="6C6C6C"/>
                </a:solidFill>
                <a:latin typeface="Calibri"/>
                <a:ea typeface="Calibri"/>
                <a:cs typeface="Calibri"/>
                <a:sym typeface="Calibri"/>
              </a:rPr>
              <a:t>Afautos</a:t>
            </a:r>
            <a:r>
              <a:rPr lang="es-CO" sz="4000" dirty="0">
                <a:solidFill>
                  <a:srgbClr val="6C6C6C"/>
                </a:solidFill>
                <a:latin typeface="Calibri"/>
                <a:ea typeface="Calibri"/>
                <a:cs typeface="Calibri"/>
                <a:sym typeface="Calibri"/>
              </a:rPr>
              <a:t> es una empresa distribuidora de partes y servicios del sector automotriz, la  empresa vende sus productos y servicios directamente al cliente, por medio de un local físico y un representante de ventas, esto afecta y limita en gran medida el alcance y la eficiencia en la venta de sus productos, debido a que no existe un servicio de venta al cual el cliente pueda acceder para observar y/o adquirir algún producto de forma rápida y eficaz, esto hace que el cliente se vea obligado a depender de un sistema tradicional de venta y deba de invertir determinado tiempo y esfuerzo físico para buscar un producto y hacer una compra, teniendo en cuenta los horarios de atención disponibles del establecimiento</a:t>
            </a:r>
            <a:r>
              <a:rPr lang="es-CO" sz="4000" dirty="0" smtClean="0">
                <a:solidFill>
                  <a:srgbClr val="6C6C6C"/>
                </a:solidFill>
                <a:latin typeface="Calibri"/>
                <a:ea typeface="Calibri"/>
                <a:cs typeface="Calibri"/>
                <a:sym typeface="Calibri"/>
              </a:rPr>
              <a:t>.</a:t>
            </a:r>
          </a:p>
          <a:p>
            <a:pPr marL="12700" marR="12700" algn="just">
              <a:spcBef>
                <a:spcPts val="100"/>
              </a:spcBef>
              <a:buClr>
                <a:schemeClr val="dk1"/>
              </a:buClr>
              <a:buSzPts val="1100"/>
            </a:pPr>
            <a:r>
              <a:rPr lang="es-CO" sz="4000" dirty="0">
                <a:solidFill>
                  <a:srgbClr val="6C6C6C"/>
                </a:solidFill>
                <a:latin typeface="Calibri"/>
                <a:ea typeface="Calibri"/>
                <a:cs typeface="Calibri"/>
                <a:sym typeface="Calibri"/>
              </a:rPr>
              <a:t>Al poseer únicamente este medio de venta, imposibilita el contacto con nuevos clientes potenciales que, por razones, principalmente demográficas, desconocen de la empresa o no pueden acceder a ella y sus productos, al haber un punto de venta única y exclusivamente físico.</a:t>
            </a:r>
          </a:p>
          <a:p>
            <a:pPr marL="12700" marR="12700" lvl="0" algn="just">
              <a:spcBef>
                <a:spcPts val="100"/>
              </a:spcBef>
              <a:buClr>
                <a:schemeClr val="dk1"/>
              </a:buClr>
              <a:buSzPts val="1100"/>
            </a:pPr>
            <a:endParaRPr lang="es-CO" sz="4000" dirty="0">
              <a:solidFill>
                <a:srgbClr val="6C6C6C"/>
              </a:solidFill>
              <a:latin typeface="Calibri"/>
              <a:ea typeface="Calibri"/>
              <a:cs typeface="Calibri"/>
              <a:sym typeface="Calibri"/>
            </a:endParaRPr>
          </a:p>
        </p:txBody>
      </p:sp>
    </p:spTree>
    <p:extLst>
      <p:ext uri="{BB962C8B-B14F-4D97-AF65-F5344CB8AC3E}">
        <p14:creationId xmlns:p14="http://schemas.microsoft.com/office/powerpoint/2010/main" val="1170261338"/>
      </p:ext>
    </p:extLst>
  </p:cSld>
  <p:clrMapOvr>
    <a:masterClrMapping/>
  </p:clrMapOvr>
  <p:transition spd="slow">
    <p:fade thruBlk="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Shape 72"/>
        <p:cNvGrpSpPr/>
        <p:nvPr/>
      </p:nvGrpSpPr>
      <p:grpSpPr>
        <a:xfrm>
          <a:off x="0" y="0"/>
          <a:ext cx="0" cy="0"/>
          <a:chOff x="0" y="0"/>
          <a:chExt cx="0" cy="0"/>
        </a:xfrm>
      </p:grpSpPr>
      <p:pic>
        <p:nvPicPr>
          <p:cNvPr id="73" name="Google Shape;73;p5"/>
          <p:cNvPicPr preferRelativeResize="0"/>
          <p:nvPr/>
        </p:nvPicPr>
        <p:blipFill rotWithShape="1">
          <a:blip r:embed="rId3">
            <a:alphaModFix/>
          </a:blip>
          <a:srcRect/>
          <a:stretch/>
        </p:blipFill>
        <p:spPr>
          <a:xfrm>
            <a:off x="0" y="0"/>
            <a:ext cx="20104101" cy="2726725"/>
          </a:xfrm>
          <a:prstGeom prst="rect">
            <a:avLst/>
          </a:prstGeom>
          <a:noFill/>
          <a:ln>
            <a:noFill/>
          </a:ln>
        </p:spPr>
      </p:pic>
      <p:sp>
        <p:nvSpPr>
          <p:cNvPr id="75" name="Google Shape;75;p5"/>
          <p:cNvSpPr/>
          <p:nvPr/>
        </p:nvSpPr>
        <p:spPr>
          <a:xfrm>
            <a:off x="1395074" y="1789798"/>
            <a:ext cx="852169" cy="81915"/>
          </a:xfrm>
          <a:custGeom>
            <a:avLst/>
            <a:gdLst/>
            <a:ahLst/>
            <a:cxnLst/>
            <a:rect l="l" t="t" r="r" b="b"/>
            <a:pathLst>
              <a:path w="852169" h="81914" extrusionOk="0">
                <a:moveTo>
                  <a:pt x="852015" y="81428"/>
                </a:moveTo>
                <a:lnTo>
                  <a:pt x="0" y="81428"/>
                </a:lnTo>
                <a:lnTo>
                  <a:pt x="0" y="0"/>
                </a:lnTo>
                <a:lnTo>
                  <a:pt x="852015" y="0"/>
                </a:lnTo>
                <a:lnTo>
                  <a:pt x="852015" y="81428"/>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8" name="Rectángulo 7"/>
          <p:cNvSpPr/>
          <p:nvPr/>
        </p:nvSpPr>
        <p:spPr>
          <a:xfrm>
            <a:off x="1230312" y="3648640"/>
            <a:ext cx="17643475" cy="8107348"/>
          </a:xfrm>
          <a:prstGeom prst="rect">
            <a:avLst/>
          </a:prstGeom>
        </p:spPr>
        <p:txBody>
          <a:bodyPr wrap="square">
            <a:spAutoFit/>
          </a:bodyPr>
          <a:lstStyle/>
          <a:p>
            <a:pPr marL="12700" marR="12700" lvl="0" algn="just">
              <a:spcBef>
                <a:spcPts val="100"/>
              </a:spcBef>
              <a:buSzPts val="1100"/>
            </a:pPr>
            <a:r>
              <a:rPr lang="es-CO" sz="4000" dirty="0" smtClean="0">
                <a:solidFill>
                  <a:srgbClr val="6C6C6C"/>
                </a:solidFill>
                <a:latin typeface="Calibri"/>
                <a:ea typeface="Calibri"/>
                <a:cs typeface="Calibri"/>
                <a:sym typeface="Calibri"/>
              </a:rPr>
              <a:t>Por </a:t>
            </a:r>
            <a:r>
              <a:rPr lang="es-CO" sz="4000" dirty="0">
                <a:solidFill>
                  <a:srgbClr val="6C6C6C"/>
                </a:solidFill>
                <a:latin typeface="Calibri"/>
                <a:ea typeface="Calibri"/>
                <a:cs typeface="Calibri"/>
                <a:sym typeface="Calibri"/>
              </a:rPr>
              <a:t>ende, la implementación de una plataforma tecnológica e-</a:t>
            </a:r>
            <a:r>
              <a:rPr lang="es-CO" sz="4000" dirty="0" err="1">
                <a:solidFill>
                  <a:srgbClr val="6C6C6C"/>
                </a:solidFill>
                <a:latin typeface="Calibri"/>
                <a:ea typeface="Calibri"/>
                <a:cs typeface="Calibri"/>
                <a:sym typeface="Calibri"/>
              </a:rPr>
              <a:t>commerce</a:t>
            </a:r>
            <a:r>
              <a:rPr lang="es-CO" sz="4000" dirty="0">
                <a:solidFill>
                  <a:srgbClr val="6C6C6C"/>
                </a:solidFill>
                <a:latin typeface="Calibri"/>
                <a:ea typeface="Calibri"/>
                <a:cs typeface="Calibri"/>
                <a:sym typeface="Calibri"/>
              </a:rPr>
              <a:t> es una estrategia de muy alto valor en el desarrollo económico de la empresa, al alterar la forma como se ofrece los productos y servicios al cliente, al aumentar la cobertura de mercado y ofrecerle al cliente un medio web para visualizar cada producto, características, disponibilidad y precio, con tan solo consultarlo en la plataforma web, ahorrándole tiempo y mejorando la experiencia de compra.</a:t>
            </a:r>
          </a:p>
          <a:p>
            <a:pPr marL="12700" marR="12700" lvl="0" algn="just">
              <a:spcBef>
                <a:spcPts val="100"/>
              </a:spcBef>
              <a:buSzPts val="1100"/>
            </a:pPr>
            <a:r>
              <a:rPr lang="es-CO" sz="4000" dirty="0">
                <a:solidFill>
                  <a:srgbClr val="6C6C6C"/>
                </a:solidFill>
                <a:latin typeface="Calibri"/>
                <a:ea typeface="Calibri"/>
                <a:cs typeface="Calibri"/>
                <a:sym typeface="Calibri"/>
              </a:rPr>
              <a:t>La plataforma tendrá una automatización en los procesos que intervienen en la venta y almacenamiento de información de clientes, productos y servicios. Esto para administrar la información de ventas de forma dinámica. La plataforma implementara un sistema de facturación electrónica, dejando atrás la factura tradicional, ayudando a simplificar los trámites internos en la empresa y permitiendo la recuperación de información al estar siempre disponible en línea, en formato electrónico.</a:t>
            </a:r>
          </a:p>
        </p:txBody>
      </p:sp>
    </p:spTree>
    <p:extLst>
      <p:ext uri="{BB962C8B-B14F-4D97-AF65-F5344CB8AC3E}">
        <p14:creationId xmlns:p14="http://schemas.microsoft.com/office/powerpoint/2010/main" val="3696611984"/>
      </p:ext>
    </p:extLst>
  </p:cSld>
  <p:clrMapOvr>
    <a:masterClrMapping/>
  </p:clrMapOvr>
  <p:transition spd="slow">
    <p:fade thruBlk="1"/>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Shape 72"/>
        <p:cNvGrpSpPr/>
        <p:nvPr/>
      </p:nvGrpSpPr>
      <p:grpSpPr>
        <a:xfrm>
          <a:off x="0" y="0"/>
          <a:ext cx="0" cy="0"/>
          <a:chOff x="0" y="0"/>
          <a:chExt cx="0" cy="0"/>
        </a:xfrm>
      </p:grpSpPr>
      <p:pic>
        <p:nvPicPr>
          <p:cNvPr id="73" name="Google Shape;73;p5"/>
          <p:cNvPicPr preferRelativeResize="0"/>
          <p:nvPr/>
        </p:nvPicPr>
        <p:blipFill rotWithShape="1">
          <a:blip r:embed="rId3">
            <a:alphaModFix/>
          </a:blip>
          <a:srcRect/>
          <a:stretch/>
        </p:blipFill>
        <p:spPr>
          <a:xfrm>
            <a:off x="0" y="0"/>
            <a:ext cx="20104101" cy="2726725"/>
          </a:xfrm>
          <a:prstGeom prst="rect">
            <a:avLst/>
          </a:prstGeom>
          <a:noFill/>
          <a:ln>
            <a:noFill/>
          </a:ln>
        </p:spPr>
      </p:pic>
      <p:sp>
        <p:nvSpPr>
          <p:cNvPr id="74" name="Google Shape;74;p5"/>
          <p:cNvSpPr txBox="1">
            <a:spLocks noGrp="1"/>
          </p:cNvSpPr>
          <p:nvPr>
            <p:ph type="title"/>
          </p:nvPr>
        </p:nvSpPr>
        <p:spPr>
          <a:xfrm>
            <a:off x="1379686" y="477898"/>
            <a:ext cx="15225564" cy="1858842"/>
          </a:xfrm>
          <a:prstGeom prst="rect">
            <a:avLst/>
          </a:prstGeom>
          <a:noFill/>
          <a:ln>
            <a:noFill/>
          </a:ln>
        </p:spPr>
        <p:txBody>
          <a:bodyPr spcFirstLastPara="1" wrap="square" lIns="0" tIns="12050" rIns="0" bIns="0" anchor="t" anchorCtr="0">
            <a:spAutoFit/>
          </a:bodyPr>
          <a:lstStyle/>
          <a:p>
            <a:pPr marL="12700" lvl="0" indent="0" algn="l" rtl="0">
              <a:lnSpc>
                <a:spcPct val="100000"/>
              </a:lnSpc>
              <a:spcBef>
                <a:spcPts val="0"/>
              </a:spcBef>
              <a:spcAft>
                <a:spcPts val="0"/>
              </a:spcAft>
              <a:buNone/>
            </a:pPr>
            <a:r>
              <a:rPr lang="es-CO" sz="6000" dirty="0" smtClean="0">
                <a:solidFill>
                  <a:srgbClr val="FFFFFF"/>
                </a:solidFill>
              </a:rPr>
              <a:t>Alcance del Proyecto</a:t>
            </a:r>
            <a:r>
              <a:rPr lang="es-CO" sz="6000" dirty="0">
                <a:solidFill>
                  <a:srgbClr val="FFFFFF"/>
                </a:solidFill>
              </a:rPr>
              <a:t/>
            </a:r>
            <a:br>
              <a:rPr lang="es-CO" sz="6000" dirty="0">
                <a:solidFill>
                  <a:srgbClr val="FFFFFF"/>
                </a:solidFill>
              </a:rPr>
            </a:br>
            <a:endParaRPr sz="6000" dirty="0"/>
          </a:p>
        </p:txBody>
      </p:sp>
      <p:sp>
        <p:nvSpPr>
          <p:cNvPr id="75" name="Google Shape;75;p5"/>
          <p:cNvSpPr/>
          <p:nvPr/>
        </p:nvSpPr>
        <p:spPr>
          <a:xfrm>
            <a:off x="1395074" y="1789798"/>
            <a:ext cx="852169" cy="81915"/>
          </a:xfrm>
          <a:custGeom>
            <a:avLst/>
            <a:gdLst/>
            <a:ahLst/>
            <a:cxnLst/>
            <a:rect l="l" t="t" r="r" b="b"/>
            <a:pathLst>
              <a:path w="852169" h="81914" extrusionOk="0">
                <a:moveTo>
                  <a:pt x="852015" y="81428"/>
                </a:moveTo>
                <a:lnTo>
                  <a:pt x="0" y="81428"/>
                </a:lnTo>
                <a:lnTo>
                  <a:pt x="0" y="0"/>
                </a:lnTo>
                <a:lnTo>
                  <a:pt x="852015" y="0"/>
                </a:lnTo>
                <a:lnTo>
                  <a:pt x="852015" y="81428"/>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6" name="Rectángulo 5"/>
          <p:cNvSpPr/>
          <p:nvPr/>
        </p:nvSpPr>
        <p:spPr>
          <a:xfrm>
            <a:off x="1230312" y="3648640"/>
            <a:ext cx="17643475" cy="3170099"/>
          </a:xfrm>
          <a:prstGeom prst="rect">
            <a:avLst/>
          </a:prstGeom>
        </p:spPr>
        <p:txBody>
          <a:bodyPr wrap="square">
            <a:spAutoFit/>
          </a:bodyPr>
          <a:lstStyle/>
          <a:p>
            <a:pPr marL="12700" marR="12700" lvl="0" algn="just">
              <a:spcBef>
                <a:spcPts val="100"/>
              </a:spcBef>
              <a:buSzPts val="1100"/>
            </a:pPr>
            <a:r>
              <a:rPr lang="es-CO" sz="4000" dirty="0">
                <a:solidFill>
                  <a:srgbClr val="6C6C6C"/>
                </a:solidFill>
                <a:latin typeface="Calibri"/>
                <a:ea typeface="Calibri"/>
                <a:cs typeface="Calibri"/>
                <a:sym typeface="Calibri"/>
              </a:rPr>
              <a:t>El presente proyecto contempla el desarrollo de una plataforma e-</a:t>
            </a:r>
            <a:r>
              <a:rPr lang="es-CO" sz="4000" dirty="0" err="1">
                <a:solidFill>
                  <a:srgbClr val="6C6C6C"/>
                </a:solidFill>
                <a:latin typeface="Calibri"/>
                <a:ea typeface="Calibri"/>
                <a:cs typeface="Calibri"/>
                <a:sym typeface="Calibri"/>
              </a:rPr>
              <a:t>commerce</a:t>
            </a:r>
            <a:r>
              <a:rPr lang="es-CO" sz="4000" dirty="0">
                <a:solidFill>
                  <a:srgbClr val="6C6C6C"/>
                </a:solidFill>
                <a:latin typeface="Calibri"/>
                <a:ea typeface="Calibri"/>
                <a:cs typeface="Calibri"/>
                <a:sym typeface="Calibri"/>
              </a:rPr>
              <a:t> para la empresa AFAUTOS, encargada de administrar y almacenar información de ventas y clientes durante una compra en línea, realizado el almacenamiento de registros de usuarios, relación de clientes y compras, generación y almacenamiento de facturas digitales en tiempo real y la implementación de una pasarela de pago.</a:t>
            </a:r>
          </a:p>
        </p:txBody>
      </p:sp>
    </p:spTree>
    <p:extLst>
      <p:ext uri="{BB962C8B-B14F-4D97-AF65-F5344CB8AC3E}">
        <p14:creationId xmlns:p14="http://schemas.microsoft.com/office/powerpoint/2010/main" val="3505465747"/>
      </p:ext>
    </p:extLst>
  </p:cSld>
  <p:clrMapOvr>
    <a:masterClrMapping/>
  </p:clrMapOvr>
  <p:transition spd="slow">
    <p:fade thruBlk="1"/>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239</TotalTime>
  <Words>1040</Words>
  <Application>Microsoft Office PowerPoint</Application>
  <PresentationFormat>Personalizado</PresentationFormat>
  <Paragraphs>45</Paragraphs>
  <Slides>20</Slides>
  <Notes>20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20</vt:i4>
      </vt:variant>
    </vt:vector>
  </HeadingPairs>
  <TitlesOfParts>
    <vt:vector size="23" baseType="lpstr">
      <vt:lpstr>Arial</vt:lpstr>
      <vt:lpstr>Calibri</vt:lpstr>
      <vt:lpstr>Office Theme</vt:lpstr>
      <vt:lpstr>Presentación de PowerPoint</vt:lpstr>
      <vt:lpstr>Presentación de PowerPoint</vt:lpstr>
      <vt:lpstr>Presentación de PowerPoint</vt:lpstr>
      <vt:lpstr>Nombre del Proyecto </vt:lpstr>
      <vt:lpstr>Objetivo General </vt:lpstr>
      <vt:lpstr>Objetivos Específicos </vt:lpstr>
      <vt:lpstr>Planteamiento del problema </vt:lpstr>
      <vt:lpstr>Presentación de PowerPoint</vt:lpstr>
      <vt:lpstr>Alcance del Proyecto </vt:lpstr>
      <vt:lpstr>Justificación </vt:lpstr>
      <vt:lpstr>Presentación de PowerPoint</vt:lpstr>
      <vt:lpstr>Analisis de resultados </vt:lpstr>
      <vt:lpstr>Analisis de resultados </vt:lpstr>
      <vt:lpstr>Mapa de Procesos o BPMN </vt:lpstr>
      <vt:lpstr>Requerimientos Funcionales y no Funcionales </vt:lpstr>
      <vt:lpstr>Caso de uso General </vt:lpstr>
      <vt:lpstr>Casos de Usos Extendidos </vt:lpstr>
      <vt:lpstr>Casos de Usos Extendidos </vt:lpstr>
      <vt:lpstr>Casos de Usos Extendidos </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KAMPO</dc:title>
  <dc:creator>Julian Andres</dc:creator>
  <cp:lastModifiedBy>Andres Oliveros</cp:lastModifiedBy>
  <cp:revision>12</cp:revision>
  <dcterms:created xsi:type="dcterms:W3CDTF">2021-03-03T17:37:30Z</dcterms:created>
  <dcterms:modified xsi:type="dcterms:W3CDTF">2023-04-13T03:26:05Z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2021-03-03T00:00:00Z</vt:filetime>
  </property>
  <property fmtid="{D5CDD505-2E9C-101B-9397-08002B2CF9AE}" pid="3" name="Creator">
    <vt:lpwstr>PDFium</vt:lpwstr>
  </property>
  <property fmtid="{D5CDD505-2E9C-101B-9397-08002B2CF9AE}" pid="4" name="LastSaved">
    <vt:filetime>2021-03-03T00:00:00Z</vt:filetime>
  </property>
</Properties>
</file>