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notesMasterIdLst>
    <p:notesMasterId r:id="rId86"/>
  </p:notesMasterIdLst>
  <p:handoutMasterIdLst>
    <p:handoutMasterId r:id="rId87"/>
  </p:handoutMasterIdLst>
  <p:sldIdLst>
    <p:sldId id="256" r:id="rId2"/>
    <p:sldId id="257" r:id="rId3"/>
    <p:sldId id="258" r:id="rId4"/>
    <p:sldId id="290" r:id="rId5"/>
    <p:sldId id="317" r:id="rId6"/>
    <p:sldId id="318" r:id="rId7"/>
    <p:sldId id="319" r:id="rId8"/>
    <p:sldId id="328" r:id="rId9"/>
    <p:sldId id="260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8" r:id="rId21"/>
    <p:sldId id="279" r:id="rId22"/>
    <p:sldId id="307" r:id="rId23"/>
    <p:sldId id="308" r:id="rId24"/>
    <p:sldId id="309" r:id="rId25"/>
    <p:sldId id="310" r:id="rId26"/>
    <p:sldId id="311" r:id="rId27"/>
    <p:sldId id="281" r:id="rId28"/>
    <p:sldId id="283" r:id="rId29"/>
    <p:sldId id="282" r:id="rId30"/>
    <p:sldId id="284" r:id="rId31"/>
    <p:sldId id="285" r:id="rId32"/>
    <p:sldId id="286" r:id="rId33"/>
    <p:sldId id="315" r:id="rId34"/>
    <p:sldId id="327" r:id="rId35"/>
    <p:sldId id="274" r:id="rId36"/>
    <p:sldId id="326" r:id="rId37"/>
    <p:sldId id="325" r:id="rId38"/>
    <p:sldId id="324" r:id="rId39"/>
    <p:sldId id="323" r:id="rId40"/>
    <p:sldId id="322" r:id="rId41"/>
    <p:sldId id="321" r:id="rId42"/>
    <p:sldId id="358" r:id="rId43"/>
    <p:sldId id="320" r:id="rId44"/>
    <p:sldId id="313" r:id="rId45"/>
    <p:sldId id="287" r:id="rId46"/>
    <p:sldId id="288" r:id="rId47"/>
    <p:sldId id="289" r:id="rId48"/>
    <p:sldId id="329" r:id="rId49"/>
    <p:sldId id="291" r:id="rId50"/>
    <p:sldId id="292" r:id="rId51"/>
    <p:sldId id="331" r:id="rId52"/>
    <p:sldId id="332" r:id="rId53"/>
    <p:sldId id="333" r:id="rId54"/>
    <p:sldId id="334" r:id="rId55"/>
    <p:sldId id="259" r:id="rId56"/>
    <p:sldId id="335" r:id="rId57"/>
    <p:sldId id="336" r:id="rId58"/>
    <p:sldId id="262" r:id="rId59"/>
    <p:sldId id="263" r:id="rId60"/>
    <p:sldId id="337" r:id="rId61"/>
    <p:sldId id="338" r:id="rId62"/>
    <p:sldId id="339" r:id="rId63"/>
    <p:sldId id="312" r:id="rId64"/>
    <p:sldId id="340" r:id="rId65"/>
    <p:sldId id="341" r:id="rId66"/>
    <p:sldId id="342" r:id="rId67"/>
    <p:sldId id="343" r:id="rId68"/>
    <p:sldId id="344" r:id="rId69"/>
    <p:sldId id="273" r:id="rId70"/>
    <p:sldId id="345" r:id="rId71"/>
    <p:sldId id="275" r:id="rId72"/>
    <p:sldId id="276" r:id="rId73"/>
    <p:sldId id="277" r:id="rId74"/>
    <p:sldId id="346" r:id="rId75"/>
    <p:sldId id="347" r:id="rId76"/>
    <p:sldId id="280" r:id="rId77"/>
    <p:sldId id="348" r:id="rId78"/>
    <p:sldId id="349" r:id="rId79"/>
    <p:sldId id="350" r:id="rId80"/>
    <p:sldId id="351" r:id="rId81"/>
    <p:sldId id="352" r:id="rId82"/>
    <p:sldId id="356" r:id="rId83"/>
    <p:sldId id="316" r:id="rId84"/>
    <p:sldId id="357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C4E64-C94F-DD40-9997-2E9264E2C9A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6D654-222D-4442-B8C0-BB16C5BAE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32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EDB54-8360-4A76-A0F2-5E61299A96C0}" type="datetimeFigureOut">
              <a:rPr lang="sv-SE" smtClean="0"/>
              <a:t>2020-04-02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65F87-C857-4FCC-A8D7-63704E42B6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1455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65F87-C857-4FCC-A8D7-63704E42B61F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7690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34A-A723-4DEF-84D9-88B401D36778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90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7FE34A-A723-4DEF-84D9-88B401D36778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01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08FB9-37F6-0D47-BA47-B537B7AA3CA9}" type="datetime1">
              <a:rPr lang="en-US" smtClean="0"/>
              <a:t>4/2/2020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624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4B573-4512-C149-99A8-50922E9903CD}" type="datetime1">
              <a:rPr lang="en-US" smtClean="0"/>
              <a:t>4/2/2020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322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1F74E-2ADE-F344-9C96-797CEB7E8610}" type="datetime1">
              <a:rPr lang="en-US" smtClean="0"/>
              <a:t>4/2/2020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‹#›</a:t>
            </a:fld>
            <a:endParaRPr lang="sv-S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8361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CE77-7DBE-7D4E-9685-FB3BFF8C832F}" type="datetime1">
              <a:rPr lang="en-US" smtClean="0"/>
              <a:t>4/2/2020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1113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50AF-4CEC-C943-A8D0-2642CA106F6F}" type="datetime1">
              <a:rPr lang="en-US" smtClean="0"/>
              <a:t>4/2/2020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864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283E-02EC-4B47-9B62-96D5C08157CD}" type="datetime1">
              <a:rPr lang="en-US" smtClean="0"/>
              <a:t>4/2/2020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0663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6E824-81DF-4E45-BF1B-E79468DC3749}" type="datetime1">
              <a:rPr lang="en-US" smtClean="0"/>
              <a:t>4/2/2020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1073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951DC-D7CF-CF41-AF3B-94F2133D4E4D}" type="datetime1">
              <a:rPr lang="en-US" smtClean="0"/>
              <a:t>4/2/2020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774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92EAF-9CCE-C341-ADA6-E34AC5303ECE}" type="datetime1">
              <a:rPr lang="en-US" smtClean="0"/>
              <a:t>4/2/2020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207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8B5D-1AE2-E347-839F-1DB3F04F6921}" type="datetime1">
              <a:rPr lang="en-US" smtClean="0"/>
              <a:t>4/2/2020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758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D37C-C1C2-A846-91E4-9385B253FA4F}" type="datetime1">
              <a:rPr lang="en-US" smtClean="0"/>
              <a:t>4/2/2020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4172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DDCC-AE61-B146-8EC2-FCABC54CF78B}" type="datetime1">
              <a:rPr lang="en-US" smtClean="0"/>
              <a:t>4/2/2020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755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90EA-B993-6543-9D56-64A18C661246}" type="datetime1">
              <a:rPr lang="en-US" smtClean="0"/>
              <a:t>4/2/2020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8643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223E8-3733-9649-8088-9D799FB19CD0}" type="datetime1">
              <a:rPr lang="en-US" smtClean="0"/>
              <a:t>4/2/2020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12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6BB8-E891-6644-B1CB-EBCEE5E960A8}" type="datetime1">
              <a:rPr lang="en-US" smtClean="0"/>
              <a:t>4/2/2020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757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E838-E10E-9544-9DC3-69CA333DDE24}" type="datetime1">
              <a:rPr lang="en-US" smtClean="0"/>
              <a:t>4/2/2020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7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E3883-0BE6-B94D-BA44-C7E961A542D6}" type="datetime1">
              <a:rPr lang="en-US" smtClean="0"/>
              <a:t>4/2/2020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F265AC-10D2-4F09-9947-CB78434CFE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250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028vafB0l8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1fbig0tlPs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va-portal.org/smash/record.jsf?dswid=-9&amp;pid=diva2%3A1366429&amp;c=1&amp;searchType=SIMPLE&amp;language=en&amp;query=Improving+Differential+Evolution+with+Adaptive+and+Local+Search+Methods&amp;af=%5B%5D&amp;aq=%5B%5B%5D%5D&amp;aq2=%5B%5B%5D%5D&amp;aqe=%5B%5D&amp;noOfRows=50&amp;sortOrder=author_sort_asc&amp;sortOrder2=title_sort_asc&amp;onlyFullText=false&amp;sf=all" TargetMode="External"/><Relationship Id="rId2" Type="http://schemas.openxmlformats.org/officeDocument/2006/relationships/hyperlink" Target="https://en.wikipedia.org/wiki/Genetic_algorithm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9977" y="-870286"/>
            <a:ext cx="9406272" cy="2971801"/>
          </a:xfrm>
        </p:spPr>
        <p:txBody>
          <a:bodyPr>
            <a:normAutofit/>
          </a:bodyPr>
          <a:lstStyle/>
          <a:p>
            <a:r>
              <a:rPr lang="sv-SE" dirty="0" err="1"/>
              <a:t>Evolutionary</a:t>
            </a:r>
            <a:r>
              <a:rPr lang="sv-SE" dirty="0"/>
              <a:t> </a:t>
            </a:r>
            <a:r>
              <a:rPr lang="sv-SE" dirty="0" err="1"/>
              <a:t>Computation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0486" y="3378645"/>
            <a:ext cx="6400800" cy="1947333"/>
          </a:xfrm>
        </p:spPr>
        <p:txBody>
          <a:bodyPr>
            <a:normAutofit/>
          </a:bodyPr>
          <a:lstStyle/>
          <a:p>
            <a:pPr algn="ctr"/>
            <a:r>
              <a:rPr lang="sv-SE" sz="2800" b="1" dirty="0"/>
              <a:t>Miguel León Ortiz</a:t>
            </a:r>
          </a:p>
          <a:p>
            <a:pPr algn="ctr"/>
            <a:endParaRPr lang="sv-SE" sz="2800" b="1" dirty="0"/>
          </a:p>
          <a:p>
            <a:pPr algn="ctr"/>
            <a:r>
              <a:rPr lang="sv-SE" sz="2800" b="1" dirty="0"/>
              <a:t>Mälardalen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7635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80" y="214701"/>
            <a:ext cx="9481967" cy="1320800"/>
          </a:xfrm>
        </p:spPr>
        <p:txBody>
          <a:bodyPr/>
          <a:lstStyle/>
          <a:p>
            <a:r>
              <a:rPr lang="sv-SE" dirty="0" err="1"/>
              <a:t>Flow</a:t>
            </a:r>
            <a:r>
              <a:rPr lang="sv-SE" dirty="0"/>
              <a:t> </a:t>
            </a:r>
            <a:r>
              <a:rPr lang="sv-SE" dirty="0" err="1"/>
              <a:t>Chart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Traditional</a:t>
            </a:r>
            <a:r>
              <a:rPr lang="sv-SE" dirty="0"/>
              <a:t> </a:t>
            </a:r>
            <a:r>
              <a:rPr lang="sv-SE" dirty="0" err="1"/>
              <a:t>Genetic</a:t>
            </a:r>
            <a:r>
              <a:rPr lang="sv-SE" dirty="0"/>
              <a:t> </a:t>
            </a:r>
            <a:r>
              <a:rPr lang="sv-SE" dirty="0" err="1"/>
              <a:t>Algorithm</a:t>
            </a:r>
            <a:endParaRPr lang="sv-S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10</a:t>
            </a:fld>
            <a:endParaRPr lang="sv-SE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23363" y="1167815"/>
            <a:ext cx="3446906" cy="369332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>
                <a:latin typeface="Tahoma" panose="020B0604030504040204" pitchFamily="34" charset="0"/>
              </a:rPr>
              <a:t>Create initial random population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99093" y="2082800"/>
            <a:ext cx="3877985" cy="40011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>
                <a:latin typeface="Tahoma" panose="020B0604030504040204" pitchFamily="34" charset="0"/>
              </a:rPr>
              <a:t>Evaluate fitness of each individual</a:t>
            </a:r>
            <a:r>
              <a:rPr lang="en-US" altLang="sv-SE" sz="2000"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64838" y="2906198"/>
            <a:ext cx="3239348" cy="369332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>
                <a:latin typeface="Tahoma" panose="020B0604030504040204" pitchFamily="34" charset="0"/>
              </a:rPr>
              <a:t>Termination criteria satisfied ?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392029" y="3794126"/>
            <a:ext cx="3738380" cy="369332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sv-SE" dirty="0">
                <a:latin typeface="Tahoma" panose="020B0604030504040204" pitchFamily="34" charset="0"/>
              </a:rPr>
              <a:t>Select parents according to fitness</a:t>
            </a:r>
            <a:endParaRPr lang="en-US" altLang="sv-SE" sz="2000" dirty="0">
              <a:latin typeface="Tahoma" panose="020B060403050404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32794" y="4652963"/>
            <a:ext cx="5183791" cy="369332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>
                <a:latin typeface="Tahoma" panose="020B0604030504040204" pitchFamily="34" charset="0"/>
              </a:rPr>
              <a:t>Recombine parents to generate a set of offspring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187113" y="5429250"/>
            <a:ext cx="1852430" cy="369332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>
                <a:latin typeface="Tahoma" panose="020B0604030504040204" pitchFamily="34" charset="0"/>
              </a:rPr>
              <a:t>Mutate offspring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415714" y="6215063"/>
            <a:ext cx="4931991" cy="369332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>
                <a:latin typeface="Tahoma" panose="020B0604030504040204" pitchFamily="34" charset="0"/>
              </a:rPr>
              <a:t>Replace population by the set of new offspring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226966" y="2643188"/>
            <a:ext cx="2071688" cy="830997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 sz="1600">
                <a:latin typeface="Tahoma" panose="020B0604030504040204" pitchFamily="34" charset="0"/>
              </a:rPr>
              <a:t>Stop and return</a:t>
            </a:r>
          </a:p>
          <a:p>
            <a:pPr eaLnBrk="1" hangingPunct="1"/>
            <a:r>
              <a:rPr lang="en-US" altLang="sv-SE" sz="1600">
                <a:latin typeface="Tahoma" panose="020B0604030504040204" pitchFamily="34" charset="0"/>
              </a:rPr>
              <a:t>the best one in the population</a:t>
            </a:r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>
            <a:off x="772777" y="1785938"/>
            <a:ext cx="3429000" cy="4714875"/>
          </a:xfrm>
          <a:custGeom>
            <a:avLst/>
            <a:gdLst>
              <a:gd name="T0" fmla="*/ 2147483647 w 2640"/>
              <a:gd name="T1" fmla="*/ 2147483647 h 3216"/>
              <a:gd name="T2" fmla="*/ 0 w 2640"/>
              <a:gd name="T3" fmla="*/ 2147483647 h 3216"/>
              <a:gd name="T4" fmla="*/ 0 w 2640"/>
              <a:gd name="T5" fmla="*/ 0 h 3216"/>
              <a:gd name="T6" fmla="*/ 2147483647 w 2640"/>
              <a:gd name="T7" fmla="*/ 0 h 3216"/>
              <a:gd name="T8" fmla="*/ 0 60000 65536"/>
              <a:gd name="T9" fmla="*/ 0 60000 65536"/>
              <a:gd name="T10" fmla="*/ 0 60000 65536"/>
              <a:gd name="T11" fmla="*/ 0 60000 65536"/>
              <a:gd name="T12" fmla="*/ 0 w 2640"/>
              <a:gd name="T13" fmla="*/ 0 h 3216"/>
              <a:gd name="T14" fmla="*/ 2640 w 2640"/>
              <a:gd name="T15" fmla="*/ 3216 h 3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0" h="3216">
                <a:moveTo>
                  <a:pt x="432" y="3216"/>
                </a:moveTo>
                <a:lnTo>
                  <a:pt x="0" y="3216"/>
                </a:lnTo>
                <a:lnTo>
                  <a:pt x="0" y="0"/>
                </a:lnTo>
                <a:lnTo>
                  <a:pt x="2640" y="0"/>
                </a:lnTo>
              </a:path>
            </a:pathLst>
          </a:cu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sv-SE" sz="1400"/>
          </a:p>
        </p:txBody>
      </p:sp>
      <p:cxnSp>
        <p:nvCxnSpPr>
          <p:cNvPr id="15" name="Straight Arrow Connector 14"/>
          <p:cNvCxnSpPr/>
          <p:nvPr/>
        </p:nvCxnSpPr>
        <p:spPr bwMode="auto">
          <a:xfrm rot="5400000">
            <a:off x="3952539" y="1820863"/>
            <a:ext cx="500063" cy="1587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rot="5400000">
            <a:off x="4022389" y="4465638"/>
            <a:ext cx="357187" cy="1588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rot="16200000" flipH="1">
            <a:off x="3951745" y="3536157"/>
            <a:ext cx="500063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44"/>
          <p:cNvCxnSpPr>
            <a:cxnSpLocks noChangeShapeType="1"/>
          </p:cNvCxnSpPr>
          <p:nvPr/>
        </p:nvCxnSpPr>
        <p:spPr bwMode="auto">
          <a:xfrm flipV="1">
            <a:off x="5704186" y="3078957"/>
            <a:ext cx="1482677" cy="11907"/>
          </a:xfrm>
          <a:prstGeom prst="straightConnector1">
            <a:avLst/>
          </a:prstGeom>
          <a:noFill/>
          <a:ln w="9525" algn="ctr">
            <a:solidFill>
              <a:srgbClr val="FFC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" name="TextBox 45"/>
          <p:cNvSpPr txBox="1">
            <a:spLocks noChangeArrowheads="1"/>
          </p:cNvSpPr>
          <p:nvPr/>
        </p:nvSpPr>
        <p:spPr bwMode="auto">
          <a:xfrm>
            <a:off x="4280001" y="3347779"/>
            <a:ext cx="413896" cy="30777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 sz="1400" dirty="0"/>
              <a:t>No</a:t>
            </a:r>
          </a:p>
        </p:txBody>
      </p:sp>
      <p:sp>
        <p:nvSpPr>
          <p:cNvPr id="20" name="TextBox 46"/>
          <p:cNvSpPr txBox="1">
            <a:spLocks noChangeArrowheads="1"/>
          </p:cNvSpPr>
          <p:nvPr/>
        </p:nvSpPr>
        <p:spPr bwMode="auto">
          <a:xfrm>
            <a:off x="5792418" y="2771180"/>
            <a:ext cx="477567" cy="30777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 sz="1400" dirty="0"/>
              <a:t>Yes</a:t>
            </a:r>
          </a:p>
        </p:txBody>
      </p:sp>
      <p:cxnSp>
        <p:nvCxnSpPr>
          <p:cNvPr id="21" name="Straight Connector 48"/>
          <p:cNvCxnSpPr>
            <a:cxnSpLocks noChangeShapeType="1"/>
          </p:cNvCxnSpPr>
          <p:nvPr/>
        </p:nvCxnSpPr>
        <p:spPr bwMode="auto">
          <a:xfrm>
            <a:off x="7559339" y="1357313"/>
            <a:ext cx="71438" cy="1587"/>
          </a:xfrm>
          <a:prstGeom prst="line">
            <a:avLst/>
          </a:prstGeom>
          <a:noFill/>
          <a:ln w="9525" algn="ctr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rot="5400000">
            <a:off x="4058108" y="2713831"/>
            <a:ext cx="285750" cy="1588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4216232" y="5045632"/>
            <a:ext cx="1588" cy="359806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>
            <a:off x="4198185" y="5770565"/>
            <a:ext cx="32092" cy="444498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05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: Gerenational and </a:t>
            </a:r>
            <a:r>
              <a:rPr lang="sv-SE" dirty="0" err="1"/>
              <a:t>stationary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Generational model</a:t>
            </a:r>
            <a:r>
              <a:rPr lang="en-US" u="sng" dirty="0"/>
              <a:t>: </a:t>
            </a:r>
            <a:r>
              <a:rPr lang="en-US" dirty="0"/>
              <a:t>A completely new population of new individuals is created in every iteration.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      The new population replace the old one.</a:t>
            </a:r>
          </a:p>
          <a:p>
            <a:endParaRPr lang="en-US" dirty="0"/>
          </a:p>
          <a:p>
            <a:r>
              <a:rPr lang="en-US" b="1" u="sng" dirty="0"/>
              <a:t>Stationary model: </a:t>
            </a:r>
            <a:r>
              <a:rPr lang="en-US" dirty="0"/>
              <a:t>Two parents are chosen and the genetic operators (crossover and mutation) are applied to produce offspring. </a:t>
            </a:r>
            <a:r>
              <a:rPr lang="en-US" b="1" dirty="0"/>
              <a:t>Only the best individuals from the parents and offspring survive in the next generation.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9300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Generational</a:t>
            </a:r>
            <a:r>
              <a:rPr lang="sv-SE" dirty="0"/>
              <a:t> </a:t>
            </a:r>
            <a:r>
              <a:rPr lang="sv-SE" dirty="0" err="1"/>
              <a:t>model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65" y="1540043"/>
            <a:ext cx="7628212" cy="489284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359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Stationary</a:t>
            </a:r>
            <a:r>
              <a:rPr lang="sv-SE" dirty="0"/>
              <a:t> </a:t>
            </a:r>
            <a:r>
              <a:rPr lang="en-US" dirty="0"/>
              <a:t>model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43" y="1459832"/>
            <a:ext cx="8120235" cy="521543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560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to </a:t>
            </a:r>
            <a:r>
              <a:rPr lang="sv-SE" dirty="0" err="1"/>
              <a:t>build</a:t>
            </a:r>
            <a:r>
              <a:rPr lang="sv-SE" dirty="0"/>
              <a:t> a </a:t>
            </a:r>
            <a:r>
              <a:rPr lang="sv-SE" dirty="0" err="1"/>
              <a:t>genetic</a:t>
            </a:r>
            <a:r>
              <a:rPr lang="sv-SE" dirty="0"/>
              <a:t> </a:t>
            </a:r>
            <a:r>
              <a:rPr lang="sv-SE" dirty="0" err="1"/>
              <a:t>algorithm</a:t>
            </a:r>
            <a:r>
              <a:rPr lang="sv-S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390"/>
            <a:ext cx="9862329" cy="4485278"/>
          </a:xfrm>
        </p:spPr>
        <p:txBody>
          <a:bodyPr>
            <a:noAutofit/>
          </a:bodyPr>
          <a:lstStyle/>
          <a:p>
            <a:r>
              <a:rPr lang="en-US" sz="2400" dirty="0"/>
              <a:t>Design a representation</a:t>
            </a:r>
          </a:p>
          <a:p>
            <a:r>
              <a:rPr lang="en-US" sz="2400" dirty="0"/>
              <a:t>Decide how to initialize a population</a:t>
            </a:r>
          </a:p>
          <a:p>
            <a:r>
              <a:rPr lang="en-US" sz="2400" dirty="0"/>
              <a:t>Design a way to evaluate an individual (fitness function)</a:t>
            </a:r>
          </a:p>
          <a:p>
            <a:r>
              <a:rPr lang="en-US" sz="2400" dirty="0"/>
              <a:t>Decide how to select the parents</a:t>
            </a:r>
          </a:p>
          <a:p>
            <a:r>
              <a:rPr lang="en-US" sz="2400" dirty="0"/>
              <a:t>Design a crossover operator</a:t>
            </a:r>
          </a:p>
          <a:p>
            <a:r>
              <a:rPr lang="en-US" sz="2400" dirty="0"/>
              <a:t>Design a mutation operator</a:t>
            </a:r>
          </a:p>
          <a:p>
            <a:r>
              <a:rPr lang="en-US" sz="2400" dirty="0"/>
              <a:t>Decide how to replace the individuals</a:t>
            </a:r>
          </a:p>
          <a:p>
            <a:r>
              <a:rPr lang="en-US" sz="2400" dirty="0"/>
              <a:t>Decide when to stop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3072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Representation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several kinds of representation. The two more common are:</a:t>
            </a:r>
          </a:p>
          <a:p>
            <a:endParaRPr lang="en-US" dirty="0"/>
          </a:p>
          <a:p>
            <a:r>
              <a:rPr lang="en-US" dirty="0"/>
              <a:t>Binary representation: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 representation: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15</a:t>
            </a:fld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954" y="5502187"/>
            <a:ext cx="292417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479" y="3643061"/>
            <a:ext cx="29146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5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Intizialize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ways:</a:t>
            </a:r>
          </a:p>
          <a:p>
            <a:endParaRPr lang="en-US" dirty="0"/>
          </a:p>
          <a:p>
            <a:r>
              <a:rPr lang="en-US" dirty="0"/>
              <a:t>Randomly created in the search space:</a:t>
            </a:r>
          </a:p>
          <a:p>
            <a:pPr lvl="1"/>
            <a:r>
              <a:rPr lang="en-US" dirty="0"/>
              <a:t>Binary representation: 0 or 1 with probability 0.5</a:t>
            </a:r>
          </a:p>
          <a:p>
            <a:pPr lvl="1"/>
            <a:r>
              <a:rPr lang="en-US" dirty="0"/>
              <a:t>Real representation: Uniform inside the range.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Choose the initial population to contain solution(s) from a previous 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59884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Selection</a:t>
            </a:r>
            <a:r>
              <a:rPr lang="sv-SE" dirty="0"/>
              <a:t> </a:t>
            </a:r>
            <a:r>
              <a:rPr lang="sv-SE" dirty="0" err="1"/>
              <a:t>strategy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Tournament Selection (TS): </a:t>
            </a:r>
            <a:r>
              <a:rPr lang="en-US" dirty="0"/>
              <a:t>Choose the best from the k randomly selected individuals from the population. K is the size of the tournament.</a:t>
            </a:r>
          </a:p>
          <a:p>
            <a:r>
              <a:rPr lang="en-US" b="1" dirty="0"/>
              <a:t>Linear Order(LS): </a:t>
            </a:r>
            <a:r>
              <a:rPr lang="en-US" dirty="0"/>
              <a:t>The population is ordered according the fitness value and then a probability is given according to the order.</a:t>
            </a:r>
          </a:p>
          <a:p>
            <a:r>
              <a:rPr lang="en-US" b="1" dirty="0"/>
              <a:t>(NAM): </a:t>
            </a:r>
            <a:r>
              <a:rPr lang="en-US" dirty="0"/>
              <a:t>The first parent is chosen randomly. The other is chosen according to the distance with the first one. So the most different individual will be chosen.</a:t>
            </a:r>
          </a:p>
          <a:p>
            <a:r>
              <a:rPr lang="en-US" b="1" dirty="0"/>
              <a:t>Roulette Selection: </a:t>
            </a:r>
            <a:r>
              <a:rPr lang="en-US" dirty="0"/>
              <a:t>A probability is assigned to an individual, proportional to the fitness of this individual.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17</a:t>
            </a:fld>
            <a:endParaRPr lang="sv-SE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0149"/>
              </p:ext>
            </p:extLst>
          </p:nvPr>
        </p:nvGraphicFramePr>
        <p:xfrm>
          <a:off x="3373524" y="5088862"/>
          <a:ext cx="25209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3" imgW="1244600" imgH="469900" progId="Equation.3">
                  <p:embed/>
                </p:oleObj>
              </mc:Choice>
              <mc:Fallback>
                <p:oleObj name="Equation" r:id="rId3" imgW="1244600" imgH="4699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524" y="5088862"/>
                        <a:ext cx="25209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2784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Crossover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Crossover operator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binary</a:t>
            </a:r>
            <a:r>
              <a:rPr lang="sv-SE" dirty="0"/>
              <a:t> representation (</a:t>
            </a:r>
            <a:r>
              <a:rPr lang="sv-SE" dirty="0" err="1"/>
              <a:t>example</a:t>
            </a:r>
            <a:r>
              <a:rPr lang="sv-SE" dirty="0"/>
              <a:t> 1):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18</a:t>
            </a:fld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7" y="2752142"/>
            <a:ext cx="9092309" cy="31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29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Crossover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Crossover operator with binary representation (example 2):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19</a:t>
            </a:fld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47" y="2867025"/>
            <a:ext cx="63246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9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36" y="-288758"/>
            <a:ext cx="9076265" cy="3403600"/>
          </a:xfrm>
        </p:spPr>
        <p:txBody>
          <a:bodyPr/>
          <a:lstStyle/>
          <a:p>
            <a:r>
              <a:rPr lang="sv-SE" dirty="0"/>
              <a:t>Evolutionary Computation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737850"/>
            <a:ext cx="8596668" cy="4120149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sv-SE" sz="2000" dirty="0"/>
              <a:t>Evolutionary computation (EC) simulates natural selection in a computer program to improve system performance automatically</a:t>
            </a:r>
          </a:p>
          <a:p>
            <a:endParaRPr lang="en-US" altLang="sv-SE" sz="1000" dirty="0"/>
          </a:p>
          <a:p>
            <a:pPr>
              <a:buFontTx/>
              <a:buChar char="•"/>
            </a:pPr>
            <a:r>
              <a:rPr lang="en-US" altLang="sv-SE" sz="2000" dirty="0"/>
              <a:t>Like natural selection, EC aims to facilitate stochastic search in problem space</a:t>
            </a:r>
          </a:p>
          <a:p>
            <a:endParaRPr lang="en-US" altLang="sv-SE" sz="1000" dirty="0"/>
          </a:p>
          <a:p>
            <a:pPr>
              <a:buFontTx/>
              <a:buChar char="•"/>
            </a:pPr>
            <a:r>
              <a:rPr lang="en-US" altLang="sv-SE" sz="2000" dirty="0"/>
              <a:t>EC conducts randomized, parallel beam search (population-based algorithms). It becomes more popular with advancement of computer hardware.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173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Crossover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4633"/>
            <a:ext cx="8596668" cy="42767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Crossover operator with a real representation (Example 1).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Arithmetic Recombination.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20</a:t>
            </a:fld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65" y="3250532"/>
            <a:ext cx="79438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4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Crossover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Crossover operator with a real representation (Example 2).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BLX-</a:t>
            </a:r>
            <a:r>
              <a:rPr lang="el-GR" b="1" dirty="0"/>
              <a:t>α</a:t>
            </a:r>
            <a:r>
              <a:rPr lang="en-US" b="1" dirty="0"/>
              <a:t>.</a:t>
            </a:r>
          </a:p>
          <a:p>
            <a:r>
              <a:rPr lang="sv-SE" dirty="0"/>
              <a:t>Given 2 </a:t>
            </a:r>
            <a:r>
              <a:rPr lang="en-US" dirty="0"/>
              <a:t>individuals</a:t>
            </a:r>
          </a:p>
          <a:p>
            <a:endParaRPr lang="sv-SE" dirty="0"/>
          </a:p>
          <a:p>
            <a:r>
              <a:rPr lang="sv-SE" dirty="0"/>
              <a:t>BLX-</a:t>
            </a:r>
            <a:r>
              <a:rPr lang="el-GR" b="1" dirty="0"/>
              <a:t> </a:t>
            </a:r>
            <a:r>
              <a:rPr lang="el-GR" dirty="0"/>
              <a:t>α</a:t>
            </a:r>
            <a:r>
              <a:rPr lang="sv-SE" dirty="0"/>
              <a:t> </a:t>
            </a:r>
            <a:r>
              <a:rPr lang="en-US" dirty="0"/>
              <a:t>creates</a:t>
            </a:r>
            <a:r>
              <a:rPr lang="sv-SE" dirty="0"/>
              <a:t> </a:t>
            </a:r>
            <a:r>
              <a:rPr lang="en-US" dirty="0"/>
              <a:t>two</a:t>
            </a:r>
            <a:r>
              <a:rPr lang="sv-SE" dirty="0"/>
              <a:t> </a:t>
            </a:r>
            <a:r>
              <a:rPr lang="en-US" dirty="0"/>
              <a:t>descendants</a:t>
            </a:r>
          </a:p>
          <a:p>
            <a:endParaRPr lang="en-US" dirty="0"/>
          </a:p>
          <a:p>
            <a:r>
              <a:rPr lang="en-US" dirty="0"/>
              <a:t>where  </a:t>
            </a:r>
            <a:r>
              <a:rPr lang="en-US" dirty="0" err="1"/>
              <a:t>h</a:t>
            </a:r>
            <a:r>
              <a:rPr lang="en-US" sz="1050" dirty="0" err="1"/>
              <a:t>ki</a:t>
            </a:r>
            <a:r>
              <a:rPr lang="en-US" sz="1050" dirty="0"/>
              <a:t> </a:t>
            </a:r>
            <a:r>
              <a:rPr lang="en-US" dirty="0"/>
              <a:t>is created randomly in the interval: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21</a:t>
            </a:fld>
            <a:endParaRPr lang="sv-S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989" y="4297140"/>
            <a:ext cx="3819525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018" y="5168572"/>
            <a:ext cx="5334000" cy="1619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989" y="3429628"/>
            <a:ext cx="47148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2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Crossover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4"/>
            <a:ext cx="8596668" cy="3880773"/>
          </a:xfrm>
        </p:spPr>
        <p:txBody>
          <a:bodyPr/>
          <a:lstStyle/>
          <a:p>
            <a:r>
              <a:rPr lang="en-US" dirty="0"/>
              <a:t>Crossover operator with a order representation  (Example 1). </a:t>
            </a:r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22</a:t>
            </a:fld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65" y="2241281"/>
            <a:ext cx="6573698" cy="4505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017" y="2333996"/>
            <a:ext cx="6600432" cy="452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05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Crossover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4"/>
            <a:ext cx="8596668" cy="3880773"/>
          </a:xfrm>
        </p:spPr>
        <p:txBody>
          <a:bodyPr/>
          <a:lstStyle/>
          <a:p>
            <a:r>
              <a:rPr lang="en-US" dirty="0"/>
              <a:t>Crossover operator with a order representation  (Example 1). </a:t>
            </a:r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23</a:t>
            </a:fld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65" y="2241281"/>
            <a:ext cx="6573698" cy="4505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126" y="2167741"/>
            <a:ext cx="6842994" cy="469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75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Crossover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4"/>
            <a:ext cx="8596668" cy="3880773"/>
          </a:xfrm>
        </p:spPr>
        <p:txBody>
          <a:bodyPr/>
          <a:lstStyle/>
          <a:p>
            <a:r>
              <a:rPr lang="en-US" dirty="0"/>
              <a:t>Crossover operator with a order representation  (Example 1). </a:t>
            </a:r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24</a:t>
            </a:fld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65" y="2241281"/>
            <a:ext cx="6573698" cy="4505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24" y="2284119"/>
            <a:ext cx="6673201" cy="45738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058" y="2345478"/>
            <a:ext cx="6583680" cy="45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1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Crossover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4"/>
            <a:ext cx="8596668" cy="3880773"/>
          </a:xfrm>
        </p:spPr>
        <p:txBody>
          <a:bodyPr/>
          <a:lstStyle/>
          <a:p>
            <a:r>
              <a:rPr lang="en-US" dirty="0"/>
              <a:t>Crossover operator with a order representation  (Example 1). </a:t>
            </a:r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25</a:t>
            </a:fld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65" y="2241281"/>
            <a:ext cx="6573698" cy="45056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003" y="2300745"/>
            <a:ext cx="6648944" cy="455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92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Crossover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7894"/>
            <a:ext cx="8596668" cy="3880773"/>
          </a:xfrm>
        </p:spPr>
        <p:txBody>
          <a:bodyPr/>
          <a:lstStyle/>
          <a:p>
            <a:r>
              <a:rPr lang="en-US" dirty="0"/>
              <a:t>Crossover operator with a order representation  (Example 1). </a:t>
            </a:r>
          </a:p>
          <a:p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26</a:t>
            </a:fld>
            <a:endParaRPr lang="sv-S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65" y="2241281"/>
            <a:ext cx="6573698" cy="45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60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Mutation (</a:t>
            </a:r>
            <a:r>
              <a:rPr lang="sv-SE" dirty="0" err="1"/>
              <a:t>binary</a:t>
            </a:r>
            <a:r>
              <a:rPr lang="sv-SE" dirty="0"/>
              <a:t> 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Mutation operator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binary</a:t>
            </a:r>
            <a:r>
              <a:rPr lang="sv-SE" dirty="0"/>
              <a:t> representation:</a:t>
            </a:r>
          </a:p>
          <a:p>
            <a:pPr marL="0" indent="0">
              <a:buNone/>
            </a:pP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27</a:t>
            </a:fld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37" y="2741293"/>
            <a:ext cx="7344300" cy="353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29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54218" y="80211"/>
            <a:ext cx="82296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Mutation (real representation)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28</a:t>
            </a:fld>
            <a:endParaRPr lang="sv-SE"/>
          </a:p>
        </p:txBody>
      </p:sp>
      <p:sp>
        <p:nvSpPr>
          <p:cNvPr id="22531" name="Rectangle 3"/>
          <p:cNvSpPr txBox="1">
            <a:spLocks noChangeArrowheads="1"/>
          </p:cNvSpPr>
          <p:nvPr/>
        </p:nvSpPr>
        <p:spPr bwMode="auto">
          <a:xfrm>
            <a:off x="654218" y="1143000"/>
            <a:ext cx="8291513" cy="453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altLang="sv-SE" sz="2400" dirty="0">
                <a:latin typeface="Constantia" panose="02030602050306030303" pitchFamily="18" charset="0"/>
              </a:rPr>
              <a:t>  </a:t>
            </a:r>
            <a:r>
              <a:rPr lang="en-US" altLang="sv-SE" sz="2400" dirty="0">
                <a:latin typeface="+mn-lt"/>
                <a:cs typeface="Times New Roman" panose="02020603050405020304" pitchFamily="18" charset="0"/>
              </a:rPr>
              <a:t>● </a:t>
            </a:r>
            <a:r>
              <a:rPr lang="en-US" altLang="sv-SE" sz="2000" dirty="0">
                <a:latin typeface="+mn-lt"/>
                <a:cs typeface="Arial" panose="020B0604020202020204" pitchFamily="34" charset="0"/>
              </a:rPr>
              <a:t>Given an offspring string X=[x</a:t>
            </a:r>
            <a:r>
              <a:rPr lang="en-US" altLang="sv-SE" sz="2000" baseline="-25000" dirty="0">
                <a:latin typeface="+mn-lt"/>
                <a:cs typeface="Arial" panose="020B0604020202020204" pitchFamily="34" charset="0"/>
              </a:rPr>
              <a:t>1</a:t>
            </a:r>
            <a:r>
              <a:rPr lang="en-US" altLang="sv-SE" sz="2000" dirty="0">
                <a:latin typeface="+mn-lt"/>
                <a:cs typeface="Arial" panose="020B0604020202020204" pitchFamily="34" charset="0"/>
              </a:rPr>
              <a:t>, x</a:t>
            </a:r>
            <a:r>
              <a:rPr lang="en-US" altLang="sv-SE" sz="2000" baseline="-25000" dirty="0">
                <a:latin typeface="+mn-lt"/>
                <a:cs typeface="Arial" panose="020B0604020202020204" pitchFamily="34" charset="0"/>
              </a:rPr>
              <a:t>2</a:t>
            </a:r>
            <a:r>
              <a:rPr lang="en-US" altLang="sv-SE" sz="2000" dirty="0">
                <a:latin typeface="+mn-lt"/>
                <a:cs typeface="Arial" panose="020B0604020202020204" pitchFamily="34" charset="0"/>
              </a:rPr>
              <a:t>, …., </a:t>
            </a:r>
            <a:r>
              <a:rPr lang="en-US" altLang="sv-SE" sz="2000" dirty="0" err="1">
                <a:latin typeface="+mn-lt"/>
                <a:cs typeface="Arial" panose="020B0604020202020204" pitchFamily="34" charset="0"/>
              </a:rPr>
              <a:t>x</a:t>
            </a:r>
            <a:r>
              <a:rPr lang="en-US" altLang="sv-SE" sz="2000" baseline="-25000" dirty="0" err="1">
                <a:latin typeface="+mn-lt"/>
                <a:cs typeface="Arial" panose="020B0604020202020204" pitchFamily="34" charset="0"/>
              </a:rPr>
              <a:t>n</a:t>
            </a:r>
            <a:r>
              <a:rPr lang="en-US" altLang="sv-SE" sz="2000" dirty="0">
                <a:latin typeface="+mn-lt"/>
                <a:cs typeface="Arial" panose="020B0604020202020204" pitchFamily="34" charset="0"/>
              </a:rPr>
              <a:t>], mutation  can be done by adding to each number in the string a random disturbance </a:t>
            </a:r>
            <a:r>
              <a:rPr lang="en-US" altLang="sv-SE" sz="2000" b="1" i="1" dirty="0" err="1">
                <a:latin typeface="+mn-lt"/>
                <a:cs typeface="Arial" panose="020B0604020202020204" pitchFamily="34" charset="0"/>
              </a:rPr>
              <a:t>u</a:t>
            </a:r>
            <a:r>
              <a:rPr lang="en-US" altLang="sv-SE" sz="2000" b="1" i="1" baseline="-25000" dirty="0" err="1">
                <a:latin typeface="+mn-lt"/>
                <a:cs typeface="Arial" panose="020B0604020202020204" pitchFamily="34" charset="0"/>
              </a:rPr>
              <a:t>i</a:t>
            </a:r>
            <a:r>
              <a:rPr lang="en-US" altLang="sv-SE" sz="2000" i="1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altLang="sv-SE" sz="2000" dirty="0">
                <a:latin typeface="+mn-lt"/>
                <a:cs typeface="Arial" panose="020B0604020202020204" pitchFamily="34" charset="0"/>
              </a:rPr>
              <a:t>which is</a:t>
            </a:r>
            <a:r>
              <a:rPr lang="en-US" altLang="sv-SE" sz="2000" i="1" dirty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sv-SE" sz="2000" dirty="0">
                <a:latin typeface="+mn-lt"/>
                <a:cs typeface="Arial" panose="020B0604020202020204" pitchFamily="34" charset="0"/>
              </a:rPr>
              <a:t>subject to a normal density function N(0, </a:t>
            </a:r>
            <a:r>
              <a:rPr lang="el-GR" altLang="sv-SE" sz="2000" dirty="0">
                <a:latin typeface="+mn-lt"/>
                <a:cs typeface="Arial" panose="020B0604020202020204" pitchFamily="34" charset="0"/>
              </a:rPr>
              <a:t>δ</a:t>
            </a:r>
            <a:r>
              <a:rPr lang="sv-SE" altLang="sv-SE" sz="2000" dirty="0">
                <a:latin typeface="+mn-lt"/>
                <a:cs typeface="Arial" panose="020B0604020202020204" pitchFamily="34" charset="0"/>
              </a:rPr>
              <a:t>).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altLang="sv-SE" sz="2000" dirty="0">
                <a:cs typeface="Arial" panose="020B0604020202020204" pitchFamily="34" charset="0"/>
              </a:rPr>
              <a:t>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altLang="sv-SE" sz="2000" dirty="0">
                <a:cs typeface="Arial" panose="020B0604020202020204" pitchFamily="34" charset="0"/>
              </a:rPr>
              <a:t>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altLang="sv-SE" sz="20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endParaRPr lang="sv-SE" altLang="sv-SE" sz="20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endParaRPr lang="sv-SE" altLang="sv-SE" sz="20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endParaRPr lang="sv-SE" altLang="sv-SE" sz="20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endParaRPr lang="sv-SE" altLang="sv-SE" sz="20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endParaRPr lang="sv-SE" altLang="sv-SE" sz="20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endParaRPr lang="sv-SE" altLang="sv-SE" sz="2000" dirty="0"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altLang="sv-SE" sz="2000" dirty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altLang="sv-SE" sz="2000" dirty="0">
                <a:latin typeface="+mn-lt"/>
                <a:cs typeface="Arial" panose="020B0604020202020204" pitchFamily="34" charset="0"/>
              </a:rPr>
              <a:t>● Consequently, we will have mutated offspring as: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altLang="sv-SE" sz="2000" dirty="0">
                <a:latin typeface="+mn-lt"/>
                <a:cs typeface="Arial" panose="020B0604020202020204" pitchFamily="34" charset="0"/>
              </a:rPr>
              <a:t>                               X’=[x’</a:t>
            </a:r>
            <a:r>
              <a:rPr lang="en-US" altLang="sv-SE" sz="2000" baseline="-25000" dirty="0">
                <a:latin typeface="+mn-lt"/>
                <a:cs typeface="Arial" panose="020B0604020202020204" pitchFamily="34" charset="0"/>
              </a:rPr>
              <a:t>1</a:t>
            </a:r>
            <a:r>
              <a:rPr lang="en-US" altLang="sv-SE" sz="2000" dirty="0">
                <a:latin typeface="+mn-lt"/>
                <a:cs typeface="Arial" panose="020B0604020202020204" pitchFamily="34" charset="0"/>
              </a:rPr>
              <a:t>, x</a:t>
            </a:r>
            <a:r>
              <a:rPr lang="en-US" altLang="sv-SE" sz="2000" baseline="-25000" dirty="0">
                <a:latin typeface="+mn-lt"/>
                <a:cs typeface="Arial" panose="020B0604020202020204" pitchFamily="34" charset="0"/>
              </a:rPr>
              <a:t>2</a:t>
            </a:r>
            <a:r>
              <a:rPr lang="en-US" altLang="sv-SE" sz="2000" dirty="0">
                <a:latin typeface="+mn-lt"/>
                <a:cs typeface="Arial" panose="020B0604020202020204" pitchFamily="34" charset="0"/>
              </a:rPr>
              <a:t>, …., </a:t>
            </a:r>
            <a:r>
              <a:rPr lang="en-US" altLang="sv-SE" sz="2000" dirty="0" err="1">
                <a:latin typeface="+mn-lt"/>
                <a:cs typeface="Arial" panose="020B0604020202020204" pitchFamily="34" charset="0"/>
              </a:rPr>
              <a:t>x’</a:t>
            </a:r>
            <a:r>
              <a:rPr lang="en-US" altLang="sv-SE" sz="2000" baseline="-25000" dirty="0" err="1">
                <a:latin typeface="+mn-lt"/>
                <a:cs typeface="Arial" panose="020B0604020202020204" pitchFamily="34" charset="0"/>
              </a:rPr>
              <a:t>n</a:t>
            </a:r>
            <a:r>
              <a:rPr lang="en-US" altLang="sv-SE" sz="2000" dirty="0">
                <a:latin typeface="+mn-lt"/>
                <a:cs typeface="Arial" panose="020B0604020202020204" pitchFamily="34" charset="0"/>
              </a:rPr>
              <a:t>]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altLang="sv-SE" sz="2000" dirty="0">
                <a:latin typeface="+mn-lt"/>
                <a:cs typeface="Arial" panose="020B0604020202020204" pitchFamily="34" charset="0"/>
              </a:rPr>
              <a:t>      with                         </a:t>
            </a:r>
            <a:r>
              <a:rPr lang="en-US" altLang="sv-SE" sz="2000" dirty="0" err="1">
                <a:latin typeface="+mn-lt"/>
                <a:cs typeface="Arial" panose="020B0604020202020204" pitchFamily="34" charset="0"/>
              </a:rPr>
              <a:t>x’</a:t>
            </a:r>
            <a:r>
              <a:rPr lang="en-US" altLang="sv-SE" sz="2000" baseline="-25000" dirty="0" err="1">
                <a:latin typeface="+mn-lt"/>
                <a:cs typeface="Arial" panose="020B0604020202020204" pitchFamily="34" charset="0"/>
              </a:rPr>
              <a:t>i</a:t>
            </a:r>
            <a:r>
              <a:rPr lang="en-US" altLang="sv-SE" sz="2000" dirty="0">
                <a:latin typeface="+mn-lt"/>
                <a:cs typeface="Arial" panose="020B0604020202020204" pitchFamily="34" charset="0"/>
              </a:rPr>
              <a:t>=</a:t>
            </a:r>
            <a:r>
              <a:rPr lang="en-US" altLang="sv-SE" sz="2000" dirty="0" err="1">
                <a:latin typeface="+mn-lt"/>
                <a:cs typeface="Arial" panose="020B0604020202020204" pitchFamily="34" charset="0"/>
              </a:rPr>
              <a:t>x</a:t>
            </a:r>
            <a:r>
              <a:rPr lang="en-US" altLang="sv-SE" sz="2000" baseline="-25000" dirty="0" err="1">
                <a:latin typeface="+mn-lt"/>
                <a:cs typeface="Arial" panose="020B0604020202020204" pitchFamily="34" charset="0"/>
              </a:rPr>
              <a:t>i</a:t>
            </a:r>
            <a:r>
              <a:rPr lang="en-US" altLang="sv-SE" sz="2000" dirty="0" err="1">
                <a:latin typeface="+mn-lt"/>
                <a:cs typeface="Arial" panose="020B0604020202020204" pitchFamily="34" charset="0"/>
              </a:rPr>
              <a:t>+u</a:t>
            </a:r>
            <a:r>
              <a:rPr lang="en-US" altLang="sv-SE" sz="2000" baseline="-25000" dirty="0" err="1">
                <a:latin typeface="+mn-lt"/>
                <a:cs typeface="Arial" panose="020B0604020202020204" pitchFamily="34" charset="0"/>
              </a:rPr>
              <a:t>i</a:t>
            </a:r>
            <a:endParaRPr lang="en-US" altLang="sv-SE" sz="2000" baseline="-25000" dirty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endParaRPr lang="en-US" altLang="sv-SE" sz="1000" dirty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0BD0D9"/>
              </a:buClr>
              <a:buSzPct val="95000"/>
            </a:pPr>
            <a:r>
              <a:rPr lang="en-US" altLang="sv-SE" sz="2000" dirty="0">
                <a:latin typeface="+mn-lt"/>
                <a:cs typeface="Arial" panose="020B0604020202020204" pitchFamily="34" charset="0"/>
              </a:rPr>
              <a:t>● For example, in </a:t>
            </a:r>
            <a:r>
              <a:rPr lang="en-US" altLang="sv-SE" sz="2000" dirty="0" err="1">
                <a:latin typeface="+mn-lt"/>
                <a:cs typeface="Arial" panose="020B0604020202020204" pitchFamily="34" charset="0"/>
              </a:rPr>
              <a:t>matlab</a:t>
            </a:r>
            <a:r>
              <a:rPr lang="en-US" altLang="sv-SE" sz="2000" dirty="0">
                <a:latin typeface="+mn-lt"/>
                <a:cs typeface="Arial" panose="020B0604020202020204" pitchFamily="34" charset="0"/>
              </a:rPr>
              <a:t> we have the function </a:t>
            </a:r>
            <a:r>
              <a:rPr lang="en-US" altLang="sv-SE" sz="2000" dirty="0" err="1">
                <a:latin typeface="+mn-lt"/>
                <a:cs typeface="Arial" panose="020B0604020202020204" pitchFamily="34" charset="0"/>
              </a:rPr>
              <a:t>sqrt</a:t>
            </a:r>
            <a:r>
              <a:rPr lang="en-US" altLang="sv-SE" sz="2000" dirty="0">
                <a:latin typeface="+mn-lt"/>
                <a:cs typeface="Arial" panose="020B0604020202020204" pitchFamily="34" charset="0"/>
              </a:rPr>
              <a:t>(</a:t>
            </a:r>
            <a:r>
              <a:rPr lang="el-GR" altLang="sv-SE" sz="2000" dirty="0">
                <a:latin typeface="+mn-lt"/>
                <a:cs typeface="Arial" panose="020B0604020202020204" pitchFamily="34" charset="0"/>
              </a:rPr>
              <a:t>δ</a:t>
            </a:r>
            <a:r>
              <a:rPr lang="sv-SE" altLang="sv-SE" sz="2000" dirty="0">
                <a:latin typeface="+mn-lt"/>
                <a:cs typeface="Arial" panose="020B0604020202020204" pitchFamily="34" charset="0"/>
              </a:rPr>
              <a:t>)</a:t>
            </a:r>
            <a:r>
              <a:rPr lang="el-GR" altLang="sv-SE" sz="20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sv-SE" sz="2000" dirty="0">
                <a:latin typeface="+mn-lt"/>
                <a:cs typeface="Arial" panose="020B0604020202020204" pitchFamily="34" charset="0"/>
              </a:rPr>
              <a:t>* </a:t>
            </a:r>
            <a:r>
              <a:rPr lang="en-US" altLang="sv-SE" sz="2000" dirty="0" err="1">
                <a:latin typeface="+mn-lt"/>
                <a:cs typeface="Arial" panose="020B0604020202020204" pitchFamily="34" charset="0"/>
              </a:rPr>
              <a:t>randn</a:t>
            </a:r>
            <a:r>
              <a:rPr lang="en-US" altLang="sv-SE" sz="2000" dirty="0">
                <a:latin typeface="+mn-lt"/>
                <a:cs typeface="Arial" panose="020B0604020202020204" pitchFamily="34" charset="0"/>
              </a:rPr>
              <a:t>(1).</a:t>
            </a:r>
            <a:endParaRPr lang="en-US" altLang="sv-SE" sz="2400" dirty="0">
              <a:latin typeface="+mn-lt"/>
            </a:endParaRPr>
          </a:p>
        </p:txBody>
      </p:sp>
      <p:pic>
        <p:nvPicPr>
          <p:cNvPr id="2253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419" y="2276475"/>
            <a:ext cx="4370387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725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Mutation (order 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Select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positions and </a:t>
            </a:r>
            <a:r>
              <a:rPr lang="sv-SE" dirty="0" err="1"/>
              <a:t>change</a:t>
            </a:r>
            <a:r>
              <a:rPr lang="sv-SE" dirty="0"/>
              <a:t> the elements.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29</a:t>
            </a:fld>
            <a:endParaRPr lang="sv-S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960" y="3185611"/>
            <a:ext cx="345757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3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-596232"/>
            <a:ext cx="8596668" cy="3403600"/>
          </a:xfrm>
        </p:spPr>
        <p:txBody>
          <a:bodyPr/>
          <a:lstStyle/>
          <a:p>
            <a:pPr algn="ctr"/>
            <a:r>
              <a:rPr lang="sv-SE" dirty="0" err="1"/>
              <a:t>Family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Evolutionary</a:t>
            </a:r>
            <a:r>
              <a:rPr lang="sv-SE" dirty="0"/>
              <a:t> </a:t>
            </a:r>
            <a:r>
              <a:rPr lang="sv-SE" dirty="0" err="1"/>
              <a:t>Computation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496766"/>
            <a:ext cx="8596668" cy="4000285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altLang="sv-SE" sz="2400" dirty="0"/>
              <a:t>Evolutionary Algorithms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sv-SE" altLang="sv-SE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algorithms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sv-SE" altLang="sv-SE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Genetic programming 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sv-SE" altLang="sv-SE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Differential Evolution  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sv-SE" altLang="sv-SE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....</a:t>
            </a:r>
          </a:p>
          <a:p>
            <a:pPr marL="457200" lvl="2">
              <a:buFont typeface="Arial" panose="020B0604020202020204" pitchFamily="34" charset="0"/>
              <a:buChar char="•"/>
            </a:pPr>
            <a:endParaRPr lang="sv-SE" altLang="sv-SE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>
              <a:buFont typeface="Arial" panose="020B0604020202020204" pitchFamily="34" charset="0"/>
              <a:buChar char="•"/>
            </a:pPr>
            <a:r>
              <a:rPr lang="sv-SE" altLang="sv-SE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Swarm Intelligence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sv-SE" altLang="sv-SE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Ant Colony Optimization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sv-SE" altLang="sv-SE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Particle Swarm Optimization</a:t>
            </a:r>
          </a:p>
          <a:p>
            <a:pPr marL="457200" lvl="2">
              <a:buFont typeface="Arial" panose="020B0604020202020204" pitchFamily="34" charset="0"/>
              <a:buChar char="•"/>
            </a:pPr>
            <a:r>
              <a:rPr lang="sv-SE" altLang="sv-SE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Artificial Bee colony</a:t>
            </a:r>
          </a:p>
          <a:p>
            <a:pPr marL="457200" lvl="2">
              <a:buFont typeface="Arial" panose="020B0604020202020204" pitchFamily="34" charset="0"/>
              <a:buChar char="•"/>
            </a:pPr>
            <a:endParaRPr lang="sv-SE" altLang="sv-SE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v-SE" altLang="sv-SE" sz="2400" dirty="0"/>
              <a:t>Memetic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altLang="sv-SE" sz="2400" dirty="0"/>
              <a:t>....</a:t>
            </a:r>
            <a:endParaRPr lang="en-US" altLang="sv-SE" sz="1100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510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Replacement</a:t>
            </a:r>
            <a:r>
              <a:rPr lang="sv-SE" dirty="0"/>
              <a:t> (</a:t>
            </a:r>
            <a:r>
              <a:rPr lang="sv-SE" dirty="0" err="1"/>
              <a:t>generational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offspring replace the entire population.</a:t>
            </a:r>
          </a:p>
          <a:p>
            <a:endParaRPr lang="en-US" dirty="0"/>
          </a:p>
          <a:p>
            <a:r>
              <a:rPr lang="en-US" dirty="0"/>
              <a:t>We can decide to keep the best individual: </a:t>
            </a:r>
            <a:r>
              <a:rPr lang="en-US" b="1" dirty="0"/>
              <a:t>ELITISM</a:t>
            </a:r>
          </a:p>
          <a:p>
            <a:pPr marL="0" indent="0">
              <a:buNone/>
            </a:pPr>
            <a:r>
              <a:rPr lang="en-US" dirty="0"/>
              <a:t>     (It is recommended to use elitism)</a:t>
            </a:r>
          </a:p>
          <a:p>
            <a:endParaRPr lang="en-US" dirty="0"/>
          </a:p>
          <a:p>
            <a:r>
              <a:rPr lang="en-US" dirty="0"/>
              <a:t>It is possible to have high grade of elitism, keeping N best individuals in the population.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30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6294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Replacement</a:t>
            </a:r>
            <a:r>
              <a:rPr lang="sv-SE" dirty="0"/>
              <a:t> (</a:t>
            </a:r>
            <a:r>
              <a:rPr lang="sv-SE" dirty="0" err="1"/>
              <a:t>stationary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21010"/>
            <a:ext cx="8596668" cy="3880773"/>
          </a:xfrm>
        </p:spPr>
        <p:txBody>
          <a:bodyPr/>
          <a:lstStyle/>
          <a:p>
            <a:r>
              <a:rPr lang="en-US" b="1" dirty="0"/>
              <a:t>Replace the worst in the population (RW).</a:t>
            </a:r>
          </a:p>
          <a:p>
            <a:endParaRPr lang="en-US" dirty="0"/>
          </a:p>
          <a:p>
            <a:r>
              <a:rPr lang="en-US" b="1" dirty="0"/>
              <a:t>Restricted tournament (RTS): </a:t>
            </a:r>
            <a:r>
              <a:rPr lang="en-US" dirty="0"/>
              <a:t>The offspring replaces the most similar individual among w (w=3,4,…) individuals previously selected.</a:t>
            </a:r>
          </a:p>
          <a:p>
            <a:endParaRPr lang="en-US" dirty="0"/>
          </a:p>
          <a:p>
            <a:r>
              <a:rPr lang="en-US" b="1" dirty="0"/>
              <a:t>Worst between similar (WAMS): </a:t>
            </a:r>
            <a:r>
              <a:rPr lang="en-US" dirty="0"/>
              <a:t>We select a group of individuals most similar to the offspring individual. The offspring replaces the worst individual in the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31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4544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Stop criterion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find the optimum!!</a:t>
            </a:r>
          </a:p>
          <a:p>
            <a:endParaRPr lang="en-US" dirty="0"/>
          </a:p>
          <a:p>
            <a:r>
              <a:rPr lang="en-US" dirty="0"/>
              <a:t>Maximum number of evaluations.</a:t>
            </a:r>
          </a:p>
          <a:p>
            <a:endParaRPr lang="en-US" dirty="0"/>
          </a:p>
          <a:p>
            <a:r>
              <a:rPr lang="en-US" dirty="0"/>
              <a:t>Maximum number of iterations (generations)</a:t>
            </a:r>
          </a:p>
          <a:p>
            <a:endParaRPr lang="en-US" dirty="0"/>
          </a:p>
          <a:p>
            <a:r>
              <a:rPr lang="en-US" dirty="0"/>
              <a:t>Limit of the user: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After some iterations without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32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9529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Differential Evolution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33</a:t>
            </a:fld>
            <a:endParaRPr lang="sv-SE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C11E2CE-922C-438D-B345-161A149DA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8917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B4AE-3212-4968-AC61-2D6AC9F5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Differential Evolution - Definition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AAF4-3673-4053-9381-59933DFD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Differential Evolution (DE) is a population-based evolutionary algorithm.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New solutions (individuals) are created based on differences between pair(s) of individuals randomly selected from the population.</a:t>
            </a:r>
          </a:p>
          <a:p>
            <a:pPr algn="just"/>
            <a:endParaRPr lang="sv-SE" dirty="0"/>
          </a:p>
          <a:p>
            <a:pPr algn="just"/>
            <a:r>
              <a:rPr lang="en-US" dirty="0"/>
              <a:t>DE has been popular in many applications due to its high ability, simple implementation and easy use.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759C3-D42B-496A-96C1-4C9D9299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3412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19" y="175211"/>
            <a:ext cx="82296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sv-SE" dirty="0"/>
              <a:t>Differential Evolution – Flow chart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35</a:t>
            </a:fld>
            <a:endParaRPr lang="sv-SE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765633" y="1347289"/>
            <a:ext cx="4529138" cy="461962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 sz="2400">
                <a:latin typeface="Tahoma" panose="020B0604030504040204" pitchFamily="34" charset="0"/>
              </a:rPr>
              <a:t>Create initial random population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633871" y="2358527"/>
            <a:ext cx="4800600" cy="523875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 sz="2400">
                <a:latin typeface="Tahoma" panose="020B0604030504040204" pitchFamily="34" charset="0"/>
              </a:rPr>
              <a:t>Evaluate fitness of each individual</a:t>
            </a:r>
            <a:r>
              <a:rPr lang="en-US" altLang="sv-SE" sz="2800"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051383" y="3133227"/>
            <a:ext cx="4256088" cy="461963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 sz="2400">
                <a:latin typeface="Tahoma" panose="020B0604030504040204" pitchFamily="34" charset="0"/>
              </a:rPr>
              <a:t>Termination criteria satisfied ?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236997" y="4061914"/>
            <a:ext cx="7272337" cy="461962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sv-SE" sz="2400">
                <a:latin typeface="Tahoma" panose="020B0604030504040204" pitchFamily="34" charset="0"/>
              </a:rPr>
              <a:t>Mutate the population to obtain mutated population</a:t>
            </a:r>
            <a:endParaRPr lang="en-US" altLang="sv-SE" sz="2800">
              <a:latin typeface="Tahoma" panose="020B0604030504040204" pitchFamily="34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728997" y="4928689"/>
            <a:ext cx="9241832" cy="461665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 sz="2400" dirty="0">
                <a:latin typeface="Tahoma" panose="020B0604030504040204" pitchFamily="34" charset="0"/>
              </a:rPr>
              <a:t>Recombine each mutated individual with its parent to get offspring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1313196" y="5692277"/>
            <a:ext cx="6908800" cy="461963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 sz="2400">
                <a:latin typeface="Tahoma" panose="020B0604030504040204" pitchFamily="34" charset="0"/>
              </a:rPr>
              <a:t>Actualize population with the set of new offspring</a:t>
            </a:r>
          </a:p>
        </p:txBody>
      </p:sp>
      <p:sp>
        <p:nvSpPr>
          <p:cNvPr id="25609" name="Text Box 11"/>
          <p:cNvSpPr txBox="1">
            <a:spLocks noChangeArrowheads="1"/>
          </p:cNvSpPr>
          <p:nvPr/>
        </p:nvSpPr>
        <p:spPr bwMode="auto">
          <a:xfrm>
            <a:off x="7194883" y="2918914"/>
            <a:ext cx="2071688" cy="1016000"/>
          </a:xfrm>
          <a:prstGeom prst="rect">
            <a:avLst/>
          </a:prstGeom>
          <a:noFill/>
          <a:ln w="381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 sz="2000">
                <a:latin typeface="Tahoma" panose="020B0604030504040204" pitchFamily="34" charset="0"/>
              </a:rPr>
              <a:t>Stop and return</a:t>
            </a:r>
          </a:p>
          <a:p>
            <a:pPr eaLnBrk="1" hangingPunct="1"/>
            <a:r>
              <a:rPr lang="en-US" altLang="sv-SE" sz="2000">
                <a:latin typeface="Tahoma" panose="020B0604030504040204" pitchFamily="34" charset="0"/>
              </a:rPr>
              <a:t>the best one in the population</a:t>
            </a:r>
          </a:p>
        </p:txBody>
      </p:sp>
      <p:sp>
        <p:nvSpPr>
          <p:cNvPr id="12" name="Freeform 23"/>
          <p:cNvSpPr>
            <a:spLocks/>
          </p:cNvSpPr>
          <p:nvPr/>
        </p:nvSpPr>
        <p:spPr bwMode="auto">
          <a:xfrm>
            <a:off x="511509" y="2080714"/>
            <a:ext cx="3749675" cy="3948112"/>
          </a:xfrm>
          <a:custGeom>
            <a:avLst/>
            <a:gdLst>
              <a:gd name="T0" fmla="*/ 2147483647 w 2640"/>
              <a:gd name="T1" fmla="*/ 2147483647 h 3216"/>
              <a:gd name="T2" fmla="*/ 0 w 2640"/>
              <a:gd name="T3" fmla="*/ 2147483647 h 3216"/>
              <a:gd name="T4" fmla="*/ 0 w 2640"/>
              <a:gd name="T5" fmla="*/ 0 h 3216"/>
              <a:gd name="T6" fmla="*/ 2147483647 w 2640"/>
              <a:gd name="T7" fmla="*/ 0 h 3216"/>
              <a:gd name="T8" fmla="*/ 0 60000 65536"/>
              <a:gd name="T9" fmla="*/ 0 60000 65536"/>
              <a:gd name="T10" fmla="*/ 0 60000 65536"/>
              <a:gd name="T11" fmla="*/ 0 60000 65536"/>
              <a:gd name="T12" fmla="*/ 0 w 2640"/>
              <a:gd name="T13" fmla="*/ 0 h 3216"/>
              <a:gd name="T14" fmla="*/ 2640 w 2640"/>
              <a:gd name="T15" fmla="*/ 3216 h 3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0" h="3216">
                <a:moveTo>
                  <a:pt x="432" y="3216"/>
                </a:moveTo>
                <a:lnTo>
                  <a:pt x="0" y="3216"/>
                </a:lnTo>
                <a:lnTo>
                  <a:pt x="0" y="0"/>
                </a:lnTo>
                <a:lnTo>
                  <a:pt x="2640" y="0"/>
                </a:lnTo>
              </a:path>
            </a:pathLst>
          </a:cu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>
              <a:defRPr/>
            </a:pPr>
            <a:endParaRPr lang="sv-SE"/>
          </a:p>
        </p:txBody>
      </p:sp>
      <p:cxnSp>
        <p:nvCxnSpPr>
          <p:cNvPr id="15" name="Straight Arrow Connector 14"/>
          <p:cNvCxnSpPr/>
          <p:nvPr/>
        </p:nvCxnSpPr>
        <p:spPr bwMode="auto">
          <a:xfrm rot="5400000">
            <a:off x="4016709" y="2096590"/>
            <a:ext cx="500063" cy="1587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rot="5400000">
            <a:off x="4086559" y="4741364"/>
            <a:ext cx="357187" cy="1588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 rot="16200000" flipH="1">
            <a:off x="4015915" y="3811883"/>
            <a:ext cx="500063" cy="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44"/>
          <p:cNvCxnSpPr>
            <a:cxnSpLocks noChangeShapeType="1"/>
            <a:stCxn id="25605" idx="3"/>
          </p:cNvCxnSpPr>
          <p:nvPr/>
        </p:nvCxnSpPr>
        <p:spPr bwMode="auto">
          <a:xfrm flipV="1">
            <a:off x="6307471" y="3347540"/>
            <a:ext cx="887412" cy="15875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615" name="TextBox 45"/>
          <p:cNvSpPr txBox="1">
            <a:spLocks noChangeArrowheads="1"/>
          </p:cNvSpPr>
          <p:nvPr/>
        </p:nvSpPr>
        <p:spPr bwMode="auto">
          <a:xfrm>
            <a:off x="4480259" y="3704726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/>
              <a:t>No</a:t>
            </a:r>
          </a:p>
        </p:txBody>
      </p:sp>
      <p:sp>
        <p:nvSpPr>
          <p:cNvPr id="25616" name="TextBox 46"/>
          <p:cNvSpPr txBox="1">
            <a:spLocks noChangeArrowheads="1"/>
          </p:cNvSpPr>
          <p:nvPr/>
        </p:nvSpPr>
        <p:spPr bwMode="auto">
          <a:xfrm>
            <a:off x="6409072" y="2990351"/>
            <a:ext cx="560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/>
              <a:t>Yes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 rot="5400000">
            <a:off x="4122277" y="2989557"/>
            <a:ext cx="285750" cy="1588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>
            <a:off x="4280233" y="5390652"/>
            <a:ext cx="0" cy="277813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17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93DA-9EA2-4E80-A9F4-00B17341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Differential Evolution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52A69-D64F-4141-AAA0-9932DF36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36</a:t>
            </a:fld>
            <a:endParaRPr lang="sv-S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A13CAE-9D7E-4F6E-9911-01453003B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857" y="2791436"/>
            <a:ext cx="5906324" cy="2619741"/>
          </a:xfrm>
        </p:spPr>
      </p:pic>
    </p:spTree>
    <p:extLst>
      <p:ext uri="{BB962C8B-B14F-4D97-AF65-F5344CB8AC3E}">
        <p14:creationId xmlns:p14="http://schemas.microsoft.com/office/powerpoint/2010/main" val="3240266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968F-1854-468E-80FE-B6D7263E6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Differential Evolution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C063C-29EC-4241-95DB-E22A6992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37</a:t>
            </a:fld>
            <a:endParaRPr lang="sv-S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78B3F6-E777-491C-B9B7-1EFFEB900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15" y="2592415"/>
            <a:ext cx="6790008" cy="3017782"/>
          </a:xfrm>
        </p:spPr>
      </p:pic>
    </p:spTree>
    <p:extLst>
      <p:ext uri="{BB962C8B-B14F-4D97-AF65-F5344CB8AC3E}">
        <p14:creationId xmlns:p14="http://schemas.microsoft.com/office/powerpoint/2010/main" val="273780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F503-27A7-4BC1-B7D0-86760A29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Differential Evolution - Mutation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4419A-39ED-404D-96F0-F6D964C65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There </a:t>
                </a:r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:r>
                  <a:rPr lang="sv-SE" dirty="0" err="1"/>
                  <a:t>several</a:t>
                </a:r>
                <a:r>
                  <a:rPr lang="sv-SE" dirty="0"/>
                  <a:t> mutation </a:t>
                </a:r>
                <a:r>
                  <a:rPr lang="sv-SE" dirty="0" err="1"/>
                  <a:t>strategies</a:t>
                </a:r>
                <a:r>
                  <a:rPr lang="sv-SE" dirty="0"/>
                  <a:t> </a:t>
                </a:r>
                <a:r>
                  <a:rPr lang="sv-SE" dirty="0" err="1"/>
                  <a:t>but</a:t>
                </a:r>
                <a:r>
                  <a:rPr lang="sv-SE" dirty="0"/>
                  <a:t> the </a:t>
                </a:r>
                <a:r>
                  <a:rPr lang="sv-SE" dirty="0" err="1"/>
                  <a:t>most</a:t>
                </a:r>
                <a:r>
                  <a:rPr lang="sv-SE" dirty="0"/>
                  <a:t> common is </a:t>
                </a:r>
                <a:r>
                  <a:rPr lang="sv-SE" dirty="0" err="1"/>
                  <a:t>Random</a:t>
                </a:r>
                <a:r>
                  <a:rPr lang="sv-SE" dirty="0"/>
                  <a:t> mutation </a:t>
                </a:r>
                <a:r>
                  <a:rPr lang="sv-SE" dirty="0" err="1"/>
                  <a:t>strategy</a:t>
                </a:r>
                <a:r>
                  <a:rPr lang="sv-SE" dirty="0"/>
                  <a:t>, and it is </a:t>
                </a:r>
                <a:r>
                  <a:rPr lang="sv-SE" dirty="0" err="1"/>
                  <a:t>represented</a:t>
                </a:r>
                <a:r>
                  <a:rPr lang="sv-SE" dirty="0"/>
                  <a:t> by ”rand/1”.</a:t>
                </a:r>
              </a:p>
              <a:p>
                <a:endParaRPr lang="sv-SE" dirty="0"/>
              </a:p>
              <a:p>
                <a:r>
                  <a:rPr lang="sv-SE" dirty="0" err="1"/>
                  <a:t>Equation</a:t>
                </a:r>
                <a:r>
                  <a:rPr lang="sv-SE" dirty="0"/>
                  <a:t>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endParaRPr lang="sv-SE" i="1" dirty="0">
                  <a:latin typeface="Cambria Math" panose="02040503050406030204" pitchFamily="18" charset="0"/>
                </a:endParaRPr>
              </a:p>
              <a:p>
                <a:pPr lvl="1"/>
                <a:endParaRPr lang="sv-S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sv-SE" i="1" dirty="0">
                    <a:latin typeface="Cambria Math" panose="02040503050406030204" pitchFamily="18" charset="0"/>
                  </a:rPr>
                  <a:t>: </a:t>
                </a:r>
                <a:r>
                  <a:rPr lang="sv-SE" sz="1800" dirty="0" err="1"/>
                  <a:t>Mutated</a:t>
                </a:r>
                <a:r>
                  <a:rPr lang="sv-SE" sz="1800" dirty="0"/>
                  <a:t> </a:t>
                </a:r>
                <a:r>
                  <a:rPr lang="sv-SE" sz="1800" dirty="0" err="1"/>
                  <a:t>individual</a:t>
                </a:r>
                <a:endParaRPr lang="sv-SE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GB" dirty="0"/>
                  <a:t>: individuals </a:t>
                </a:r>
              </a:p>
              <a:p>
                <a:pPr marL="322263" lvl="1" indent="0">
                  <a:buNone/>
                </a:pPr>
                <a:r>
                  <a:rPr lang="en-GB" dirty="0"/>
                  <a:t>from the population randomly chosen.</a:t>
                </a:r>
              </a:p>
              <a:p>
                <a:pPr lvl="1"/>
                <a:r>
                  <a:rPr lang="sv-SE" dirty="0"/>
                  <a:t>F: mutation </a:t>
                </a:r>
                <a:r>
                  <a:rPr lang="sv-SE" dirty="0" err="1"/>
                  <a:t>factor</a:t>
                </a:r>
                <a:r>
                  <a:rPr lang="sv-SE" dirty="0"/>
                  <a:t>,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[0,2]</m:t>
                    </m:r>
                  </m:oMath>
                </a14:m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4419A-39ED-404D-96F0-F6D964C65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8E627-0B03-4150-BA52-13F4ABE6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38</a:t>
            </a:fld>
            <a:endParaRPr lang="sv-SE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9DD6C2E-F44D-45AB-8A8B-D7344B1EE7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15" y="3706185"/>
            <a:ext cx="3120432" cy="262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57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B67E-08B8-4596-B676-01C2FB4E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Differential Evolution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57021-3F97-4C6E-AB51-FD87EB09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39</a:t>
            </a:fld>
            <a:endParaRPr lang="sv-S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D2352-E72B-4835-8317-1D1B0D1FA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15" y="2592415"/>
            <a:ext cx="6790008" cy="3017782"/>
          </a:xfrm>
        </p:spPr>
      </p:pic>
    </p:spTree>
    <p:extLst>
      <p:ext uri="{BB962C8B-B14F-4D97-AF65-F5344CB8AC3E}">
        <p14:creationId xmlns:p14="http://schemas.microsoft.com/office/powerpoint/2010/main" val="265180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69099" cy="3880773"/>
          </a:xfrm>
        </p:spPr>
        <p:txBody>
          <a:bodyPr numCol="2"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2800" u="sng" dirty="0"/>
              <a:t>Evolutionary Algorithms</a:t>
            </a:r>
          </a:p>
          <a:p>
            <a:pPr marL="0" indent="0" algn="ctr">
              <a:buNone/>
            </a:pPr>
            <a:endParaRPr lang="en-US" sz="2800" u="sng" dirty="0"/>
          </a:p>
          <a:p>
            <a:r>
              <a:rPr lang="en-US" sz="2800" dirty="0"/>
              <a:t>Genetic algorithm</a:t>
            </a:r>
          </a:p>
          <a:p>
            <a:pPr lvl="1"/>
            <a:r>
              <a:rPr lang="en-US" sz="2800" dirty="0"/>
              <a:t>What is it?</a:t>
            </a:r>
          </a:p>
          <a:p>
            <a:pPr lvl="1"/>
            <a:r>
              <a:rPr lang="en-US" sz="2800" dirty="0"/>
              <a:t>Types</a:t>
            </a:r>
          </a:p>
          <a:p>
            <a:pPr lvl="1"/>
            <a:r>
              <a:rPr lang="en-US" sz="2800" dirty="0"/>
              <a:t>Important parts</a:t>
            </a:r>
          </a:p>
          <a:p>
            <a:pPr lvl="1"/>
            <a:endParaRPr lang="en-US" sz="2800" dirty="0"/>
          </a:p>
          <a:p>
            <a:r>
              <a:rPr lang="en-US" sz="2800" dirty="0"/>
              <a:t>Differential Evolution</a:t>
            </a:r>
          </a:p>
          <a:p>
            <a:endParaRPr lang="en-US" sz="2800" dirty="0"/>
          </a:p>
          <a:p>
            <a:r>
              <a:rPr lang="en-US" sz="2800" dirty="0"/>
              <a:t>Genetic Programing</a:t>
            </a:r>
          </a:p>
          <a:p>
            <a:endParaRPr lang="en-US" sz="2800" dirty="0"/>
          </a:p>
          <a:p>
            <a:pPr marL="0" indent="0" algn="ctr">
              <a:buNone/>
            </a:pPr>
            <a:r>
              <a:rPr lang="en-US" sz="2800" u="sng" dirty="0"/>
              <a:t>Swarm Intelligence</a:t>
            </a:r>
          </a:p>
          <a:p>
            <a:pPr marL="0" indent="0" algn="ctr">
              <a:buNone/>
            </a:pPr>
            <a:endParaRPr lang="en-US" sz="2800" u="sng" dirty="0"/>
          </a:p>
          <a:p>
            <a:r>
              <a:rPr lang="sv-SE" sz="2800" dirty="0" err="1"/>
              <a:t>Particle</a:t>
            </a:r>
            <a:r>
              <a:rPr lang="sv-SE" sz="2800" dirty="0"/>
              <a:t> </a:t>
            </a:r>
            <a:r>
              <a:rPr lang="sv-SE" sz="2800" dirty="0" err="1"/>
              <a:t>Swarm</a:t>
            </a:r>
            <a:r>
              <a:rPr lang="sv-SE" sz="2800" dirty="0"/>
              <a:t> </a:t>
            </a:r>
            <a:r>
              <a:rPr lang="sv-SE" sz="2800" dirty="0" err="1"/>
              <a:t>Optimization</a:t>
            </a:r>
            <a:r>
              <a:rPr lang="sv-SE" sz="2800" dirty="0"/>
              <a:t> (PSO)</a:t>
            </a:r>
          </a:p>
          <a:p>
            <a:pPr lvl="1"/>
            <a:r>
              <a:rPr lang="sv-SE" sz="2800" dirty="0"/>
              <a:t>Basics</a:t>
            </a:r>
          </a:p>
          <a:p>
            <a:pPr lvl="1"/>
            <a:r>
              <a:rPr lang="sv-SE" sz="2800" dirty="0" err="1"/>
              <a:t>Movements</a:t>
            </a:r>
            <a:r>
              <a:rPr lang="sv-SE" sz="2800" dirty="0"/>
              <a:t> </a:t>
            </a:r>
            <a:r>
              <a:rPr lang="sv-SE" sz="2800" dirty="0" err="1"/>
              <a:t>of</a:t>
            </a:r>
            <a:r>
              <a:rPr lang="sv-SE" sz="2800" dirty="0"/>
              <a:t> </a:t>
            </a:r>
            <a:r>
              <a:rPr lang="sv-SE" sz="2800" dirty="0" err="1"/>
              <a:t>particles</a:t>
            </a:r>
            <a:endParaRPr lang="sv-SE" sz="2800" dirty="0"/>
          </a:p>
          <a:p>
            <a:pPr lvl="1"/>
            <a:r>
              <a:rPr lang="sv-SE" sz="2800" dirty="0" err="1"/>
              <a:t>Topologies</a:t>
            </a:r>
            <a:endParaRPr lang="sv-SE" sz="2800" dirty="0"/>
          </a:p>
          <a:p>
            <a:endParaRPr lang="sv-SE" dirty="0"/>
          </a:p>
          <a:p>
            <a:r>
              <a:rPr lang="sv-SE" sz="2800" dirty="0" err="1"/>
              <a:t>Ant</a:t>
            </a:r>
            <a:r>
              <a:rPr lang="sv-SE" sz="2800" dirty="0"/>
              <a:t> </a:t>
            </a:r>
            <a:r>
              <a:rPr lang="sv-SE" sz="2800" dirty="0" err="1"/>
              <a:t>Colony</a:t>
            </a:r>
            <a:r>
              <a:rPr lang="sv-SE" sz="2800" dirty="0"/>
              <a:t> </a:t>
            </a:r>
            <a:r>
              <a:rPr lang="sv-SE" sz="2800" dirty="0" err="1"/>
              <a:t>Optimization</a:t>
            </a:r>
            <a:r>
              <a:rPr lang="sv-SE" sz="2800" dirty="0"/>
              <a:t> (ACO)</a:t>
            </a:r>
          </a:p>
          <a:p>
            <a:pPr lvl="1"/>
            <a:r>
              <a:rPr lang="sv-SE" sz="2800" dirty="0"/>
              <a:t>Basics</a:t>
            </a:r>
          </a:p>
          <a:p>
            <a:pPr lvl="1"/>
            <a:r>
              <a:rPr lang="sv-SE" sz="2800" dirty="0" err="1"/>
              <a:t>Artificial</a:t>
            </a:r>
            <a:r>
              <a:rPr lang="sv-SE" sz="2800" dirty="0"/>
              <a:t> </a:t>
            </a:r>
            <a:r>
              <a:rPr lang="sv-SE" sz="2800" dirty="0" err="1"/>
              <a:t>Ant</a:t>
            </a:r>
            <a:endParaRPr lang="sv-SE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8188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D131-6136-4F49-9D88-95D0B05D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Differential Evolution - Crossover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5F01D-F56F-41E7-8FBB-5748786F9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sv-SE" dirty="0"/>
                  <a:t>There </a:t>
                </a:r>
                <a:r>
                  <a:rPr lang="sv-SE" dirty="0" err="1"/>
                  <a:t>are</a:t>
                </a:r>
                <a:r>
                  <a:rPr lang="sv-SE" dirty="0"/>
                  <a:t> </a:t>
                </a:r>
                <a:r>
                  <a:rPr lang="sv-SE" dirty="0" err="1"/>
                  <a:t>two</a:t>
                </a:r>
                <a:r>
                  <a:rPr lang="sv-SE" dirty="0"/>
                  <a:t> </a:t>
                </a:r>
                <a:r>
                  <a:rPr lang="sv-SE" dirty="0" err="1"/>
                  <a:t>main</a:t>
                </a:r>
                <a:r>
                  <a:rPr lang="sv-SE" dirty="0"/>
                  <a:t> </a:t>
                </a:r>
                <a:r>
                  <a:rPr lang="sv-SE" dirty="0" err="1"/>
                  <a:t>ways</a:t>
                </a:r>
                <a:r>
                  <a:rPr lang="sv-SE" dirty="0"/>
                  <a:t> to </a:t>
                </a:r>
                <a:r>
                  <a:rPr lang="sv-SE" dirty="0" err="1"/>
                  <a:t>perform</a:t>
                </a:r>
                <a:r>
                  <a:rPr lang="sv-SE" dirty="0"/>
                  <a:t> crossover. The </a:t>
                </a:r>
                <a:r>
                  <a:rPr lang="sv-SE" dirty="0" err="1"/>
                  <a:t>most</a:t>
                </a:r>
                <a:r>
                  <a:rPr lang="sv-SE" dirty="0"/>
                  <a:t> common </a:t>
                </a:r>
                <a:r>
                  <a:rPr lang="sv-SE" dirty="0" err="1"/>
                  <a:t>one</a:t>
                </a:r>
                <a:r>
                  <a:rPr lang="sv-SE" dirty="0"/>
                  <a:t> is </a:t>
                </a:r>
                <a:r>
                  <a:rPr lang="sv-SE" dirty="0" err="1"/>
                  <a:t>called</a:t>
                </a:r>
                <a:r>
                  <a:rPr lang="sv-SE" dirty="0"/>
                  <a:t> </a:t>
                </a:r>
                <a:r>
                  <a:rPr lang="sv-SE" dirty="0" err="1"/>
                  <a:t>binomial</a:t>
                </a:r>
                <a:r>
                  <a:rPr lang="sv-SE" dirty="0"/>
                  <a:t> and it is </a:t>
                </a:r>
                <a:r>
                  <a:rPr lang="sv-SE" dirty="0" err="1"/>
                  <a:t>represented</a:t>
                </a:r>
                <a:r>
                  <a:rPr lang="sv-SE" dirty="0"/>
                  <a:t> by ”bin” </a:t>
                </a:r>
              </a:p>
              <a:p>
                <a:endParaRPr lang="sv-SE" dirty="0"/>
              </a:p>
              <a:p>
                <a:r>
                  <a:rPr lang="sv-SE" dirty="0" err="1"/>
                  <a:t>Equation</a:t>
                </a:r>
                <a:r>
                  <a:rPr lang="sv-SE" dirty="0"/>
                  <a:t>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]=</m:t>
                    </m:r>
                    <m:d>
                      <m:dPr>
                        <m:begChr m:val="{"/>
                        <m:endChr m:val=""/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sv-SE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𝑟𝑎𝑛𝑑</m:t>
                            </m:r>
                            <m:d>
                              <m:d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𝐶𝑅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𝑜𝑟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= </m:t>
                            </m:r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𝑟𝑎𝑛𝑑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sv-S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v-S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</m:t>
                            </m:r>
                            <m:r>
                              <a:rPr lang="sv-SE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sv-SE" i="1" dirty="0">
                  <a:latin typeface="Cambria Math" panose="02040503050406030204" pitchFamily="18" charset="0"/>
                </a:endParaRPr>
              </a:p>
              <a:p>
                <a:pPr lvl="1"/>
                <a:endParaRPr lang="sv-S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sv-SE" i="1" dirty="0">
                    <a:latin typeface="Cambria Math" panose="02040503050406030204" pitchFamily="18" charset="0"/>
                  </a:rPr>
                  <a:t>: </a:t>
                </a:r>
                <a:r>
                  <a:rPr lang="sv-SE" sz="1800" dirty="0"/>
                  <a:t>Trial </a:t>
                </a:r>
                <a:r>
                  <a:rPr lang="sv-SE" sz="1800" dirty="0" err="1"/>
                  <a:t>vector</a:t>
                </a:r>
                <a:r>
                  <a:rPr lang="sv-SE" sz="1800" dirty="0"/>
                  <a:t> (</a:t>
                </a:r>
                <a:r>
                  <a:rPr lang="sv-SE" sz="1800" dirty="0" err="1"/>
                  <a:t>one</a:t>
                </a:r>
                <a:r>
                  <a:rPr lang="sv-SE" sz="1800" dirty="0"/>
                  <a:t> </a:t>
                </a:r>
                <a:r>
                  <a:rPr lang="sv-SE" sz="1800" dirty="0" err="1"/>
                  <a:t>offspring</a:t>
                </a:r>
                <a:r>
                  <a:rPr lang="sv-SE" sz="18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GB" dirty="0"/>
                  <a:t>: mutated individual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GB" dirty="0"/>
                  <a:t>: individual </a:t>
                </a:r>
                <a:r>
                  <a:rPr lang="en-GB" dirty="0" err="1"/>
                  <a:t>i</a:t>
                </a:r>
                <a:r>
                  <a:rPr lang="en-GB" dirty="0"/>
                  <a:t> from the population</a:t>
                </a:r>
              </a:p>
              <a:p>
                <a:pPr lvl="1"/>
                <a:r>
                  <a:rPr lang="sv-SE" i="1" dirty="0">
                    <a:latin typeface="Cambria Math" panose="02040503050406030204" pitchFamily="18" charset="0"/>
                  </a:rPr>
                  <a:t>CR</a:t>
                </a:r>
                <a:r>
                  <a:rPr lang="sv-SE" dirty="0"/>
                  <a:t>: Crossover rate, </a:t>
                </a:r>
                <a:r>
                  <a:rPr lang="sv-SE" i="1" dirty="0">
                    <a:latin typeface="Cambria Math" panose="02040503050406030204" pitchFamily="18" charset="0"/>
                  </a:rPr>
                  <a:t>CR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[0,1]</m:t>
                    </m:r>
                  </m:oMath>
                </a14:m>
                <a:endParaRPr lang="en-GB" dirty="0"/>
              </a:p>
              <a:p>
                <a:pPr lvl="1"/>
                <a:r>
                  <a:rPr lang="sv-SE" i="1" dirty="0">
                    <a:latin typeface="Cambria Math" panose="02040503050406030204" pitchFamily="18" charset="0"/>
                  </a:rPr>
                  <a:t>rand(0,1): </a:t>
                </a:r>
                <a:r>
                  <a:rPr lang="sv-SE" dirty="0" err="1"/>
                  <a:t>Random</a:t>
                </a:r>
                <a:r>
                  <a:rPr lang="sv-SE" dirty="0"/>
                  <a:t> uniform </a:t>
                </a:r>
                <a:r>
                  <a:rPr lang="sv-SE" dirty="0" err="1"/>
                  <a:t>value</a:t>
                </a:r>
                <a:endParaRPr lang="sv-SE" dirty="0"/>
              </a:p>
              <a:p>
                <a:pPr marL="322263" lvl="1" indent="0">
                  <a:buNone/>
                </a:pPr>
                <a:r>
                  <a:rPr lang="sv-SE" dirty="0"/>
                  <a:t>    </a:t>
                </a:r>
                <a:r>
                  <a:rPr lang="sv-SE" dirty="0" err="1"/>
                  <a:t>between</a:t>
                </a:r>
                <a:r>
                  <a:rPr lang="sv-SE" dirty="0"/>
                  <a:t> 0 and 1.</a:t>
                </a:r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5F01D-F56F-41E7-8FBB-5748786F9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72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628D4-8DE4-4989-99F3-083B3FA6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40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13065-C9BB-408E-BAD1-1B29274DC0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665" y="4300253"/>
            <a:ext cx="446731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97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B833-A0D4-4939-A11B-5C635B84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Differential Evolution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A524-8D89-4CBE-B318-273F5EFF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41</a:t>
            </a:fld>
            <a:endParaRPr lang="sv-S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39CF3-FDFD-44F9-BD44-34028F190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49" y="3097502"/>
            <a:ext cx="5894388" cy="261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81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DE - Selection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889" t="-1110"/>
            </a:stretch>
          </a:blipFill>
        </p:spPr>
        <p:txBody>
          <a:bodyPr/>
          <a:lstStyle/>
          <a:p>
            <a:r>
              <a:rPr lang="sv-SE" dirty="0">
                <a:noFill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3143250" y="4498975"/>
            <a:ext cx="6192838" cy="2376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 err="1">
                <a:solidFill>
                  <a:schemeClr val="tx1"/>
                </a:solidFill>
              </a:rPr>
              <a:t>Ti,g</a:t>
            </a:r>
            <a:r>
              <a:rPr lang="en-US" dirty="0">
                <a:solidFill>
                  <a:schemeClr val="tx1"/>
                </a:solidFill>
              </a:rPr>
              <a:t>: Trial vector (one offspring)</a:t>
            </a:r>
          </a:p>
          <a:p>
            <a:pPr>
              <a:defRPr/>
            </a:pPr>
            <a:r>
              <a:rPr lang="en-US" dirty="0" err="1">
                <a:solidFill>
                  <a:schemeClr val="tx1"/>
                </a:solidFill>
              </a:rPr>
              <a:t>Xi,g</a:t>
            </a:r>
            <a:r>
              <a:rPr lang="en-US" dirty="0">
                <a:solidFill>
                  <a:schemeClr val="tx1"/>
                </a:solidFill>
              </a:rPr>
              <a:t>: Individual i from the population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Xi,g+1: Individual i in the population for the next generation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f(vector): fitness of the vector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42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9007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B833-A0D4-4939-A11B-5C635B84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Differential Evolution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A524-8D89-4CBE-B318-273F5EFF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43</a:t>
            </a:fld>
            <a:endParaRPr lang="sv-S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39CF3-FDFD-44F9-BD44-34028F190C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49" y="3097502"/>
            <a:ext cx="5894388" cy="2619728"/>
          </a:xfrm>
          <a:prstGeom prst="rect">
            <a:avLst/>
          </a:prstGeom>
        </p:spPr>
      </p:pic>
      <p:sp>
        <p:nvSpPr>
          <p:cNvPr id="6" name="Curved Down Arrow 2">
            <a:extLst>
              <a:ext uri="{FF2B5EF4-FFF2-40B4-BE49-F238E27FC236}">
                <a16:creationId xmlns:a16="http://schemas.microsoft.com/office/drawing/2014/main" id="{E902EDEE-6F87-4404-A486-E374DE3BC1F2}"/>
              </a:ext>
            </a:extLst>
          </p:cNvPr>
          <p:cNvSpPr/>
          <p:nvPr/>
        </p:nvSpPr>
        <p:spPr bwMode="auto">
          <a:xfrm>
            <a:off x="1821532" y="2464068"/>
            <a:ext cx="5400600" cy="72008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Georgia"/>
              <a:ea typeface="ヒラギノ角ゴ ProN W3" charset="-128"/>
              <a:cs typeface="Georgia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11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Genetic</a:t>
            </a:r>
            <a:r>
              <a:rPr lang="sv-SE" dirty="0"/>
              <a:t> </a:t>
            </a:r>
            <a:r>
              <a:rPr lang="sv-SE" dirty="0" err="1"/>
              <a:t>Programming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Miguel Leon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44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90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6049" y="1447801"/>
            <a:ext cx="9100568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sv-SE" sz="2800" dirty="0">
                <a:latin typeface="+mn-lt"/>
              </a:rPr>
              <a:t> </a:t>
            </a:r>
            <a:r>
              <a:rPr lang="en-US" altLang="sv-SE" sz="2000" dirty="0">
                <a:latin typeface="+mn-lt"/>
              </a:rPr>
              <a:t>Automatic generation of computer programs by means of natural evolution</a:t>
            </a:r>
          </a:p>
          <a:p>
            <a:pPr eaLnBrk="1" hangingPunct="1">
              <a:buFontTx/>
              <a:buChar char="•"/>
            </a:pPr>
            <a:r>
              <a:rPr lang="en-US" altLang="sv-SE" sz="2000" dirty="0">
                <a:latin typeface="+mn-lt"/>
              </a:rPr>
              <a:t> Individuals in population are programs represented as trees</a:t>
            </a:r>
          </a:p>
          <a:p>
            <a:pPr eaLnBrk="1" hangingPunct="1">
              <a:buFontTx/>
              <a:buChar char="•"/>
            </a:pPr>
            <a:r>
              <a:rPr lang="en-US" altLang="sv-SE" sz="2000" dirty="0">
                <a:latin typeface="+mn-lt"/>
              </a:rPr>
              <a:t> Tree nodes correspond to functions : </a:t>
            </a:r>
          </a:p>
          <a:p>
            <a:pPr eaLnBrk="1" hangingPunct="1"/>
            <a:r>
              <a:rPr lang="en-US" altLang="sv-SE" sz="2000" dirty="0">
                <a:latin typeface="+mn-lt"/>
              </a:rPr>
              <a:t>   - arithmetic functions {+,-,*,/} </a:t>
            </a:r>
          </a:p>
          <a:p>
            <a:pPr eaLnBrk="1" hangingPunct="1"/>
            <a:r>
              <a:rPr lang="en-US" altLang="sv-SE" sz="2000" dirty="0">
                <a:latin typeface="+mn-lt"/>
              </a:rPr>
              <a:t>   - logarithmic functions {</a:t>
            </a:r>
            <a:r>
              <a:rPr lang="en-US" altLang="sv-SE" sz="2000" dirty="0" err="1">
                <a:latin typeface="+mn-lt"/>
              </a:rPr>
              <a:t>sin,exp</a:t>
            </a:r>
            <a:r>
              <a:rPr lang="en-US" altLang="sv-SE" sz="2000" dirty="0">
                <a:latin typeface="+mn-lt"/>
              </a:rPr>
              <a:t>}</a:t>
            </a:r>
          </a:p>
          <a:p>
            <a:pPr eaLnBrk="1" hangingPunct="1">
              <a:buFontTx/>
              <a:buChar char="•"/>
            </a:pPr>
            <a:r>
              <a:rPr lang="en-US" altLang="sv-SE" sz="2000" dirty="0">
                <a:latin typeface="+mn-lt"/>
              </a:rPr>
              <a:t> Leaf nodes correspond to terminals : </a:t>
            </a:r>
          </a:p>
          <a:p>
            <a:pPr eaLnBrk="1" hangingPunct="1"/>
            <a:r>
              <a:rPr lang="en-US" altLang="sv-SE" sz="2000" dirty="0">
                <a:latin typeface="+mn-lt"/>
              </a:rPr>
              <a:t>    - input variables {X</a:t>
            </a:r>
            <a:r>
              <a:rPr lang="en-US" altLang="sv-SE" sz="2000" baseline="-25000" dirty="0">
                <a:latin typeface="+mn-lt"/>
              </a:rPr>
              <a:t>1</a:t>
            </a:r>
            <a:r>
              <a:rPr lang="en-US" altLang="sv-SE" sz="2000" dirty="0">
                <a:latin typeface="+mn-lt"/>
              </a:rPr>
              <a:t>, X</a:t>
            </a:r>
            <a:r>
              <a:rPr lang="en-US" altLang="sv-SE" sz="2000" baseline="-25000" dirty="0">
                <a:latin typeface="+mn-lt"/>
              </a:rPr>
              <a:t>2</a:t>
            </a:r>
            <a:r>
              <a:rPr lang="en-US" altLang="sv-SE" sz="2000" dirty="0">
                <a:latin typeface="+mn-lt"/>
              </a:rPr>
              <a:t>, X</a:t>
            </a:r>
            <a:r>
              <a:rPr lang="en-US" altLang="sv-SE" sz="2000" baseline="-25000" dirty="0">
                <a:latin typeface="+mn-lt"/>
              </a:rPr>
              <a:t>3</a:t>
            </a:r>
            <a:r>
              <a:rPr lang="en-US" altLang="sv-SE" sz="2000" dirty="0">
                <a:latin typeface="+mn-lt"/>
              </a:rPr>
              <a:t>} </a:t>
            </a:r>
          </a:p>
          <a:p>
            <a:pPr eaLnBrk="1" hangingPunct="1"/>
            <a:r>
              <a:rPr lang="en-US" altLang="sv-SE" sz="2000" dirty="0">
                <a:latin typeface="+mn-lt"/>
              </a:rPr>
              <a:t>    - constants {0.1, 0.2, 0.5 }</a:t>
            </a:r>
          </a:p>
          <a:p>
            <a:pPr eaLnBrk="1" hangingPunct="1"/>
            <a:r>
              <a:rPr lang="en-US" altLang="sv-SE" sz="2000" dirty="0">
                <a:latin typeface="Tahoma" panose="020B0604030504040204" pitchFamily="34" charset="0"/>
              </a:rPr>
              <a:t>  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86281" y="531812"/>
            <a:ext cx="7758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>
              <a:spcBef>
                <a:spcPct val="0"/>
              </a:spcBef>
              <a:defRPr/>
            </a:pPr>
            <a:r>
              <a:rPr 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Genetic Programming</a:t>
            </a:r>
          </a:p>
        </p:txBody>
      </p:sp>
      <p:sp>
        <p:nvSpPr>
          <p:cNvPr id="30724" name="Oval 4"/>
          <p:cNvSpPr>
            <a:spLocks noChangeArrowheads="1"/>
          </p:cNvSpPr>
          <p:nvPr/>
        </p:nvSpPr>
        <p:spPr bwMode="auto">
          <a:xfrm>
            <a:off x="7087849" y="32766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sv-SE" sz="2400" b="1"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7697449" y="42672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sv-SE" sz="2400" b="1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8307049" y="53340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sv-SE" sz="2400" b="1">
                <a:latin typeface="Tahoma" panose="020B0604030504040204" pitchFamily="34" charset="0"/>
              </a:rPr>
              <a:t>X</a:t>
            </a:r>
            <a:r>
              <a:rPr lang="en-US" altLang="sv-SE" sz="2400" b="1" baseline="-250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7240249" y="53340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sv-SE" sz="2400" b="1">
                <a:latin typeface="Tahoma" panose="020B0604030504040204" pitchFamily="34" charset="0"/>
              </a:rPr>
              <a:t>X</a:t>
            </a:r>
            <a:r>
              <a:rPr lang="en-US" altLang="sv-SE" sz="2400" b="1" baseline="-250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6554449" y="4267200"/>
            <a:ext cx="609600" cy="609600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sv-SE" sz="2400" b="1">
                <a:latin typeface="Tahoma" panose="020B0604030504040204" pitchFamily="34" charset="0"/>
              </a:rPr>
              <a:t>X</a:t>
            </a:r>
            <a:r>
              <a:rPr lang="en-US" altLang="sv-SE" sz="2400" b="1" baseline="-250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H="1">
            <a:off x="7011649" y="3810000"/>
            <a:ext cx="22860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sv-SE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7621249" y="3810000"/>
            <a:ext cx="30480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sv-SE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8154649" y="4876800"/>
            <a:ext cx="30480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sv-SE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H="1">
            <a:off x="7621249" y="4876800"/>
            <a:ext cx="22860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sv-SE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4324011" y="2636838"/>
            <a:ext cx="2687638" cy="792162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sv-SE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4108111" y="3716338"/>
            <a:ext cx="2370138" cy="779462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sv-SE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2811124" y="5300663"/>
            <a:ext cx="176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 sz="2400">
                <a:latin typeface="Tahoma" panose="020B0604030504040204" pitchFamily="34" charset="0"/>
              </a:rPr>
              <a:t>X</a:t>
            </a:r>
            <a:r>
              <a:rPr lang="en-US" altLang="sv-SE" sz="2400" baseline="-25000">
                <a:latin typeface="Tahoma" panose="020B0604030504040204" pitchFamily="34" charset="0"/>
              </a:rPr>
              <a:t>1</a:t>
            </a:r>
            <a:r>
              <a:rPr lang="en-US" altLang="sv-SE" sz="2400">
                <a:latin typeface="Tahoma" panose="020B0604030504040204" pitchFamily="34" charset="0"/>
              </a:rPr>
              <a:t>+(X</a:t>
            </a:r>
            <a:r>
              <a:rPr lang="en-US" altLang="sv-SE" sz="2400" baseline="-25000">
                <a:latin typeface="Tahoma" panose="020B0604030504040204" pitchFamily="34" charset="0"/>
              </a:rPr>
              <a:t>2</a:t>
            </a:r>
            <a:r>
              <a:rPr lang="en-US" altLang="sv-SE" sz="2400">
                <a:latin typeface="Tahoma" panose="020B0604030504040204" pitchFamily="34" charset="0"/>
              </a:rPr>
              <a:t>*X</a:t>
            </a:r>
            <a:r>
              <a:rPr lang="en-US" altLang="sv-SE" sz="2400" baseline="-25000">
                <a:latin typeface="Tahoma" panose="020B0604030504040204" pitchFamily="34" charset="0"/>
              </a:rPr>
              <a:t>3</a:t>
            </a:r>
            <a:r>
              <a:rPr lang="en-US" altLang="sv-SE" sz="2400">
                <a:latin typeface="Tahoma" panose="020B0604030504040204" pitchFamily="34" charset="0"/>
              </a:rPr>
              <a:t>) 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V="1">
            <a:off x="4827249" y="5157789"/>
            <a:ext cx="1727200" cy="358775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sv-S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45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3350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123906" y="34925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 eaLnBrk="1" hangingPunct="1">
              <a:spcBef>
                <a:spcPct val="0"/>
              </a:spcBef>
              <a:defRPr/>
            </a:pPr>
            <a:r>
              <a:rPr lang="en-US" altLang="sv-SE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Genetic Programming : Crossover</a:t>
            </a: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1994484" y="1500188"/>
            <a:ext cx="2057400" cy="2286000"/>
            <a:chOff x="912" y="768"/>
            <a:chExt cx="1488" cy="1680"/>
          </a:xfrm>
        </p:grpSpPr>
        <p:sp>
          <p:nvSpPr>
            <p:cNvPr id="31793" name="Oval 4"/>
            <p:cNvSpPr>
              <a:spLocks noChangeArrowheads="1"/>
            </p:cNvSpPr>
            <p:nvPr/>
          </p:nvSpPr>
          <p:spPr bwMode="auto">
            <a:xfrm>
              <a:off x="1248" y="768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+</a:t>
              </a:r>
            </a:p>
          </p:txBody>
        </p:sp>
        <p:sp>
          <p:nvSpPr>
            <p:cNvPr id="31794" name="Oval 5"/>
            <p:cNvSpPr>
              <a:spLocks noChangeArrowheads="1"/>
            </p:cNvSpPr>
            <p:nvPr/>
          </p:nvSpPr>
          <p:spPr bwMode="auto">
            <a:xfrm>
              <a:off x="1632" y="1392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*</a:t>
              </a:r>
            </a:p>
          </p:txBody>
        </p:sp>
        <p:sp>
          <p:nvSpPr>
            <p:cNvPr id="31795" name="Oval 6"/>
            <p:cNvSpPr>
              <a:spLocks noChangeArrowheads="1"/>
            </p:cNvSpPr>
            <p:nvPr/>
          </p:nvSpPr>
          <p:spPr bwMode="auto">
            <a:xfrm>
              <a:off x="2016" y="2064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1796" name="Oval 7"/>
            <p:cNvSpPr>
              <a:spLocks noChangeArrowheads="1"/>
            </p:cNvSpPr>
            <p:nvPr/>
          </p:nvSpPr>
          <p:spPr bwMode="auto">
            <a:xfrm>
              <a:off x="1344" y="2064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1797" name="Oval 8"/>
            <p:cNvSpPr>
              <a:spLocks noChangeArrowheads="1"/>
            </p:cNvSpPr>
            <p:nvPr/>
          </p:nvSpPr>
          <p:spPr bwMode="auto">
            <a:xfrm>
              <a:off x="912" y="1392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1798" name="Line 9"/>
            <p:cNvSpPr>
              <a:spLocks noChangeShapeType="1"/>
            </p:cNvSpPr>
            <p:nvPr/>
          </p:nvSpPr>
          <p:spPr bwMode="auto">
            <a:xfrm flipH="1">
              <a:off x="1200" y="1104"/>
              <a:ext cx="144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1799" name="Line 10"/>
            <p:cNvSpPr>
              <a:spLocks noChangeShapeType="1"/>
            </p:cNvSpPr>
            <p:nvPr/>
          </p:nvSpPr>
          <p:spPr bwMode="auto">
            <a:xfrm>
              <a:off x="1584" y="1104"/>
              <a:ext cx="192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1800" name="Line 11"/>
            <p:cNvSpPr>
              <a:spLocks noChangeShapeType="1"/>
            </p:cNvSpPr>
            <p:nvPr/>
          </p:nvSpPr>
          <p:spPr bwMode="auto">
            <a:xfrm>
              <a:off x="1920" y="1776"/>
              <a:ext cx="192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1801" name="Line 12"/>
            <p:cNvSpPr>
              <a:spLocks noChangeShapeType="1"/>
            </p:cNvSpPr>
            <p:nvPr/>
          </p:nvSpPr>
          <p:spPr bwMode="auto">
            <a:xfrm flipH="1">
              <a:off x="1584" y="1776"/>
              <a:ext cx="144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</p:grpSp>
      <p:grpSp>
        <p:nvGrpSpPr>
          <p:cNvPr id="31748" name="Group 13"/>
          <p:cNvGrpSpPr>
            <a:grpSpLocks/>
          </p:cNvGrpSpPr>
          <p:nvPr/>
        </p:nvGrpSpPr>
        <p:grpSpPr bwMode="auto">
          <a:xfrm>
            <a:off x="7209421" y="1500188"/>
            <a:ext cx="1981200" cy="3124200"/>
            <a:chOff x="3552" y="720"/>
            <a:chExt cx="1488" cy="2352"/>
          </a:xfrm>
        </p:grpSpPr>
        <p:sp>
          <p:nvSpPr>
            <p:cNvPr id="31780" name="Oval 14"/>
            <p:cNvSpPr>
              <a:spLocks noChangeArrowheads="1"/>
            </p:cNvSpPr>
            <p:nvPr/>
          </p:nvSpPr>
          <p:spPr bwMode="auto">
            <a:xfrm>
              <a:off x="3888" y="720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-</a:t>
              </a:r>
            </a:p>
          </p:txBody>
        </p:sp>
        <p:sp>
          <p:nvSpPr>
            <p:cNvPr id="31781" name="Oval 15"/>
            <p:cNvSpPr>
              <a:spLocks noChangeArrowheads="1"/>
            </p:cNvSpPr>
            <p:nvPr/>
          </p:nvSpPr>
          <p:spPr bwMode="auto">
            <a:xfrm>
              <a:off x="4272" y="1344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/</a:t>
              </a:r>
            </a:p>
          </p:txBody>
        </p:sp>
        <p:sp>
          <p:nvSpPr>
            <p:cNvPr id="31782" name="Oval 16"/>
            <p:cNvSpPr>
              <a:spLocks noChangeArrowheads="1"/>
            </p:cNvSpPr>
            <p:nvPr/>
          </p:nvSpPr>
          <p:spPr bwMode="auto">
            <a:xfrm>
              <a:off x="4656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1783" name="Oval 17"/>
            <p:cNvSpPr>
              <a:spLocks noChangeArrowheads="1"/>
            </p:cNvSpPr>
            <p:nvPr/>
          </p:nvSpPr>
          <p:spPr bwMode="auto">
            <a:xfrm>
              <a:off x="3984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-</a:t>
              </a:r>
              <a:endParaRPr lang="en-US" altLang="sv-SE" sz="2400" b="1" baseline="-25000">
                <a:latin typeface="Tahoma" panose="020B0604030504040204" pitchFamily="34" charset="0"/>
              </a:endParaRPr>
            </a:p>
          </p:txBody>
        </p:sp>
        <p:sp>
          <p:nvSpPr>
            <p:cNvPr id="31784" name="Oval 18"/>
            <p:cNvSpPr>
              <a:spLocks noChangeArrowheads="1"/>
            </p:cNvSpPr>
            <p:nvPr/>
          </p:nvSpPr>
          <p:spPr bwMode="auto">
            <a:xfrm>
              <a:off x="3552" y="1344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1785" name="Line 19"/>
            <p:cNvSpPr>
              <a:spLocks noChangeShapeType="1"/>
            </p:cNvSpPr>
            <p:nvPr/>
          </p:nvSpPr>
          <p:spPr bwMode="auto">
            <a:xfrm flipH="1">
              <a:off x="3840" y="1056"/>
              <a:ext cx="144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1786" name="Line 20"/>
            <p:cNvSpPr>
              <a:spLocks noChangeShapeType="1"/>
            </p:cNvSpPr>
            <p:nvPr/>
          </p:nvSpPr>
          <p:spPr bwMode="auto">
            <a:xfrm>
              <a:off x="4224" y="1056"/>
              <a:ext cx="192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1787" name="Line 21"/>
            <p:cNvSpPr>
              <a:spLocks noChangeShapeType="1"/>
            </p:cNvSpPr>
            <p:nvPr/>
          </p:nvSpPr>
          <p:spPr bwMode="auto">
            <a:xfrm>
              <a:off x="4560" y="1728"/>
              <a:ext cx="192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1788" name="Line 22"/>
            <p:cNvSpPr>
              <a:spLocks noChangeShapeType="1"/>
            </p:cNvSpPr>
            <p:nvPr/>
          </p:nvSpPr>
          <p:spPr bwMode="auto">
            <a:xfrm flipH="1">
              <a:off x="4224" y="1728"/>
              <a:ext cx="144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1789" name="Oval 23"/>
            <p:cNvSpPr>
              <a:spLocks noChangeArrowheads="1"/>
            </p:cNvSpPr>
            <p:nvPr/>
          </p:nvSpPr>
          <p:spPr bwMode="auto">
            <a:xfrm>
              <a:off x="4368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1790" name="Oval 24"/>
            <p:cNvSpPr>
              <a:spLocks noChangeArrowheads="1"/>
            </p:cNvSpPr>
            <p:nvPr/>
          </p:nvSpPr>
          <p:spPr bwMode="auto">
            <a:xfrm>
              <a:off x="3696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1791" name="Line 25"/>
            <p:cNvSpPr>
              <a:spLocks noChangeShapeType="1"/>
            </p:cNvSpPr>
            <p:nvPr/>
          </p:nvSpPr>
          <p:spPr bwMode="auto">
            <a:xfrm>
              <a:off x="4272" y="2400"/>
              <a:ext cx="192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1792" name="Line 26"/>
            <p:cNvSpPr>
              <a:spLocks noChangeShapeType="1"/>
            </p:cNvSpPr>
            <p:nvPr/>
          </p:nvSpPr>
          <p:spPr bwMode="auto">
            <a:xfrm flipH="1">
              <a:off x="3936" y="2400"/>
              <a:ext cx="144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</p:grpSp>
      <p:sp>
        <p:nvSpPr>
          <p:cNvPr id="31749" name="Text Box 27"/>
          <p:cNvSpPr txBox="1">
            <a:spLocks noChangeArrowheads="1"/>
          </p:cNvSpPr>
          <p:nvPr/>
        </p:nvSpPr>
        <p:spPr bwMode="auto">
          <a:xfrm>
            <a:off x="530809" y="1849438"/>
            <a:ext cx="1331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 sz="2400">
                <a:latin typeface="Tahoma" panose="020B0604030504040204" pitchFamily="34" charset="0"/>
              </a:rPr>
              <a:t>parent A</a:t>
            </a:r>
          </a:p>
        </p:txBody>
      </p:sp>
      <p:sp>
        <p:nvSpPr>
          <p:cNvPr id="31750" name="Text Box 28"/>
          <p:cNvSpPr txBox="1">
            <a:spLocks noChangeArrowheads="1"/>
          </p:cNvSpPr>
          <p:nvPr/>
        </p:nvSpPr>
        <p:spPr bwMode="auto">
          <a:xfrm>
            <a:off x="5571121" y="2133600"/>
            <a:ext cx="132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 sz="2400">
                <a:latin typeface="Tahoma" panose="020B0604030504040204" pitchFamily="34" charset="0"/>
              </a:rPr>
              <a:t>parent B</a:t>
            </a:r>
          </a:p>
        </p:txBody>
      </p:sp>
      <p:sp>
        <p:nvSpPr>
          <p:cNvPr id="31751" name="Rectangle 29"/>
          <p:cNvSpPr>
            <a:spLocks noChangeArrowheads="1"/>
          </p:cNvSpPr>
          <p:nvPr/>
        </p:nvSpPr>
        <p:spPr bwMode="auto">
          <a:xfrm>
            <a:off x="2527884" y="2273300"/>
            <a:ext cx="1600200" cy="1752600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v-SE" altLang="sv-SE"/>
          </a:p>
        </p:txBody>
      </p:sp>
      <p:sp>
        <p:nvSpPr>
          <p:cNvPr id="31752" name="Rectangle 30"/>
          <p:cNvSpPr>
            <a:spLocks noChangeArrowheads="1"/>
          </p:cNvSpPr>
          <p:nvPr/>
        </p:nvSpPr>
        <p:spPr bwMode="auto">
          <a:xfrm>
            <a:off x="6995109" y="2214563"/>
            <a:ext cx="838200" cy="990600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v-SE" altLang="sv-SE"/>
          </a:p>
        </p:txBody>
      </p:sp>
      <p:sp>
        <p:nvSpPr>
          <p:cNvPr id="31753" name="Oval 31"/>
          <p:cNvSpPr>
            <a:spLocks noChangeArrowheads="1"/>
          </p:cNvSpPr>
          <p:nvPr/>
        </p:nvSpPr>
        <p:spPr bwMode="auto">
          <a:xfrm>
            <a:off x="2619960" y="5035550"/>
            <a:ext cx="530225" cy="522288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sv-SE" sz="2400" b="1">
                <a:latin typeface="Tahoma" panose="020B0604030504040204" pitchFamily="34" charset="0"/>
              </a:rPr>
              <a:t>+</a:t>
            </a:r>
          </a:p>
        </p:txBody>
      </p:sp>
      <p:sp>
        <p:nvSpPr>
          <p:cNvPr id="31754" name="Oval 32"/>
          <p:cNvSpPr>
            <a:spLocks noChangeArrowheads="1"/>
          </p:cNvSpPr>
          <p:nvPr/>
        </p:nvSpPr>
        <p:spPr bwMode="auto">
          <a:xfrm>
            <a:off x="5191709" y="4450515"/>
            <a:ext cx="531812" cy="522288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sv-SE" sz="2400" b="1">
                <a:latin typeface="Tahoma" panose="020B0604030504040204" pitchFamily="34" charset="0"/>
              </a:rPr>
              <a:t>*</a:t>
            </a:r>
          </a:p>
        </p:txBody>
      </p:sp>
      <p:sp>
        <p:nvSpPr>
          <p:cNvPr id="31755" name="Oval 33"/>
          <p:cNvSpPr>
            <a:spLocks noChangeArrowheads="1"/>
          </p:cNvSpPr>
          <p:nvPr/>
        </p:nvSpPr>
        <p:spPr bwMode="auto">
          <a:xfrm>
            <a:off x="5567947" y="5353804"/>
            <a:ext cx="530225" cy="522287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sv-SE" sz="2400" b="1" dirty="0">
                <a:latin typeface="Tahoma" panose="020B0604030504040204" pitchFamily="34" charset="0"/>
              </a:rPr>
              <a:t>X</a:t>
            </a:r>
            <a:r>
              <a:rPr lang="en-US" altLang="sv-SE" sz="2400" b="1" baseline="-25000" dirty="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31756" name="Oval 34"/>
          <p:cNvSpPr>
            <a:spLocks noChangeArrowheads="1"/>
          </p:cNvSpPr>
          <p:nvPr/>
        </p:nvSpPr>
        <p:spPr bwMode="auto">
          <a:xfrm>
            <a:off x="4793247" y="5364915"/>
            <a:ext cx="531813" cy="522288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sv-SE" sz="2400" b="1">
                <a:latin typeface="Tahoma" panose="020B0604030504040204" pitchFamily="34" charset="0"/>
              </a:rPr>
              <a:t>X</a:t>
            </a:r>
            <a:r>
              <a:rPr lang="en-US" altLang="sv-SE" sz="2400" b="1" baseline="-250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31757" name="Oval 35"/>
          <p:cNvSpPr>
            <a:spLocks noChangeArrowheads="1"/>
          </p:cNvSpPr>
          <p:nvPr/>
        </p:nvSpPr>
        <p:spPr bwMode="auto">
          <a:xfrm>
            <a:off x="2154822" y="5884864"/>
            <a:ext cx="530225" cy="522287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sv-SE" sz="2400" b="1">
                <a:latin typeface="Tahoma" panose="020B0604030504040204" pitchFamily="34" charset="0"/>
              </a:rPr>
              <a:t>X</a:t>
            </a:r>
            <a:r>
              <a:rPr lang="en-US" altLang="sv-SE" sz="2400" b="1" baseline="-250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1758" name="Line 36"/>
          <p:cNvSpPr>
            <a:spLocks noChangeShapeType="1"/>
          </p:cNvSpPr>
          <p:nvPr/>
        </p:nvSpPr>
        <p:spPr bwMode="auto">
          <a:xfrm flipH="1">
            <a:off x="2553285" y="5492751"/>
            <a:ext cx="198437" cy="39211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sv-SE"/>
          </a:p>
        </p:txBody>
      </p:sp>
      <p:sp>
        <p:nvSpPr>
          <p:cNvPr id="31759" name="Line 37"/>
          <p:cNvSpPr>
            <a:spLocks noChangeShapeType="1"/>
          </p:cNvSpPr>
          <p:nvPr/>
        </p:nvSpPr>
        <p:spPr bwMode="auto">
          <a:xfrm>
            <a:off x="3083509" y="5492751"/>
            <a:ext cx="266700" cy="39211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sv-SE"/>
          </a:p>
        </p:txBody>
      </p:sp>
      <p:sp>
        <p:nvSpPr>
          <p:cNvPr id="31760" name="Line 38"/>
          <p:cNvSpPr>
            <a:spLocks noChangeShapeType="1"/>
          </p:cNvSpPr>
          <p:nvPr/>
        </p:nvSpPr>
        <p:spPr bwMode="auto">
          <a:xfrm>
            <a:off x="5590172" y="4972803"/>
            <a:ext cx="130175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sv-SE"/>
          </a:p>
        </p:txBody>
      </p:sp>
      <p:sp>
        <p:nvSpPr>
          <p:cNvPr id="31761" name="Line 39"/>
          <p:cNvSpPr>
            <a:spLocks noChangeShapeType="1"/>
          </p:cNvSpPr>
          <p:nvPr/>
        </p:nvSpPr>
        <p:spPr bwMode="auto">
          <a:xfrm flipH="1">
            <a:off x="5125035" y="4972803"/>
            <a:ext cx="200025" cy="392112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sv-SE"/>
          </a:p>
        </p:txBody>
      </p:sp>
      <p:sp>
        <p:nvSpPr>
          <p:cNvPr id="31762" name="Oval 40"/>
          <p:cNvSpPr>
            <a:spLocks noChangeArrowheads="1"/>
          </p:cNvSpPr>
          <p:nvPr/>
        </p:nvSpPr>
        <p:spPr bwMode="auto">
          <a:xfrm>
            <a:off x="5796547" y="3601204"/>
            <a:ext cx="511175" cy="509587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sv-SE" sz="2400" b="1">
                <a:latin typeface="Tahoma" panose="020B0604030504040204" pitchFamily="34" charset="0"/>
              </a:rPr>
              <a:t>-</a:t>
            </a:r>
          </a:p>
        </p:txBody>
      </p:sp>
      <p:sp>
        <p:nvSpPr>
          <p:cNvPr id="31763" name="Oval 41"/>
          <p:cNvSpPr>
            <a:spLocks noChangeArrowheads="1"/>
          </p:cNvSpPr>
          <p:nvPr/>
        </p:nvSpPr>
        <p:spPr bwMode="auto">
          <a:xfrm>
            <a:off x="6558547" y="4483854"/>
            <a:ext cx="511175" cy="509587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sv-SE" sz="2400" b="1">
                <a:latin typeface="Tahoma" panose="020B0604030504040204" pitchFamily="34" charset="0"/>
              </a:rPr>
              <a:t>/</a:t>
            </a:r>
          </a:p>
        </p:txBody>
      </p:sp>
      <p:sp>
        <p:nvSpPr>
          <p:cNvPr id="31764" name="Oval 42"/>
          <p:cNvSpPr>
            <a:spLocks noChangeArrowheads="1"/>
          </p:cNvSpPr>
          <p:nvPr/>
        </p:nvSpPr>
        <p:spPr bwMode="auto">
          <a:xfrm>
            <a:off x="7069722" y="5376029"/>
            <a:ext cx="511175" cy="511175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sv-SE" sz="2400" b="1">
                <a:latin typeface="Tahoma" panose="020B0604030504040204" pitchFamily="34" charset="0"/>
              </a:rPr>
              <a:t>X</a:t>
            </a:r>
            <a:r>
              <a:rPr lang="en-US" altLang="sv-SE" sz="2400" b="1" baseline="-25000"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31765" name="Oval 43"/>
          <p:cNvSpPr>
            <a:spLocks noChangeArrowheads="1"/>
          </p:cNvSpPr>
          <p:nvPr/>
        </p:nvSpPr>
        <p:spPr bwMode="auto">
          <a:xfrm>
            <a:off x="6275972" y="5374441"/>
            <a:ext cx="511175" cy="511175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sv-SE" sz="2400" b="1">
                <a:latin typeface="Tahoma" panose="020B0604030504040204" pitchFamily="34" charset="0"/>
              </a:rPr>
              <a:t>-</a:t>
            </a:r>
            <a:endParaRPr lang="en-US" altLang="sv-SE" sz="2400" b="1" baseline="-25000">
              <a:latin typeface="Tahoma" panose="020B0604030504040204" pitchFamily="34" charset="0"/>
            </a:endParaRPr>
          </a:p>
        </p:txBody>
      </p:sp>
      <p:sp>
        <p:nvSpPr>
          <p:cNvPr id="31766" name="Oval 44"/>
          <p:cNvSpPr>
            <a:spLocks noChangeArrowheads="1"/>
          </p:cNvSpPr>
          <p:nvPr/>
        </p:nvSpPr>
        <p:spPr bwMode="auto">
          <a:xfrm>
            <a:off x="3205747" y="5864225"/>
            <a:ext cx="511175" cy="509588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sv-SE" sz="2400" b="1">
                <a:latin typeface="Tahoma" panose="020B0604030504040204" pitchFamily="34" charset="0"/>
              </a:rPr>
              <a:t>X</a:t>
            </a:r>
            <a:r>
              <a:rPr lang="en-US" altLang="sv-SE" sz="2400" b="1" baseline="-250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31767" name="Line 45"/>
          <p:cNvSpPr>
            <a:spLocks noChangeShapeType="1"/>
          </p:cNvSpPr>
          <p:nvPr/>
        </p:nvSpPr>
        <p:spPr bwMode="auto">
          <a:xfrm flipH="1">
            <a:off x="5644146" y="4058403"/>
            <a:ext cx="26670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sv-SE"/>
          </a:p>
        </p:txBody>
      </p:sp>
      <p:sp>
        <p:nvSpPr>
          <p:cNvPr id="31768" name="Line 46"/>
          <p:cNvSpPr>
            <a:spLocks noChangeShapeType="1"/>
          </p:cNvSpPr>
          <p:nvPr/>
        </p:nvSpPr>
        <p:spPr bwMode="auto">
          <a:xfrm>
            <a:off x="6253746" y="4058403"/>
            <a:ext cx="381000" cy="4572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sv-SE"/>
          </a:p>
        </p:txBody>
      </p:sp>
      <p:sp>
        <p:nvSpPr>
          <p:cNvPr id="31769" name="Line 47"/>
          <p:cNvSpPr>
            <a:spLocks noChangeShapeType="1"/>
          </p:cNvSpPr>
          <p:nvPr/>
        </p:nvSpPr>
        <p:spPr bwMode="auto">
          <a:xfrm>
            <a:off x="6941135" y="4993440"/>
            <a:ext cx="255587" cy="38258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sv-SE"/>
          </a:p>
        </p:txBody>
      </p:sp>
      <p:sp>
        <p:nvSpPr>
          <p:cNvPr id="31770" name="Line 48"/>
          <p:cNvSpPr>
            <a:spLocks noChangeShapeType="1"/>
          </p:cNvSpPr>
          <p:nvPr/>
        </p:nvSpPr>
        <p:spPr bwMode="auto">
          <a:xfrm flipH="1">
            <a:off x="6558546" y="4993441"/>
            <a:ext cx="127000" cy="436563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sv-SE"/>
          </a:p>
        </p:txBody>
      </p:sp>
      <p:sp>
        <p:nvSpPr>
          <p:cNvPr id="31771" name="Oval 49"/>
          <p:cNvSpPr>
            <a:spLocks noChangeArrowheads="1"/>
          </p:cNvSpPr>
          <p:nvPr/>
        </p:nvSpPr>
        <p:spPr bwMode="auto">
          <a:xfrm>
            <a:off x="6787147" y="6268204"/>
            <a:ext cx="511175" cy="509587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sv-SE" sz="2400" b="1">
                <a:latin typeface="Tahoma" panose="020B0604030504040204" pitchFamily="34" charset="0"/>
              </a:rPr>
              <a:t>X</a:t>
            </a:r>
            <a:r>
              <a:rPr lang="en-US" altLang="sv-SE" sz="2400" b="1" baseline="-25000"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31772" name="Oval 50"/>
          <p:cNvSpPr>
            <a:spLocks noChangeArrowheads="1"/>
          </p:cNvSpPr>
          <p:nvPr/>
        </p:nvSpPr>
        <p:spPr bwMode="auto">
          <a:xfrm>
            <a:off x="5893385" y="6268204"/>
            <a:ext cx="511175" cy="509587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sv-SE" sz="2400" b="1">
                <a:latin typeface="Tahoma" panose="020B0604030504040204" pitchFamily="34" charset="0"/>
              </a:rPr>
              <a:t>X</a:t>
            </a:r>
            <a:r>
              <a:rPr lang="en-US" altLang="sv-SE" sz="2400" b="1" baseline="-25000"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31773" name="Line 51"/>
          <p:cNvSpPr>
            <a:spLocks noChangeShapeType="1"/>
          </p:cNvSpPr>
          <p:nvPr/>
        </p:nvSpPr>
        <p:spPr bwMode="auto">
          <a:xfrm>
            <a:off x="6660146" y="5885615"/>
            <a:ext cx="255588" cy="38258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sv-SE"/>
          </a:p>
        </p:txBody>
      </p:sp>
      <p:sp>
        <p:nvSpPr>
          <p:cNvPr id="31774" name="Line 52"/>
          <p:cNvSpPr>
            <a:spLocks noChangeShapeType="1"/>
          </p:cNvSpPr>
          <p:nvPr/>
        </p:nvSpPr>
        <p:spPr bwMode="auto">
          <a:xfrm flipH="1">
            <a:off x="6202946" y="5961815"/>
            <a:ext cx="192088" cy="38258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sv-SE"/>
          </a:p>
        </p:txBody>
      </p:sp>
      <p:sp>
        <p:nvSpPr>
          <p:cNvPr id="31775" name="Text Box 53"/>
          <p:cNvSpPr txBox="1">
            <a:spLocks noChangeArrowheads="1"/>
          </p:cNvSpPr>
          <p:nvPr/>
        </p:nvSpPr>
        <p:spPr bwMode="auto">
          <a:xfrm>
            <a:off x="386347" y="5373688"/>
            <a:ext cx="164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 sz="2400">
                <a:latin typeface="Tahoma" panose="020B0604030504040204" pitchFamily="34" charset="0"/>
              </a:rPr>
              <a:t>offspring A</a:t>
            </a:r>
          </a:p>
        </p:txBody>
      </p:sp>
      <p:sp>
        <p:nvSpPr>
          <p:cNvPr id="31776" name="Text Box 54"/>
          <p:cNvSpPr txBox="1">
            <a:spLocks noChangeArrowheads="1"/>
          </p:cNvSpPr>
          <p:nvPr/>
        </p:nvSpPr>
        <p:spPr bwMode="auto">
          <a:xfrm>
            <a:off x="7712660" y="5429250"/>
            <a:ext cx="163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 sz="2400">
                <a:latin typeface="Tahoma" panose="020B0604030504040204" pitchFamily="34" charset="0"/>
              </a:rPr>
              <a:t>offspring B</a:t>
            </a:r>
          </a:p>
        </p:txBody>
      </p:sp>
      <p:sp>
        <p:nvSpPr>
          <p:cNvPr id="31777" name="Rectangle 55"/>
          <p:cNvSpPr>
            <a:spLocks noChangeArrowheads="1"/>
          </p:cNvSpPr>
          <p:nvPr/>
        </p:nvSpPr>
        <p:spPr bwMode="auto">
          <a:xfrm>
            <a:off x="4729746" y="4363203"/>
            <a:ext cx="1447800" cy="1676400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v-SE" altLang="sv-SE"/>
          </a:p>
        </p:txBody>
      </p:sp>
      <p:sp>
        <p:nvSpPr>
          <p:cNvPr id="31778" name="Rectangle 56"/>
          <p:cNvSpPr>
            <a:spLocks noChangeArrowheads="1"/>
          </p:cNvSpPr>
          <p:nvPr/>
        </p:nvSpPr>
        <p:spPr bwMode="auto">
          <a:xfrm>
            <a:off x="3053346" y="5711825"/>
            <a:ext cx="838200" cy="990600"/>
          </a:xfrm>
          <a:prstGeom prst="rect">
            <a:avLst/>
          </a:prstGeom>
          <a:noFill/>
          <a:ln w="5715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sv-SE" altLang="sv-SE"/>
          </a:p>
        </p:txBody>
      </p:sp>
      <p:sp>
        <p:nvSpPr>
          <p:cNvPr id="31779" name="Text Box 59"/>
          <p:cNvSpPr txBox="1">
            <a:spLocks noChangeArrowheads="1"/>
          </p:cNvSpPr>
          <p:nvPr/>
        </p:nvSpPr>
        <p:spPr bwMode="auto">
          <a:xfrm>
            <a:off x="530809" y="611981"/>
            <a:ext cx="87455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sv-SE" sz="2400" dirty="0">
                <a:latin typeface="+mn-lt"/>
              </a:rPr>
              <a:t>Crossover is performed by exchanging randomly chosen parts </a:t>
            </a:r>
          </a:p>
          <a:p>
            <a:pPr eaLnBrk="1" hangingPunct="1"/>
            <a:r>
              <a:rPr lang="en-US" altLang="sv-SE" sz="2400" dirty="0">
                <a:latin typeface="+mn-lt"/>
              </a:rPr>
              <a:t>between parents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46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66498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50913" y="146277"/>
            <a:ext cx="8229600" cy="11430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dirty="0"/>
              <a:t>Genetic Programming: Mutation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51873" y="849199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sv-SE" sz="2400" dirty="0"/>
              <a:t>A mutation operator can randomly change any function or any terminal in the tree.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47</a:t>
            </a:fld>
            <a:endParaRPr lang="sv-SE"/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411328" y="1916113"/>
            <a:ext cx="2057400" cy="2286000"/>
            <a:chOff x="912" y="768"/>
            <a:chExt cx="1488" cy="1680"/>
          </a:xfrm>
        </p:grpSpPr>
        <p:sp>
          <p:nvSpPr>
            <p:cNvPr id="32813" name="Oval 4"/>
            <p:cNvSpPr>
              <a:spLocks noChangeArrowheads="1"/>
            </p:cNvSpPr>
            <p:nvPr/>
          </p:nvSpPr>
          <p:spPr bwMode="auto">
            <a:xfrm>
              <a:off x="1248" y="768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+</a:t>
              </a:r>
            </a:p>
          </p:txBody>
        </p:sp>
        <p:sp>
          <p:nvSpPr>
            <p:cNvPr id="32814" name="Oval 5"/>
            <p:cNvSpPr>
              <a:spLocks noChangeArrowheads="1"/>
            </p:cNvSpPr>
            <p:nvPr/>
          </p:nvSpPr>
          <p:spPr bwMode="auto">
            <a:xfrm>
              <a:off x="1632" y="1392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*</a:t>
              </a:r>
            </a:p>
          </p:txBody>
        </p:sp>
        <p:sp>
          <p:nvSpPr>
            <p:cNvPr id="32815" name="Oval 6"/>
            <p:cNvSpPr>
              <a:spLocks noChangeArrowheads="1"/>
            </p:cNvSpPr>
            <p:nvPr/>
          </p:nvSpPr>
          <p:spPr bwMode="auto">
            <a:xfrm>
              <a:off x="2016" y="2064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2816" name="Oval 7"/>
            <p:cNvSpPr>
              <a:spLocks noChangeArrowheads="1"/>
            </p:cNvSpPr>
            <p:nvPr/>
          </p:nvSpPr>
          <p:spPr bwMode="auto">
            <a:xfrm>
              <a:off x="1344" y="2064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2817" name="Oval 8"/>
            <p:cNvSpPr>
              <a:spLocks noChangeArrowheads="1"/>
            </p:cNvSpPr>
            <p:nvPr/>
          </p:nvSpPr>
          <p:spPr bwMode="auto">
            <a:xfrm>
              <a:off x="912" y="1392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2818" name="Line 9"/>
            <p:cNvSpPr>
              <a:spLocks noChangeShapeType="1"/>
            </p:cNvSpPr>
            <p:nvPr/>
          </p:nvSpPr>
          <p:spPr bwMode="auto">
            <a:xfrm flipH="1">
              <a:off x="1200" y="1104"/>
              <a:ext cx="144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2819" name="Line 10"/>
            <p:cNvSpPr>
              <a:spLocks noChangeShapeType="1"/>
            </p:cNvSpPr>
            <p:nvPr/>
          </p:nvSpPr>
          <p:spPr bwMode="auto">
            <a:xfrm>
              <a:off x="1584" y="1104"/>
              <a:ext cx="192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2820" name="Line 11"/>
            <p:cNvSpPr>
              <a:spLocks noChangeShapeType="1"/>
            </p:cNvSpPr>
            <p:nvPr/>
          </p:nvSpPr>
          <p:spPr bwMode="auto">
            <a:xfrm>
              <a:off x="1920" y="1776"/>
              <a:ext cx="192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2821" name="Line 12"/>
            <p:cNvSpPr>
              <a:spLocks noChangeShapeType="1"/>
            </p:cNvSpPr>
            <p:nvPr/>
          </p:nvSpPr>
          <p:spPr bwMode="auto">
            <a:xfrm flipH="1">
              <a:off x="1584" y="1776"/>
              <a:ext cx="144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</p:grpSp>
      <p:grpSp>
        <p:nvGrpSpPr>
          <p:cNvPr id="32773" name="Group 3"/>
          <p:cNvGrpSpPr>
            <a:grpSpLocks/>
          </p:cNvGrpSpPr>
          <p:nvPr/>
        </p:nvGrpSpPr>
        <p:grpSpPr bwMode="auto">
          <a:xfrm>
            <a:off x="2516353" y="4429125"/>
            <a:ext cx="2057400" cy="2286000"/>
            <a:chOff x="912" y="768"/>
            <a:chExt cx="1488" cy="1680"/>
          </a:xfrm>
        </p:grpSpPr>
        <p:sp>
          <p:nvSpPr>
            <p:cNvPr id="32804" name="Oval 4"/>
            <p:cNvSpPr>
              <a:spLocks noChangeArrowheads="1"/>
            </p:cNvSpPr>
            <p:nvPr/>
          </p:nvSpPr>
          <p:spPr bwMode="auto">
            <a:xfrm>
              <a:off x="1248" y="768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+</a:t>
              </a:r>
            </a:p>
          </p:txBody>
        </p:sp>
        <p:sp>
          <p:nvSpPr>
            <p:cNvPr id="32805" name="Oval 5"/>
            <p:cNvSpPr>
              <a:spLocks noChangeArrowheads="1"/>
            </p:cNvSpPr>
            <p:nvPr/>
          </p:nvSpPr>
          <p:spPr bwMode="auto">
            <a:xfrm>
              <a:off x="1584" y="1398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+</a:t>
              </a:r>
            </a:p>
          </p:txBody>
        </p:sp>
        <p:sp>
          <p:nvSpPr>
            <p:cNvPr id="32806" name="Oval 6"/>
            <p:cNvSpPr>
              <a:spLocks noChangeArrowheads="1"/>
            </p:cNvSpPr>
            <p:nvPr/>
          </p:nvSpPr>
          <p:spPr bwMode="auto">
            <a:xfrm>
              <a:off x="2016" y="2064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2807" name="Oval 7"/>
            <p:cNvSpPr>
              <a:spLocks noChangeArrowheads="1"/>
            </p:cNvSpPr>
            <p:nvPr/>
          </p:nvSpPr>
          <p:spPr bwMode="auto">
            <a:xfrm>
              <a:off x="1344" y="2064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2808" name="Oval 8"/>
            <p:cNvSpPr>
              <a:spLocks noChangeArrowheads="1"/>
            </p:cNvSpPr>
            <p:nvPr/>
          </p:nvSpPr>
          <p:spPr bwMode="auto">
            <a:xfrm>
              <a:off x="912" y="1392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2809" name="Line 9"/>
            <p:cNvSpPr>
              <a:spLocks noChangeShapeType="1"/>
            </p:cNvSpPr>
            <p:nvPr/>
          </p:nvSpPr>
          <p:spPr bwMode="auto">
            <a:xfrm flipH="1">
              <a:off x="1200" y="1104"/>
              <a:ext cx="144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2810" name="Line 10"/>
            <p:cNvSpPr>
              <a:spLocks noChangeShapeType="1"/>
            </p:cNvSpPr>
            <p:nvPr/>
          </p:nvSpPr>
          <p:spPr bwMode="auto">
            <a:xfrm>
              <a:off x="1584" y="1104"/>
              <a:ext cx="192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2811" name="Line 11"/>
            <p:cNvSpPr>
              <a:spLocks noChangeShapeType="1"/>
            </p:cNvSpPr>
            <p:nvPr/>
          </p:nvSpPr>
          <p:spPr bwMode="auto">
            <a:xfrm>
              <a:off x="1920" y="1776"/>
              <a:ext cx="192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2812" name="Line 12"/>
            <p:cNvSpPr>
              <a:spLocks noChangeShapeType="1"/>
            </p:cNvSpPr>
            <p:nvPr/>
          </p:nvSpPr>
          <p:spPr bwMode="auto">
            <a:xfrm flipH="1">
              <a:off x="1584" y="1776"/>
              <a:ext cx="144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</p:grpSp>
      <p:grpSp>
        <p:nvGrpSpPr>
          <p:cNvPr id="32774" name="Group 13"/>
          <p:cNvGrpSpPr>
            <a:grpSpLocks/>
          </p:cNvGrpSpPr>
          <p:nvPr/>
        </p:nvGrpSpPr>
        <p:grpSpPr bwMode="auto">
          <a:xfrm>
            <a:off x="4083215" y="1773238"/>
            <a:ext cx="1981200" cy="3124200"/>
            <a:chOff x="3552" y="720"/>
            <a:chExt cx="1488" cy="2352"/>
          </a:xfrm>
        </p:grpSpPr>
        <p:sp>
          <p:nvSpPr>
            <p:cNvPr id="32791" name="Oval 14"/>
            <p:cNvSpPr>
              <a:spLocks noChangeArrowheads="1"/>
            </p:cNvSpPr>
            <p:nvPr/>
          </p:nvSpPr>
          <p:spPr bwMode="auto">
            <a:xfrm>
              <a:off x="3888" y="720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-</a:t>
              </a:r>
            </a:p>
          </p:txBody>
        </p:sp>
        <p:sp>
          <p:nvSpPr>
            <p:cNvPr id="32792" name="Oval 15"/>
            <p:cNvSpPr>
              <a:spLocks noChangeArrowheads="1"/>
            </p:cNvSpPr>
            <p:nvPr/>
          </p:nvSpPr>
          <p:spPr bwMode="auto">
            <a:xfrm>
              <a:off x="4272" y="1344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/</a:t>
              </a:r>
            </a:p>
          </p:txBody>
        </p:sp>
        <p:sp>
          <p:nvSpPr>
            <p:cNvPr id="32793" name="Oval 16"/>
            <p:cNvSpPr>
              <a:spLocks noChangeArrowheads="1"/>
            </p:cNvSpPr>
            <p:nvPr/>
          </p:nvSpPr>
          <p:spPr bwMode="auto">
            <a:xfrm>
              <a:off x="4656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2794" name="Oval 17"/>
            <p:cNvSpPr>
              <a:spLocks noChangeArrowheads="1"/>
            </p:cNvSpPr>
            <p:nvPr/>
          </p:nvSpPr>
          <p:spPr bwMode="auto">
            <a:xfrm>
              <a:off x="3984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-</a:t>
              </a:r>
              <a:endParaRPr lang="en-US" altLang="sv-SE" sz="2400" b="1" baseline="-25000">
                <a:latin typeface="Tahoma" panose="020B0604030504040204" pitchFamily="34" charset="0"/>
              </a:endParaRPr>
            </a:p>
          </p:txBody>
        </p:sp>
        <p:sp>
          <p:nvSpPr>
            <p:cNvPr id="32795" name="Oval 18"/>
            <p:cNvSpPr>
              <a:spLocks noChangeArrowheads="1"/>
            </p:cNvSpPr>
            <p:nvPr/>
          </p:nvSpPr>
          <p:spPr bwMode="auto">
            <a:xfrm>
              <a:off x="3552" y="1344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2796" name="Line 19"/>
            <p:cNvSpPr>
              <a:spLocks noChangeShapeType="1"/>
            </p:cNvSpPr>
            <p:nvPr/>
          </p:nvSpPr>
          <p:spPr bwMode="auto">
            <a:xfrm flipH="1">
              <a:off x="3840" y="1056"/>
              <a:ext cx="144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2797" name="Line 20"/>
            <p:cNvSpPr>
              <a:spLocks noChangeShapeType="1"/>
            </p:cNvSpPr>
            <p:nvPr/>
          </p:nvSpPr>
          <p:spPr bwMode="auto">
            <a:xfrm>
              <a:off x="4224" y="1056"/>
              <a:ext cx="192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2798" name="Line 21"/>
            <p:cNvSpPr>
              <a:spLocks noChangeShapeType="1"/>
            </p:cNvSpPr>
            <p:nvPr/>
          </p:nvSpPr>
          <p:spPr bwMode="auto">
            <a:xfrm>
              <a:off x="4560" y="1728"/>
              <a:ext cx="192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2799" name="Line 22"/>
            <p:cNvSpPr>
              <a:spLocks noChangeShapeType="1"/>
            </p:cNvSpPr>
            <p:nvPr/>
          </p:nvSpPr>
          <p:spPr bwMode="auto">
            <a:xfrm flipH="1">
              <a:off x="4224" y="1728"/>
              <a:ext cx="144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2800" name="Oval 23"/>
            <p:cNvSpPr>
              <a:spLocks noChangeArrowheads="1"/>
            </p:cNvSpPr>
            <p:nvPr/>
          </p:nvSpPr>
          <p:spPr bwMode="auto">
            <a:xfrm>
              <a:off x="4368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2801" name="Oval 24"/>
            <p:cNvSpPr>
              <a:spLocks noChangeArrowheads="1"/>
            </p:cNvSpPr>
            <p:nvPr/>
          </p:nvSpPr>
          <p:spPr bwMode="auto">
            <a:xfrm>
              <a:off x="3696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2802" name="Line 25"/>
            <p:cNvSpPr>
              <a:spLocks noChangeShapeType="1"/>
            </p:cNvSpPr>
            <p:nvPr/>
          </p:nvSpPr>
          <p:spPr bwMode="auto">
            <a:xfrm>
              <a:off x="4272" y="2400"/>
              <a:ext cx="192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2803" name="Line 26"/>
            <p:cNvSpPr>
              <a:spLocks noChangeShapeType="1"/>
            </p:cNvSpPr>
            <p:nvPr/>
          </p:nvSpPr>
          <p:spPr bwMode="auto">
            <a:xfrm flipH="1">
              <a:off x="3936" y="2400"/>
              <a:ext cx="144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</p:grpSp>
      <p:grpSp>
        <p:nvGrpSpPr>
          <p:cNvPr id="32775" name="Group 13"/>
          <p:cNvGrpSpPr>
            <a:grpSpLocks/>
          </p:cNvGrpSpPr>
          <p:nvPr/>
        </p:nvGrpSpPr>
        <p:grpSpPr bwMode="auto">
          <a:xfrm>
            <a:off x="7016915" y="3429000"/>
            <a:ext cx="1981200" cy="3124200"/>
            <a:chOff x="3552" y="720"/>
            <a:chExt cx="1488" cy="2352"/>
          </a:xfrm>
        </p:grpSpPr>
        <p:sp>
          <p:nvSpPr>
            <p:cNvPr id="32778" name="Oval 14"/>
            <p:cNvSpPr>
              <a:spLocks noChangeArrowheads="1"/>
            </p:cNvSpPr>
            <p:nvPr/>
          </p:nvSpPr>
          <p:spPr bwMode="auto">
            <a:xfrm>
              <a:off x="3888" y="720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-</a:t>
              </a:r>
            </a:p>
          </p:txBody>
        </p:sp>
        <p:sp>
          <p:nvSpPr>
            <p:cNvPr id="32779" name="Oval 15"/>
            <p:cNvSpPr>
              <a:spLocks noChangeArrowheads="1"/>
            </p:cNvSpPr>
            <p:nvPr/>
          </p:nvSpPr>
          <p:spPr bwMode="auto">
            <a:xfrm>
              <a:off x="4272" y="1344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/</a:t>
              </a:r>
            </a:p>
          </p:txBody>
        </p:sp>
        <p:sp>
          <p:nvSpPr>
            <p:cNvPr id="32780" name="Oval 16"/>
            <p:cNvSpPr>
              <a:spLocks noChangeArrowheads="1"/>
            </p:cNvSpPr>
            <p:nvPr/>
          </p:nvSpPr>
          <p:spPr bwMode="auto">
            <a:xfrm>
              <a:off x="4656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32781" name="Oval 17"/>
            <p:cNvSpPr>
              <a:spLocks noChangeArrowheads="1"/>
            </p:cNvSpPr>
            <p:nvPr/>
          </p:nvSpPr>
          <p:spPr bwMode="auto">
            <a:xfrm>
              <a:off x="3984" y="2016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 dirty="0">
                  <a:latin typeface="Tahoma" panose="020B0604030504040204" pitchFamily="34" charset="0"/>
                </a:rPr>
                <a:t>-</a:t>
              </a:r>
              <a:endParaRPr lang="en-US" altLang="sv-SE" sz="2400" b="1" baseline="-25000" dirty="0">
                <a:latin typeface="Tahoma" panose="020B0604030504040204" pitchFamily="34" charset="0"/>
              </a:endParaRPr>
            </a:p>
          </p:txBody>
        </p:sp>
        <p:sp>
          <p:nvSpPr>
            <p:cNvPr id="32782" name="Oval 18"/>
            <p:cNvSpPr>
              <a:spLocks noChangeArrowheads="1"/>
            </p:cNvSpPr>
            <p:nvPr/>
          </p:nvSpPr>
          <p:spPr bwMode="auto">
            <a:xfrm>
              <a:off x="3552" y="1344"/>
              <a:ext cx="384" cy="38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4</a:t>
              </a:r>
            </a:p>
          </p:txBody>
        </p:sp>
        <p:sp>
          <p:nvSpPr>
            <p:cNvPr id="32783" name="Line 19"/>
            <p:cNvSpPr>
              <a:spLocks noChangeShapeType="1"/>
            </p:cNvSpPr>
            <p:nvPr/>
          </p:nvSpPr>
          <p:spPr bwMode="auto">
            <a:xfrm flipH="1">
              <a:off x="3840" y="1056"/>
              <a:ext cx="144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2784" name="Line 20"/>
            <p:cNvSpPr>
              <a:spLocks noChangeShapeType="1"/>
            </p:cNvSpPr>
            <p:nvPr/>
          </p:nvSpPr>
          <p:spPr bwMode="auto">
            <a:xfrm>
              <a:off x="4224" y="1056"/>
              <a:ext cx="192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2785" name="Line 21"/>
            <p:cNvSpPr>
              <a:spLocks noChangeShapeType="1"/>
            </p:cNvSpPr>
            <p:nvPr/>
          </p:nvSpPr>
          <p:spPr bwMode="auto">
            <a:xfrm>
              <a:off x="4560" y="1728"/>
              <a:ext cx="192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2786" name="Line 22"/>
            <p:cNvSpPr>
              <a:spLocks noChangeShapeType="1"/>
            </p:cNvSpPr>
            <p:nvPr/>
          </p:nvSpPr>
          <p:spPr bwMode="auto">
            <a:xfrm flipH="1">
              <a:off x="4224" y="1728"/>
              <a:ext cx="144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2787" name="Oval 23"/>
            <p:cNvSpPr>
              <a:spLocks noChangeArrowheads="1"/>
            </p:cNvSpPr>
            <p:nvPr/>
          </p:nvSpPr>
          <p:spPr bwMode="auto">
            <a:xfrm>
              <a:off x="4368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3</a:t>
              </a:r>
            </a:p>
          </p:txBody>
        </p:sp>
        <p:sp>
          <p:nvSpPr>
            <p:cNvPr id="32788" name="Oval 24"/>
            <p:cNvSpPr>
              <a:spLocks noChangeArrowheads="1"/>
            </p:cNvSpPr>
            <p:nvPr/>
          </p:nvSpPr>
          <p:spPr bwMode="auto">
            <a:xfrm>
              <a:off x="3696" y="2688"/>
              <a:ext cx="384" cy="384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sv-SE" sz="2400" b="1">
                  <a:latin typeface="Tahoma" panose="020B0604030504040204" pitchFamily="34" charset="0"/>
                </a:rPr>
                <a:t>X</a:t>
              </a:r>
              <a:r>
                <a:rPr lang="en-US" altLang="sv-SE" sz="2400" b="1" baseline="-25000"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32789" name="Line 25"/>
            <p:cNvSpPr>
              <a:spLocks noChangeShapeType="1"/>
            </p:cNvSpPr>
            <p:nvPr/>
          </p:nvSpPr>
          <p:spPr bwMode="auto">
            <a:xfrm>
              <a:off x="4272" y="2400"/>
              <a:ext cx="192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  <p:sp>
          <p:nvSpPr>
            <p:cNvPr id="32790" name="Line 26"/>
            <p:cNvSpPr>
              <a:spLocks noChangeShapeType="1"/>
            </p:cNvSpPr>
            <p:nvPr/>
          </p:nvSpPr>
          <p:spPr bwMode="auto">
            <a:xfrm flipH="1">
              <a:off x="3936" y="2400"/>
              <a:ext cx="144" cy="28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sv-SE"/>
            </a:p>
          </p:txBody>
        </p:sp>
      </p:grpSp>
      <p:sp>
        <p:nvSpPr>
          <p:cNvPr id="32776" name="Line 69"/>
          <p:cNvSpPr>
            <a:spLocks noChangeShapeType="1"/>
          </p:cNvSpPr>
          <p:nvPr/>
        </p:nvSpPr>
        <p:spPr bwMode="auto">
          <a:xfrm>
            <a:off x="1944854" y="3000376"/>
            <a:ext cx="1571625" cy="2428875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  <p:sp>
        <p:nvSpPr>
          <p:cNvPr id="32777" name="Line 70"/>
          <p:cNvSpPr>
            <a:spLocks noChangeShapeType="1"/>
          </p:cNvSpPr>
          <p:nvPr/>
        </p:nvSpPr>
        <p:spPr bwMode="auto">
          <a:xfrm>
            <a:off x="4588041" y="3071813"/>
            <a:ext cx="2428875" cy="135731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38647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500" y="2404534"/>
            <a:ext cx="8321503" cy="1646302"/>
          </a:xfrm>
        </p:spPr>
        <p:txBody>
          <a:bodyPr/>
          <a:lstStyle/>
          <a:p>
            <a:r>
              <a:rPr lang="sv-SE" dirty="0"/>
              <a:t>SWARM INTELLIGENCE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0A36A3-B350-431D-8379-81AD13617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01156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30BD-E093-4D5F-8385-2D05F0B7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Swarm Intelligence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CF8F2-01F4-44CB-B6F1-CEC0B3EB3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Swarm intelligence (SI) simulates biological systems, as ant colonies or birds flocking.</a:t>
            </a:r>
          </a:p>
          <a:p>
            <a:endParaRPr lang="sv-SE" dirty="0"/>
          </a:p>
          <a:p>
            <a:r>
              <a:rPr lang="sv-SE" dirty="0"/>
              <a:t>SI are composed by simple agents (also called boids) that will interact locally between each other.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7658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8F44-7ED9-43BD-9917-75718F1DC7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Evolutionary Algorithms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56B3A-3C4C-453D-954E-9028AB83D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4120D-024E-427B-AE83-3B3BCE66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4021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F67B-6D24-42B9-81A7-E9A2F4B7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Family of Swarm Intelligence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1B175-E314-4FEA-A64B-7FE662030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u="sng" dirty="0"/>
              <a:t>Particle Swarm Optimization (PSO)</a:t>
            </a:r>
          </a:p>
          <a:p>
            <a:r>
              <a:rPr lang="sv-SE" b="1" u="sng" dirty="0"/>
              <a:t>Ant Colony Optimization (ACO)</a:t>
            </a:r>
          </a:p>
          <a:p>
            <a:r>
              <a:rPr lang="sv-SE" dirty="0"/>
              <a:t>Artificial Bee Colony (ABC)</a:t>
            </a:r>
          </a:p>
          <a:p>
            <a:r>
              <a:rPr lang="sv-SE" dirty="0"/>
              <a:t>Firefly Algorithm (FA)</a:t>
            </a:r>
          </a:p>
          <a:p>
            <a:r>
              <a:rPr lang="sv-SE" dirty="0"/>
              <a:t>Cuckoo Search (CS)</a:t>
            </a:r>
          </a:p>
          <a:p>
            <a:r>
              <a:rPr lang="sv-SE" dirty="0"/>
              <a:t>...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57644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1A0C-98C2-46BA-87C9-F7BE6523C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Particle Swarm Optimization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54340-6089-4112-93ED-D7EC816AD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773851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Particle</a:t>
            </a:r>
            <a:r>
              <a:rPr lang="sv-SE" dirty="0"/>
              <a:t> </a:t>
            </a:r>
            <a:r>
              <a:rPr lang="sv-SE" dirty="0" err="1"/>
              <a:t>Swarm</a:t>
            </a:r>
            <a:r>
              <a:rPr lang="sv-SE" dirty="0"/>
              <a:t> </a:t>
            </a:r>
            <a:r>
              <a:rPr lang="sv-SE" dirty="0" err="1"/>
              <a:t>Optimization</a:t>
            </a:r>
            <a:r>
              <a:rPr lang="sv-SE" dirty="0"/>
              <a:t> (PSO)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 Swarm Optimization is a population-based algorithm inspired by the social flight of the birds and the movement of the fishes.</a:t>
            </a:r>
          </a:p>
          <a:p>
            <a:endParaRPr lang="en-US" dirty="0"/>
          </a:p>
          <a:p>
            <a:r>
              <a:rPr lang="en-US" dirty="0"/>
              <a:t>PSO was created in 1995 by Russ C. </a:t>
            </a:r>
            <a:r>
              <a:rPr lang="en-US" dirty="0" err="1"/>
              <a:t>Eberhart</a:t>
            </a:r>
            <a:r>
              <a:rPr lang="en-US" dirty="0"/>
              <a:t> and James Kennedy.</a:t>
            </a:r>
          </a:p>
          <a:p>
            <a:endParaRPr lang="en-US" dirty="0"/>
          </a:p>
          <a:p>
            <a:r>
              <a:rPr lang="en-US" dirty="0"/>
              <a:t>PSO is used in continuous optimization.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52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57130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915845" cy="1320800"/>
          </a:xfrm>
        </p:spPr>
        <p:txBody>
          <a:bodyPr/>
          <a:lstStyle/>
          <a:p>
            <a:pPr algn="ctr"/>
            <a:r>
              <a:rPr lang="sv-SE" dirty="0"/>
              <a:t>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PSO simulate the behavior of the flock of birds.</a:t>
            </a:r>
          </a:p>
          <a:p>
            <a:endParaRPr lang="en-US" dirty="0"/>
          </a:p>
          <a:p>
            <a:r>
              <a:rPr lang="en-US" dirty="0"/>
              <a:t>Imagine that one of this flock is searching food in an area and there is only one peace of food in that area.</a:t>
            </a:r>
          </a:p>
          <a:p>
            <a:endParaRPr lang="en-US" dirty="0"/>
          </a:p>
          <a:p>
            <a:r>
              <a:rPr lang="en-US" dirty="0"/>
              <a:t>The birds does not know were the food is, but they know the distance to it.</a:t>
            </a:r>
          </a:p>
          <a:p>
            <a:endParaRPr lang="en-US" dirty="0"/>
          </a:p>
          <a:p>
            <a:r>
              <a:rPr lang="en-US" dirty="0"/>
              <a:t>The most efficient strategy will be to follow the bird that is closer to the food.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53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8411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6" y="609600"/>
            <a:ext cx="9609221" cy="1320800"/>
          </a:xfrm>
        </p:spPr>
        <p:txBody>
          <a:bodyPr/>
          <a:lstStyle/>
          <a:p>
            <a:pPr algn="ctr"/>
            <a:r>
              <a:rPr lang="sv-SE" dirty="0"/>
              <a:t>Basics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population will be a multi-agent system where every bird or particle will be an agent.</a:t>
            </a:r>
          </a:p>
          <a:p>
            <a:endParaRPr lang="en-US" dirty="0"/>
          </a:p>
          <a:p>
            <a:r>
              <a:rPr lang="en-US" dirty="0"/>
              <a:t>Every particle will have a fitness (in this case distance to the food), a position in the space and a velocity vector (the direction that the particle is tacking)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54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7405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Anatomy of a particle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5158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particle is composed by:</a:t>
            </a:r>
          </a:p>
          <a:p>
            <a:r>
              <a:rPr lang="en-US" dirty="0"/>
              <a:t>Three vectors:</a:t>
            </a:r>
          </a:p>
          <a:p>
            <a:pPr lvl="1"/>
            <a:r>
              <a:rPr lang="en-US" dirty="0"/>
              <a:t>Vector X, with the actual location of the particle.</a:t>
            </a:r>
          </a:p>
          <a:p>
            <a:pPr lvl="1"/>
            <a:r>
              <a:rPr lang="en-US" dirty="0"/>
              <a:t>Vector </a:t>
            </a:r>
            <a:r>
              <a:rPr lang="en-US" dirty="0" err="1"/>
              <a:t>pBest</a:t>
            </a:r>
            <a:r>
              <a:rPr lang="en-US" dirty="0"/>
              <a:t>, with the location of the best position found by the particle.</a:t>
            </a:r>
          </a:p>
          <a:p>
            <a:pPr lvl="1"/>
            <a:r>
              <a:rPr lang="en-US" dirty="0"/>
              <a:t>Vector V, with the gradient (direction, velocity) that the particle will move,</a:t>
            </a:r>
          </a:p>
          <a:p>
            <a:r>
              <a:rPr lang="en-US" dirty="0"/>
              <a:t>Two fitness’s values:</a:t>
            </a:r>
          </a:p>
          <a:p>
            <a:pPr lvl="1"/>
            <a:r>
              <a:rPr lang="en-US" dirty="0" err="1"/>
              <a:t>x_fitness</a:t>
            </a:r>
            <a:r>
              <a:rPr lang="en-US" dirty="0"/>
              <a:t>, with the fitness of the actual solution (X).</a:t>
            </a:r>
          </a:p>
          <a:p>
            <a:pPr lvl="1"/>
            <a:r>
              <a:rPr lang="en-US" dirty="0" err="1"/>
              <a:t>pBest_fitness</a:t>
            </a:r>
            <a:r>
              <a:rPr lang="en-US" dirty="0"/>
              <a:t>, with the fitness of the best solution </a:t>
            </a:r>
          </a:p>
          <a:p>
            <a:pPr marL="457200" lvl="1" indent="0">
              <a:buNone/>
            </a:pPr>
            <a:r>
              <a:rPr lang="en-US" dirty="0"/>
              <a:t>found by the particle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278" y="3760502"/>
            <a:ext cx="2946985" cy="25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99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Initialization of the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position of the particle is generated randomly in the search space.</a:t>
            </a:r>
          </a:p>
          <a:p>
            <a:endParaRPr lang="en-US" dirty="0"/>
          </a:p>
          <a:p>
            <a:r>
              <a:rPr lang="en-US" dirty="0"/>
              <a:t>The velocities are randomly generated, with every component in the interval [-</a:t>
            </a:r>
            <a:r>
              <a:rPr lang="en-US" dirty="0" err="1"/>
              <a:t>Vmax</a:t>
            </a:r>
            <a:r>
              <a:rPr lang="en-US" dirty="0"/>
              <a:t>, </a:t>
            </a:r>
            <a:r>
              <a:rPr lang="en-US" dirty="0" err="1"/>
              <a:t>Vmax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 not </a:t>
            </a:r>
            <a:r>
              <a:rPr lang="en-US" dirty="0" err="1">
                <a:solidFill>
                  <a:srgbClr val="FF0000"/>
                </a:solidFill>
              </a:rPr>
              <a:t>initializate</a:t>
            </a:r>
            <a:r>
              <a:rPr lang="en-US" dirty="0">
                <a:solidFill>
                  <a:srgbClr val="FF0000"/>
                </a:solidFill>
              </a:rPr>
              <a:t> them to 0, </a:t>
            </a:r>
            <a:r>
              <a:rPr lang="en-US" dirty="0">
                <a:solidFill>
                  <a:schemeClr val="tx1"/>
                </a:solidFill>
              </a:rPr>
              <a:t>it does not give good results.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Vmax</a:t>
            </a:r>
            <a:r>
              <a:rPr lang="en-US" dirty="0">
                <a:solidFill>
                  <a:srgbClr val="0070C0"/>
                </a:solidFill>
              </a:rPr>
              <a:t> is the maximum movement that the particle will take in every generation.</a:t>
            </a:r>
          </a:p>
        </p:txBody>
      </p:sp>
    </p:spTree>
    <p:extLst>
      <p:ext uri="{BB962C8B-B14F-4D97-AF65-F5344CB8AC3E}">
        <p14:creationId xmlns:p14="http://schemas.microsoft.com/office/powerpoint/2010/main" val="7707390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Initialization of the particles (2)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879" y="1930400"/>
            <a:ext cx="7773123" cy="43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417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Movement of the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Velocity (V) will be added to the position (X), to get the new vector position: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calculating the new position of the particle, we need to evaluate it. If the new fitness is better than the one that the particle had, </a:t>
            </a:r>
            <a:r>
              <a:rPr lang="en-US" dirty="0" err="1"/>
              <a:t>pBest_fitness</a:t>
            </a:r>
            <a:r>
              <a:rPr lang="en-US" dirty="0"/>
              <a:t>, then: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26" y="2961523"/>
            <a:ext cx="1609725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868" y="4891338"/>
            <a:ext cx="51816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356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Movement of the particles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8379"/>
            <a:ext cx="8596668" cy="4684295"/>
          </a:xfrm>
        </p:spPr>
        <p:txBody>
          <a:bodyPr>
            <a:normAutofit/>
          </a:bodyPr>
          <a:lstStyle/>
          <a:p>
            <a:r>
              <a:rPr lang="en-US" dirty="0"/>
              <a:t>The first step is to adjust the velocity vector, and then add it to the position vector.</a:t>
            </a:r>
          </a:p>
          <a:p>
            <a:r>
              <a:rPr lang="en-US" dirty="0"/>
              <a:t>The equations are: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en-US" dirty="0"/>
              <a:t>X</a:t>
            </a:r>
            <a:r>
              <a:rPr lang="en-US" sz="1400" dirty="0"/>
              <a:t>i</a:t>
            </a:r>
            <a:r>
              <a:rPr lang="en-US" dirty="0"/>
              <a:t> is the particle, </a:t>
            </a:r>
            <a:r>
              <a:rPr lang="en-US" dirty="0" err="1"/>
              <a:t>pBest</a:t>
            </a:r>
            <a:r>
              <a:rPr lang="en-US" dirty="0"/>
              <a:t> is the best solution found by the particle.</a:t>
            </a:r>
          </a:p>
          <a:p>
            <a:r>
              <a:rPr lang="es-ES" dirty="0"/>
              <a:t>j1,j2 are </a:t>
            </a:r>
            <a:r>
              <a:rPr lang="es-ES" dirty="0" err="1"/>
              <a:t>learning</a:t>
            </a:r>
            <a:r>
              <a:rPr lang="es-ES" dirty="0"/>
              <a:t> ratios (</a:t>
            </a:r>
            <a:r>
              <a:rPr lang="es-ES" dirty="0" err="1"/>
              <a:t>weight</a:t>
            </a:r>
            <a:r>
              <a:rPr lang="es-ES" dirty="0"/>
              <a:t>) to control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 err="1"/>
              <a:t>cognitive</a:t>
            </a:r>
            <a:r>
              <a:rPr lang="es-ES" dirty="0"/>
              <a:t> and </a:t>
            </a:r>
            <a:r>
              <a:rPr lang="es-ES" b="1" dirty="0"/>
              <a:t>social</a:t>
            </a:r>
            <a:r>
              <a:rPr lang="es-ES" dirty="0"/>
              <a:t> </a:t>
            </a:r>
            <a:r>
              <a:rPr lang="es-ES" dirty="0" err="1"/>
              <a:t>component</a:t>
            </a:r>
            <a:r>
              <a:rPr lang="en-GB" dirty="0"/>
              <a:t>.</a:t>
            </a:r>
          </a:p>
          <a:p>
            <a:r>
              <a:rPr lang="es-ES" dirty="0"/>
              <a:t> </a:t>
            </a:r>
            <a:r>
              <a:rPr lang="es-ES" b="1" dirty="0"/>
              <a:t>g </a:t>
            </a:r>
            <a:r>
              <a:rPr lang="es-ES" dirty="0" err="1"/>
              <a:t>represents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particle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i="1" dirty="0" err="1"/>
              <a:t>pBest</a:t>
            </a:r>
            <a:r>
              <a:rPr lang="es-ES" dirty="0" err="1"/>
              <a:t>_fitness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neighbour</a:t>
            </a:r>
            <a:r>
              <a:rPr lang="es-ES" dirty="0"/>
              <a:t> </a:t>
            </a:r>
            <a:r>
              <a:rPr lang="en-GB" dirty="0"/>
              <a:t>(</a:t>
            </a:r>
            <a:r>
              <a:rPr lang="en-GB" i="1" dirty="0" err="1"/>
              <a:t>lBest</a:t>
            </a:r>
            <a:r>
              <a:rPr lang="en-GB" dirty="0"/>
              <a:t>) or the global best (</a:t>
            </a:r>
            <a:r>
              <a:rPr lang="en-GB" i="1" dirty="0" err="1"/>
              <a:t>gBest</a:t>
            </a:r>
            <a:r>
              <a:rPr lang="en-GB" dirty="0"/>
              <a:t>),</a:t>
            </a:r>
          </a:p>
          <a:p>
            <a:r>
              <a:rPr lang="en-US" dirty="0" err="1"/>
              <a:t>Rnd</a:t>
            </a:r>
            <a:r>
              <a:rPr lang="en-US" dirty="0"/>
              <a:t>() are numbers randomly generated in the interval [0,1], and d is the dimension d of the vector.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66" y="2831223"/>
            <a:ext cx="6671789" cy="1033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374" y="4335963"/>
            <a:ext cx="617421" cy="36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6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68E6-62CA-4D25-AB1D-C69DAEE8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Evolutionary Algorithms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137C-C824-4773-8059-54A086CB1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Evolutionary Algorithms (EA) implement mechanism inspired by biological evolution such as:</a:t>
            </a:r>
          </a:p>
          <a:p>
            <a:pPr lvl="1"/>
            <a:r>
              <a:rPr lang="sv-SE" dirty="0"/>
              <a:t>Repreduction</a:t>
            </a:r>
          </a:p>
          <a:p>
            <a:pPr lvl="1"/>
            <a:r>
              <a:rPr lang="sv-SE" dirty="0"/>
              <a:t>Mutation</a:t>
            </a:r>
          </a:p>
          <a:p>
            <a:pPr lvl="1"/>
            <a:r>
              <a:rPr lang="sv-SE" dirty="0"/>
              <a:t>Recombination</a:t>
            </a:r>
          </a:p>
          <a:p>
            <a:pPr lvl="1"/>
            <a:r>
              <a:rPr lang="sv-SE" dirty="0"/>
              <a:t>Natural Selection</a:t>
            </a:r>
          </a:p>
          <a:p>
            <a:pPr lvl="1"/>
            <a:endParaRPr lang="sv-SE" dirty="0"/>
          </a:p>
          <a:p>
            <a:r>
              <a:rPr lang="sv-SE" dirty="0"/>
              <a:t>Candidates solutions play an important role inside the population. </a:t>
            </a:r>
          </a:p>
          <a:p>
            <a:endParaRPr lang="sv-SE" dirty="0"/>
          </a:p>
          <a:p>
            <a:r>
              <a:rPr lang="sv-SE" dirty="0"/>
              <a:t>The cost function will determine which solution ”Live”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99879-A3BE-4C53-8E58-3FCCD054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82572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Movement of the particles (3)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0070C0"/>
                </a:solidFill>
              </a:rPr>
              <a:t>Types of PSO algorithms</a:t>
            </a:r>
          </a:p>
          <a:p>
            <a:endParaRPr lang="en-US" dirty="0"/>
          </a:p>
          <a:p>
            <a:r>
              <a:rPr lang="en-US" dirty="0"/>
              <a:t>Kennedy identify four types of PSO algorithms depending of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Complete Model: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Only Cognitive: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Only Social: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Only Social Exclusive:                                      </a:t>
            </a:r>
            <a:r>
              <a:rPr lang="en-US" dirty="0"/>
              <a:t>Also g is different than x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048" y="2946652"/>
            <a:ext cx="617421" cy="3658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880" y="3652108"/>
            <a:ext cx="1371600" cy="390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126" y="4027865"/>
            <a:ext cx="2105025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9693" y="4368216"/>
            <a:ext cx="2085975" cy="390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963" y="4807955"/>
            <a:ext cx="20859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236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Topology of the particle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topologies define the neighbor of every individual. The particle will always belong to its neighbor.</a:t>
            </a:r>
          </a:p>
          <a:p>
            <a:endParaRPr lang="en-US" dirty="0"/>
          </a:p>
          <a:p>
            <a:r>
              <a:rPr lang="en-US" dirty="0"/>
              <a:t>There are two types of topologies:</a:t>
            </a:r>
          </a:p>
          <a:p>
            <a:pPr lvl="1"/>
            <a:r>
              <a:rPr lang="en-US" b="1" u="sng" dirty="0">
                <a:solidFill>
                  <a:srgbClr val="0070C0"/>
                </a:solidFill>
              </a:rPr>
              <a:t>Geographical</a:t>
            </a:r>
            <a:r>
              <a:rPr lang="en-US" u="sng" dirty="0">
                <a:solidFill>
                  <a:srgbClr val="0070C0"/>
                </a:solidFill>
              </a:rPr>
              <a:t>: </a:t>
            </a:r>
            <a:r>
              <a:rPr lang="en-US" dirty="0"/>
              <a:t>The distances between the actual particle and the rest are calculated and the neighbor of the particle will be composed by the closer ones. </a:t>
            </a:r>
          </a:p>
          <a:p>
            <a:pPr lvl="1"/>
            <a:r>
              <a:rPr lang="en-US" b="1" u="sng" dirty="0">
                <a:solidFill>
                  <a:srgbClr val="0070C0"/>
                </a:solidFill>
              </a:rPr>
              <a:t>Social: </a:t>
            </a:r>
            <a:r>
              <a:rPr lang="en-US" dirty="0"/>
              <a:t>The neighbor of a particle is predefined, no matter the position.</a:t>
            </a:r>
          </a:p>
          <a:p>
            <a:pPr lvl="1"/>
            <a:endParaRPr lang="en-US" dirty="0"/>
          </a:p>
          <a:p>
            <a:r>
              <a:rPr lang="en-US" dirty="0"/>
              <a:t>The social topology are more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522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Topology of the particle population (2)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676" y="2160588"/>
            <a:ext cx="657268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75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robot searching</a:t>
            </a:r>
          </a:p>
        </p:txBody>
      </p:sp>
      <p:pic>
        <p:nvPicPr>
          <p:cNvPr id="4" name="M028vafB0l8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57460" y="2064627"/>
            <a:ext cx="6703227" cy="377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32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9698-0802-40A6-A615-34F5694FD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Ant Colony Optimization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87DC-CDAD-4F8F-A9AF-2CD240FBB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82051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Ant Colony Optimization (ACO)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 Colony System was invented by Marco </a:t>
            </a:r>
            <a:r>
              <a:rPr lang="en-US" dirty="0" err="1"/>
              <a:t>Dorigo</a:t>
            </a:r>
            <a:r>
              <a:rPr lang="en-US" dirty="0"/>
              <a:t> in 1992</a:t>
            </a:r>
          </a:p>
          <a:p>
            <a:r>
              <a:rPr lang="en-US" dirty="0"/>
              <a:t>This algorithm is based on the behavior of real ants</a:t>
            </a:r>
          </a:p>
          <a:p>
            <a:r>
              <a:rPr lang="en-US" dirty="0"/>
              <a:t>It is used to find the shortest path in a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65</a:t>
            </a:fld>
            <a:endParaRPr lang="sv-SE"/>
          </a:p>
        </p:txBody>
      </p:sp>
      <p:pic>
        <p:nvPicPr>
          <p:cNvPr id="5" name="Bildobjek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07" y="3512394"/>
            <a:ext cx="4334983" cy="289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248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 Colony Optimization (ACO):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ants are BLIND (not all of them).</a:t>
            </a:r>
          </a:p>
          <a:p>
            <a:endParaRPr lang="en-US" dirty="0"/>
          </a:p>
          <a:p>
            <a:r>
              <a:rPr lang="en-US" dirty="0"/>
              <a:t>The ants are attracted by pheromones in neighbor nodes.</a:t>
            </a:r>
          </a:p>
          <a:p>
            <a:endParaRPr lang="en-US" dirty="0"/>
          </a:p>
          <a:p>
            <a:r>
              <a:rPr lang="en-US" dirty="0"/>
              <a:t>Once an ant leave the nest start leaving pheromone on the way it walked.</a:t>
            </a:r>
          </a:p>
          <a:p>
            <a:endParaRPr lang="en-US" dirty="0"/>
          </a:p>
          <a:p>
            <a:r>
              <a:rPr lang="en-US" dirty="0"/>
              <a:t>When they find the food, they come back, placing pheromone again.</a:t>
            </a:r>
          </a:p>
          <a:p>
            <a:endParaRPr lang="en-US" dirty="0"/>
          </a:p>
          <a:p>
            <a:r>
              <a:rPr lang="en-US" dirty="0"/>
              <a:t>The next time they leave the nest they will take the path with more pheromone.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66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29460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 Colony Optimization (ACO): example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915" y="2160588"/>
            <a:ext cx="6288207" cy="38814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67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08118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 Colony Optimization (ACO): example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78" y="2010036"/>
            <a:ext cx="5375101" cy="403132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68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09307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Ant</a:t>
            </a:r>
            <a:r>
              <a:rPr lang="sv-SE" dirty="0"/>
              <a:t> </a:t>
            </a:r>
            <a:r>
              <a:rPr lang="sv-SE" dirty="0" err="1"/>
              <a:t>Colony</a:t>
            </a:r>
            <a:r>
              <a:rPr lang="sv-SE" dirty="0"/>
              <a:t> </a:t>
            </a:r>
            <a:r>
              <a:rPr lang="sv-SE" dirty="0" err="1"/>
              <a:t>Opimization</a:t>
            </a:r>
            <a:r>
              <a:rPr lang="sv-SE" dirty="0"/>
              <a:t> (ACO):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ants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701" y="2160588"/>
            <a:ext cx="3928635" cy="38814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69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26776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999C-FCD0-4228-B32A-9A50EAD1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Family of Evolutionary Algorithms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D77F-E62A-4AD1-89B4-16979905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/>
              <a:t>Genetic Algorithm (GA)</a:t>
            </a:r>
          </a:p>
          <a:p>
            <a:r>
              <a:rPr lang="sv-SE" b="1" dirty="0"/>
              <a:t>Genetic Programming (GP)</a:t>
            </a:r>
          </a:p>
          <a:p>
            <a:r>
              <a:rPr lang="sv-SE" dirty="0"/>
              <a:t>Evolutionary Programming (EP)</a:t>
            </a:r>
          </a:p>
          <a:p>
            <a:r>
              <a:rPr lang="sv-SE" dirty="0"/>
              <a:t>Evolutionary Strategy (ES)</a:t>
            </a:r>
            <a:endParaRPr lang="sv-SE" b="1" dirty="0"/>
          </a:p>
          <a:p>
            <a:r>
              <a:rPr lang="sv-SE" b="1" dirty="0"/>
              <a:t>Differential Evolution (DE)</a:t>
            </a:r>
          </a:p>
          <a:p>
            <a:r>
              <a:rPr lang="sv-SE" dirty="0"/>
              <a:t>........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1FFFE-A80C-4C10-8AFB-319523C3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82072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Ant</a:t>
            </a:r>
            <a:r>
              <a:rPr lang="sv-SE" dirty="0"/>
              <a:t> </a:t>
            </a:r>
            <a:r>
              <a:rPr lang="sv-SE" dirty="0" err="1"/>
              <a:t>Colony</a:t>
            </a:r>
            <a:r>
              <a:rPr lang="sv-SE" dirty="0"/>
              <a:t> </a:t>
            </a:r>
            <a:r>
              <a:rPr lang="sv-SE" dirty="0" err="1"/>
              <a:t>Opimization</a:t>
            </a:r>
            <a:r>
              <a:rPr lang="sv-SE" dirty="0"/>
              <a:t> (ACO):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ants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70</a:t>
            </a:fld>
            <a:endParaRPr lang="sv-S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701" y="2160588"/>
            <a:ext cx="392863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764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Ant</a:t>
            </a:r>
            <a:r>
              <a:rPr lang="sv-SE" dirty="0"/>
              <a:t> </a:t>
            </a:r>
            <a:r>
              <a:rPr lang="sv-SE" dirty="0" err="1"/>
              <a:t>Colony</a:t>
            </a:r>
            <a:r>
              <a:rPr lang="sv-SE" dirty="0"/>
              <a:t> </a:t>
            </a:r>
            <a:r>
              <a:rPr lang="sv-SE" dirty="0" err="1"/>
              <a:t>Opimization</a:t>
            </a:r>
            <a:r>
              <a:rPr lang="sv-SE" dirty="0"/>
              <a:t> (ACO):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ants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71</a:t>
            </a:fld>
            <a:endParaRPr lang="sv-SE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701" y="2160588"/>
            <a:ext cx="392863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171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Ant</a:t>
            </a:r>
            <a:r>
              <a:rPr lang="sv-SE" dirty="0"/>
              <a:t> </a:t>
            </a:r>
            <a:r>
              <a:rPr lang="sv-SE" dirty="0" err="1"/>
              <a:t>Colony</a:t>
            </a:r>
            <a:r>
              <a:rPr lang="sv-SE" dirty="0"/>
              <a:t> </a:t>
            </a:r>
            <a:r>
              <a:rPr lang="sv-SE" dirty="0" err="1"/>
              <a:t>Opimization</a:t>
            </a:r>
            <a:r>
              <a:rPr lang="sv-SE" dirty="0"/>
              <a:t> (ACO):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ants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72</a:t>
            </a:fld>
            <a:endParaRPr lang="sv-SE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701" y="2160588"/>
            <a:ext cx="392863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853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Ant</a:t>
            </a:r>
            <a:r>
              <a:rPr lang="sv-SE" dirty="0"/>
              <a:t> </a:t>
            </a:r>
            <a:r>
              <a:rPr lang="sv-SE" dirty="0" err="1"/>
              <a:t>Colony</a:t>
            </a:r>
            <a:r>
              <a:rPr lang="sv-SE" dirty="0"/>
              <a:t> </a:t>
            </a:r>
            <a:r>
              <a:rPr lang="sv-SE" dirty="0" err="1"/>
              <a:t>Opimization</a:t>
            </a:r>
            <a:r>
              <a:rPr lang="sv-SE" dirty="0"/>
              <a:t> (ACO):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ants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73</a:t>
            </a:fld>
            <a:endParaRPr lang="sv-S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701" y="2160588"/>
            <a:ext cx="392863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296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Ant</a:t>
            </a:r>
            <a:r>
              <a:rPr lang="sv-SE" dirty="0"/>
              <a:t> </a:t>
            </a:r>
            <a:r>
              <a:rPr lang="sv-SE" dirty="0" err="1"/>
              <a:t>Colony</a:t>
            </a:r>
            <a:r>
              <a:rPr lang="sv-SE" dirty="0"/>
              <a:t> </a:t>
            </a:r>
            <a:r>
              <a:rPr lang="sv-SE" dirty="0" err="1"/>
              <a:t>Opimization</a:t>
            </a:r>
            <a:r>
              <a:rPr lang="sv-SE" dirty="0"/>
              <a:t> (ACO):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ants</a:t>
            </a:r>
            <a:r>
              <a:rPr lang="sv-SE" dirty="0"/>
              <a:t> </a:t>
            </a:r>
            <a:r>
              <a:rPr lang="sv-SE" dirty="0" err="1"/>
              <a:t>example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74</a:t>
            </a:fld>
            <a:endParaRPr lang="sv-SE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701" y="2160588"/>
            <a:ext cx="3928635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13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Ant</a:t>
            </a:r>
            <a:r>
              <a:rPr lang="sv-SE" dirty="0"/>
              <a:t> </a:t>
            </a:r>
            <a:r>
              <a:rPr lang="sv-SE" dirty="0" err="1"/>
              <a:t>Colony</a:t>
            </a:r>
            <a:r>
              <a:rPr lang="sv-SE" dirty="0"/>
              <a:t> </a:t>
            </a:r>
            <a:r>
              <a:rPr lang="sv-SE" dirty="0" err="1"/>
              <a:t>Optimization</a:t>
            </a:r>
            <a:r>
              <a:rPr lang="sv-SE" dirty="0"/>
              <a:t> (ACO)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ACO algorithms imitate the real ants in an artificial ant colony to solve problems of the minimum path.</a:t>
            </a:r>
          </a:p>
          <a:p>
            <a:endParaRPr lang="en-US" dirty="0"/>
          </a:p>
          <a:p>
            <a:r>
              <a:rPr lang="en-US" dirty="0"/>
              <a:t>Each artificial ant is a probabilistic mechanism to build solutions to the problem (an agent that imitate a real ant). It uses:</a:t>
            </a:r>
          </a:p>
          <a:p>
            <a:pPr lvl="1"/>
            <a:r>
              <a:rPr lang="en-US" dirty="0"/>
              <a:t>Pheromone,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l-GR" b="1" dirty="0">
                <a:solidFill>
                  <a:srgbClr val="0070C0"/>
                </a:solidFill>
              </a:rPr>
              <a:t>τ</a:t>
            </a:r>
            <a:r>
              <a:rPr lang="sv-SE" dirty="0">
                <a:solidFill>
                  <a:srgbClr val="FF0000"/>
                </a:solidFill>
              </a:rPr>
              <a:t> </a:t>
            </a:r>
            <a:r>
              <a:rPr lang="sv-SE" dirty="0"/>
              <a:t>(</a:t>
            </a:r>
            <a:r>
              <a:rPr lang="sv-SE" dirty="0" err="1"/>
              <a:t>tau</a:t>
            </a:r>
            <a:r>
              <a:rPr lang="sv-SE" dirty="0"/>
              <a:t>),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change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the </a:t>
            </a:r>
            <a:r>
              <a:rPr lang="sv-SE" dirty="0" err="1"/>
              <a:t>time</a:t>
            </a:r>
            <a:r>
              <a:rPr lang="sv-SE" dirty="0"/>
              <a:t> to </a:t>
            </a:r>
            <a:r>
              <a:rPr lang="sv-SE" dirty="0" err="1"/>
              <a:t>reflect</a:t>
            </a:r>
            <a:r>
              <a:rPr lang="sv-SE" dirty="0"/>
              <a:t> the </a:t>
            </a:r>
            <a:r>
              <a:rPr lang="sv-SE" dirty="0" err="1"/>
              <a:t>experience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agents.</a:t>
            </a:r>
          </a:p>
          <a:p>
            <a:pPr lvl="1"/>
            <a:r>
              <a:rPr lang="sv-SE" dirty="0" err="1"/>
              <a:t>Heuristic</a:t>
            </a:r>
            <a:r>
              <a:rPr lang="sv-SE" dirty="0"/>
              <a:t> information</a:t>
            </a:r>
            <a:r>
              <a:rPr lang="sv-SE" dirty="0">
                <a:solidFill>
                  <a:schemeClr val="tx1"/>
                </a:solidFill>
              </a:rPr>
              <a:t>, </a:t>
            </a:r>
            <a:r>
              <a:rPr lang="el-GR" b="1" dirty="0">
                <a:solidFill>
                  <a:srgbClr val="0070C0"/>
                </a:solidFill>
              </a:rPr>
              <a:t>η</a:t>
            </a:r>
            <a:r>
              <a:rPr lang="sv-SE" b="1" dirty="0">
                <a:solidFill>
                  <a:srgbClr val="FF0000"/>
                </a:solidFill>
              </a:rPr>
              <a:t> </a:t>
            </a:r>
            <a:r>
              <a:rPr lang="sv-SE" dirty="0"/>
              <a:t>(</a:t>
            </a:r>
            <a:r>
              <a:rPr lang="sv-SE" dirty="0" err="1"/>
              <a:t>eta</a:t>
            </a:r>
            <a:r>
              <a:rPr lang="sv-SE" dirty="0"/>
              <a:t>), </a:t>
            </a:r>
            <a:r>
              <a:rPr lang="sv-SE" dirty="0" err="1"/>
              <a:t>about</a:t>
            </a:r>
            <a:r>
              <a:rPr lang="sv-SE" dirty="0"/>
              <a:t> the problem </a:t>
            </a:r>
            <a:r>
              <a:rPr lang="sv-SE" dirty="0" err="1"/>
              <a:t>being</a:t>
            </a:r>
            <a:r>
              <a:rPr lang="sv-SE" dirty="0"/>
              <a:t> </a:t>
            </a:r>
            <a:r>
              <a:rPr lang="sv-SE" dirty="0" err="1"/>
              <a:t>solved</a:t>
            </a:r>
            <a:r>
              <a:rPr lang="sv-S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369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Artificial</a:t>
            </a:r>
            <a:r>
              <a:rPr lang="sv-SE" dirty="0"/>
              <a:t> </a:t>
            </a:r>
            <a:r>
              <a:rPr lang="sv-SE" dirty="0" err="1"/>
              <a:t>ant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artificial ant is an agent that: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remembers all the travelled nodes, using a list of visited nodes (L). At the end, this list will contain a solution built by the ant.</a:t>
            </a:r>
          </a:p>
          <a:p>
            <a:endParaRPr lang="en-US" dirty="0"/>
          </a:p>
          <a:p>
            <a:r>
              <a:rPr lang="en-US" dirty="0"/>
              <a:t>In every step, the ant will move from city </a:t>
            </a:r>
            <a:r>
              <a:rPr lang="en-US" b="1" dirty="0">
                <a:solidFill>
                  <a:srgbClr val="0070C0"/>
                </a:solidFill>
              </a:rPr>
              <a:t>r</a:t>
            </a:r>
            <a:r>
              <a:rPr lang="en-US" dirty="0"/>
              <a:t> to the city 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0070C0"/>
                </a:solidFill>
              </a:rPr>
              <a:t>s</a:t>
            </a:r>
            <a:r>
              <a:rPr lang="en-US" dirty="0"/>
              <a:t> is a city that it was not visited before by this ant). It will use a </a:t>
            </a:r>
            <a:r>
              <a:rPr lang="en-US" dirty="0">
                <a:solidFill>
                  <a:srgbClr val="00B0F0"/>
                </a:solidFill>
              </a:rPr>
              <a:t>probabilistic transition rule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0126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Artificial</a:t>
            </a:r>
            <a:r>
              <a:rPr lang="sv-SE" dirty="0"/>
              <a:t> </a:t>
            </a:r>
            <a:r>
              <a:rPr lang="sv-SE" dirty="0" err="1"/>
              <a:t>Ant</a:t>
            </a:r>
            <a:r>
              <a:rPr lang="sv-SE" dirty="0"/>
              <a:t>: </a:t>
            </a:r>
            <a:r>
              <a:rPr lang="sv-SE" dirty="0" err="1"/>
              <a:t>Probabilistic</a:t>
            </a:r>
            <a:r>
              <a:rPr lang="sv-SE" dirty="0"/>
              <a:t> </a:t>
            </a:r>
            <a:r>
              <a:rPr lang="sv-SE" dirty="0" err="1"/>
              <a:t>rule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1640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most common </a:t>
                </a:r>
                <a:r>
                  <a:rPr lang="en-US" dirty="0">
                    <a:solidFill>
                      <a:srgbClr val="00B0F0"/>
                    </a:solidFill>
                  </a:rPr>
                  <a:t>probabilistic rule </a:t>
                </a:r>
                <a:r>
                  <a:rPr lang="en-US" dirty="0"/>
                  <a:t>define the probability in which the ant </a:t>
                </a:r>
                <a:r>
                  <a:rPr lang="en-US" b="1" dirty="0">
                    <a:solidFill>
                      <a:srgbClr val="0070C0"/>
                    </a:solidFill>
                  </a:rPr>
                  <a:t>k</a:t>
                </a:r>
                <a:r>
                  <a:rPr lang="en-US" dirty="0"/>
                  <a:t>, will move from city </a:t>
                </a:r>
                <a:r>
                  <a:rPr lang="en-US" b="1" dirty="0">
                    <a:solidFill>
                      <a:srgbClr val="0070C0"/>
                    </a:solidFill>
                  </a:rPr>
                  <a:t>r</a:t>
                </a:r>
                <a:r>
                  <a:rPr lang="en-US" dirty="0"/>
                  <a:t> to the city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/>
                  <a:t> as: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sv-S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sv-S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sv-S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sv-SE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sup>
                                </m:sSup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 ∗ </m:t>
                                </m:r>
                                <m:sSup>
                                  <m:sSupPr>
                                    <m:ctrlP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i="1" smtClean="0">
                                                <a:latin typeface="Cambria Math" panose="02040503050406030204" pitchFamily="18" charset="0"/>
                                              </a:rPr>
                                              <m:t>η</m:t>
                                            </m:r>
                                          </m:e>
                                          <m:sub>
                                            <m: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  <m:t>𝑟𝑠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sv-SE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p>
                              </m:num>
                              <m:den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sv-S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sv-S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sv-S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sv-S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sv-SE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v-SE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sv-S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p>
                                    </m:sSup>
                                    <m:r>
                                      <a:rPr lang="sv-SE" i="1">
                                        <a:latin typeface="Cambria Math" panose="02040503050406030204" pitchFamily="18" charset="0"/>
                                      </a:rPr>
                                      <m:t> ∗ </m:t>
                                    </m:r>
                                    <m:sSup>
                                      <m:sSupPr>
                                        <m:ctrlPr>
                                          <a:rPr lang="sv-S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sv-S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sv-S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l-GR" i="1">
                                                    <a:latin typeface="Cambria Math" panose="02040503050406030204" pitchFamily="18" charset="0"/>
                                                  </a:rPr>
                                                  <m:t>η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sv-SE" i="1">
                                                    <a:latin typeface="Cambria Math" panose="02040503050406030204" pitchFamily="18" charset="0"/>
                                                  </a:rPr>
                                                  <m:t>𝑟</m:t>
                                                </m:r>
                                                <m:r>
                                                  <a:rPr lang="sv-S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sv-S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 </m:t>
                            </m:r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                 0,            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𝑐𝑎𝑠𝑒</m:t>
                            </m:r>
                          </m:e>
                        </m:eqAr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</m:oMath>
                </a14:m>
                <a:r>
                  <a:rPr lang="en-US" dirty="0"/>
                  <a:t> is the pheromone of the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</m:oMath>
                </a14:m>
                <a:r>
                  <a:rPr lang="en-US" dirty="0"/>
                  <a:t> is the heuristic information of the problem.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𝑟𝑠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set of nodes connected to</a:t>
                </a:r>
                <a:r>
                  <a:rPr lang="en-US" b="1" dirty="0">
                    <a:solidFill>
                      <a:srgbClr val="0070C0"/>
                    </a:solidFill>
                  </a:rPr>
                  <a:t> r </a:t>
                </a:r>
                <a:r>
                  <a:rPr lang="en-US" dirty="0"/>
                  <a:t>but not visited by the ant</a:t>
                </a:r>
                <a:r>
                  <a:rPr lang="en-US" dirty="0">
                    <a:solidFill>
                      <a:srgbClr val="0070C0"/>
                    </a:solidFill>
                  </a:rPr>
                  <a:t> k</a:t>
                </a:r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weights to give importance to the saved information or heuristic information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164011"/>
              </a:xfrm>
              <a:blipFill>
                <a:blip r:embed="rId2"/>
                <a:stretch>
                  <a:fillRect l="-567" t="-1462" r="-8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7235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Artificial</a:t>
            </a:r>
            <a:r>
              <a:rPr lang="sv-SE" dirty="0"/>
              <a:t> </a:t>
            </a:r>
            <a:r>
              <a:rPr lang="sv-SE" dirty="0" err="1"/>
              <a:t>Ant</a:t>
            </a:r>
            <a:r>
              <a:rPr lang="sv-SE" dirty="0"/>
              <a:t>: </a:t>
            </a:r>
            <a:r>
              <a:rPr lang="sv-SE" dirty="0" err="1"/>
              <a:t>update</a:t>
            </a:r>
            <a:r>
              <a:rPr lang="sv-SE" dirty="0"/>
              <a:t> the </a:t>
            </a:r>
            <a:r>
              <a:rPr lang="sv-SE" dirty="0" err="1"/>
              <a:t>pheromone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feedback is used to strengthen the future components of the good solutions.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If the solution is better, more pheromone will be added.</a:t>
            </a:r>
          </a:p>
          <a:p>
            <a:endParaRPr lang="en-US" dirty="0"/>
          </a:p>
          <a:p>
            <a:r>
              <a:rPr lang="en-US" dirty="0"/>
              <a:t>Evaporation of the pheromone is used to avoid an infinite increment of the pheromone and there is a possibility to forger bad decisions.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The evaporation is the same for all the edges. A percentage of the actual value is eliminated: 0 &lt; p &lt; 1   </a:t>
            </a:r>
          </a:p>
        </p:txBody>
      </p:sp>
    </p:spTree>
    <p:extLst>
      <p:ext uri="{BB962C8B-B14F-4D97-AF65-F5344CB8AC3E}">
        <p14:creationId xmlns:p14="http://schemas.microsoft.com/office/powerpoint/2010/main" val="12918514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Artificial</a:t>
            </a:r>
            <a:r>
              <a:rPr lang="sv-SE" dirty="0"/>
              <a:t> </a:t>
            </a:r>
            <a:r>
              <a:rPr lang="sv-SE" dirty="0" err="1"/>
              <a:t>Ant</a:t>
            </a:r>
            <a:r>
              <a:rPr lang="sv-SE" dirty="0"/>
              <a:t>: </a:t>
            </a:r>
            <a:r>
              <a:rPr lang="sv-SE" dirty="0" err="1"/>
              <a:t>update</a:t>
            </a:r>
            <a:r>
              <a:rPr lang="sv-SE" dirty="0"/>
              <a:t> the </a:t>
            </a:r>
            <a:r>
              <a:rPr lang="sv-SE" dirty="0" err="1"/>
              <a:t>pheromone</a:t>
            </a:r>
            <a:r>
              <a:rPr lang="sv-SE" dirty="0"/>
              <a:t> (2)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An </a:t>
                </a:r>
                <a:r>
                  <a:rPr lang="sv-SE" dirty="0" err="1"/>
                  <a:t>example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pheromone</a:t>
                </a:r>
                <a:r>
                  <a:rPr lang="sv-SE" dirty="0"/>
                  <a:t> </a:t>
                </a:r>
                <a:r>
                  <a:rPr lang="sv-SE" dirty="0" err="1"/>
                  <a:t>update</a:t>
                </a:r>
                <a:r>
                  <a:rPr lang="sv-SE" dirty="0"/>
                  <a:t> </a:t>
                </a:r>
                <a:r>
                  <a:rPr lang="sv-SE" dirty="0" err="1"/>
                  <a:t>rule</a:t>
                </a:r>
                <a:r>
                  <a:rPr lang="sv-SE" dirty="0"/>
                  <a:t> </a:t>
                </a:r>
                <a:r>
                  <a:rPr lang="sv-SE" dirty="0" err="1"/>
                  <a:t>would</a:t>
                </a:r>
                <a:r>
                  <a:rPr lang="sv-SE" dirty="0"/>
                  <a:t> be: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sv-S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𝑟𝑠</m:t>
                              </m:r>
                            </m:sub>
                            <m:sup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sv-SE" dirty="0" err="1"/>
                  <a:t>Where</a:t>
                </a:r>
                <a:r>
                  <a:rPr lang="sv-SE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sv-S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  <m:sup>
                        <m:r>
                          <a:rPr lang="sv-SE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sv-SE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𝑎𝑛𝑡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𝑣𝑖𝑠𝑖𝑡𝑒𝑑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𝑒𝑑𝑔𝑒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𝑟𝑠</m:t>
                                </m:r>
                              </m:sub>
                            </m:sSub>
                          </m:e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0,                                       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𝑜𝑡h𝑒𝑟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𝑐𝑎𝑠𝑒</m:t>
                            </m:r>
                          </m:e>
                        </m:eqArr>
                      </m:e>
                    </m:d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sv-SE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sv-S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the cost of the solution generated by the ant</a:t>
                </a:r>
                <a:r>
                  <a:rPr lang="en-GB" b="1" dirty="0">
                    <a:solidFill>
                      <a:srgbClr val="0070C0"/>
                    </a:solidFill>
                  </a:rPr>
                  <a:t> k</a:t>
                </a:r>
                <a:r>
                  <a:rPr lang="en-GB" dirty="0"/>
                  <a:t>.</a:t>
                </a:r>
              </a:p>
              <a:p>
                <a:pPr lvl="1"/>
                <a:r>
                  <a:rPr lang="sv-SE" b="1" dirty="0">
                    <a:solidFill>
                      <a:srgbClr val="0070C0"/>
                    </a:solidFill>
                  </a:rPr>
                  <a:t>m</a:t>
                </a:r>
                <a:r>
                  <a:rPr lang="sv-SE" dirty="0"/>
                  <a:t> is the </a:t>
                </a:r>
                <a:r>
                  <a:rPr lang="sv-SE" dirty="0" err="1"/>
                  <a:t>number</a:t>
                </a:r>
                <a:r>
                  <a:rPr lang="sv-SE" dirty="0"/>
                  <a:t> </a:t>
                </a:r>
                <a:r>
                  <a:rPr lang="sv-SE" dirty="0" err="1"/>
                  <a:t>of</a:t>
                </a:r>
                <a:r>
                  <a:rPr lang="sv-SE" dirty="0"/>
                  <a:t> </a:t>
                </a:r>
                <a:r>
                  <a:rPr lang="sv-SE" dirty="0" err="1"/>
                  <a:t>ants</a:t>
                </a:r>
                <a:r>
                  <a:rPr lang="sv-SE" dirty="0"/>
                  <a:t>.</a:t>
                </a:r>
              </a:p>
              <a:p>
                <a:r>
                  <a:rPr lang="en-US" dirty="0"/>
                  <a:t>The edges visited by the ants of the actual iteration will receive pheromone and the edges, that the ants did not visit, will lose pheromone.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7" t="-942" b="-1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373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3CC057-E2A5-4C3F-ABD4-A6E4DCB53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Genetic Algorithm</a:t>
            </a:r>
            <a:endParaRPr lang="en-SE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0E69AB8-83D3-491B-925E-6AF009A95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D9E07-4440-4A44-BE1D-2DAB41D5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5276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Pseudocode</a:t>
            </a:r>
            <a:r>
              <a:rPr lang="sv-SE" dirty="0"/>
              <a:t> (1)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20801"/>
                <a:ext cx="8596668" cy="53213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v-SE" dirty="0" err="1"/>
                  <a:t>Initialize</a:t>
                </a:r>
                <a:r>
                  <a:rPr lang="sv-SE" dirty="0"/>
                  <a:t> the </a:t>
                </a:r>
                <a:r>
                  <a:rPr lang="sv-SE" dirty="0" err="1"/>
                  <a:t>starting</a:t>
                </a:r>
                <a:r>
                  <a:rPr lang="sv-SE" dirty="0"/>
                  <a:t> </a:t>
                </a:r>
                <a:r>
                  <a:rPr lang="sv-SE" dirty="0" err="1"/>
                  <a:t>pheromone</a:t>
                </a:r>
                <a:r>
                  <a:rPr lang="sv-SE" dirty="0"/>
                  <a:t> </a:t>
                </a:r>
                <a:r>
                  <a:rPr lang="sv-SE" dirty="0" err="1"/>
                  <a:t>value</a:t>
                </a:r>
                <a:r>
                  <a:rPr lang="sv-SE" dirty="0"/>
                  <a:t> (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v-SE" dirty="0"/>
                  <a:t>)</a:t>
                </a:r>
              </a:p>
              <a:p>
                <a:r>
                  <a:rPr lang="sv-SE" dirty="0"/>
                  <a:t>For it = 1 to </a:t>
                </a:r>
                <a:r>
                  <a:rPr lang="sv-SE" dirty="0" err="1"/>
                  <a:t>max_number_of_iterations</a:t>
                </a:r>
                <a:r>
                  <a:rPr lang="sv-SE" dirty="0"/>
                  <a:t> do:</a:t>
                </a:r>
              </a:p>
              <a:p>
                <a:endParaRPr lang="sv-SE" dirty="0"/>
              </a:p>
              <a:p>
                <a:pPr marL="0" indent="0">
                  <a:buNone/>
                </a:pPr>
                <a:r>
                  <a:rPr lang="sv-SE" dirty="0"/>
                  <a:t>	</a:t>
                </a:r>
                <a:r>
                  <a:rPr lang="sv-SE" dirty="0">
                    <a:solidFill>
                      <a:srgbClr val="92D050"/>
                    </a:solidFill>
                  </a:rPr>
                  <a:t>/*</a:t>
                </a:r>
                <a:r>
                  <a:rPr lang="sv-SE" dirty="0" err="1">
                    <a:solidFill>
                      <a:srgbClr val="92D050"/>
                    </a:solidFill>
                  </a:rPr>
                  <a:t>Initialize</a:t>
                </a:r>
                <a:r>
                  <a:rPr lang="sv-SE" dirty="0">
                    <a:solidFill>
                      <a:srgbClr val="92D050"/>
                    </a:solidFill>
                  </a:rPr>
                  <a:t> the </a:t>
                </a:r>
                <a:r>
                  <a:rPr lang="sv-SE" dirty="0" err="1">
                    <a:solidFill>
                      <a:srgbClr val="92D050"/>
                    </a:solidFill>
                  </a:rPr>
                  <a:t>ants</a:t>
                </a:r>
                <a:r>
                  <a:rPr lang="sv-SE" dirty="0">
                    <a:solidFill>
                      <a:srgbClr val="92D050"/>
                    </a:solidFill>
                  </a:rPr>
                  <a:t>*/</a:t>
                </a:r>
              </a:p>
              <a:p>
                <a:pPr lvl="1"/>
                <a:r>
                  <a:rPr lang="sv-SE" sz="1800" dirty="0"/>
                  <a:t>(1) For k = 1 to m (</a:t>
                </a:r>
                <a:r>
                  <a:rPr lang="sv-SE" sz="1800" dirty="0" err="1"/>
                  <a:t>ants</a:t>
                </a:r>
                <a:r>
                  <a:rPr lang="sv-SE" sz="1800" dirty="0"/>
                  <a:t> </a:t>
                </a:r>
                <a:r>
                  <a:rPr lang="sv-SE" sz="1800" dirty="0" err="1"/>
                  <a:t>number</a:t>
                </a:r>
                <a:r>
                  <a:rPr lang="sv-SE" sz="1800" dirty="0"/>
                  <a:t>) do:</a:t>
                </a:r>
              </a:p>
              <a:p>
                <a:pPr lvl="2"/>
                <a:r>
                  <a:rPr lang="sv-SE" sz="1800" dirty="0"/>
                  <a:t>L[k][1] = initial </a:t>
                </a:r>
                <a:r>
                  <a:rPr lang="sv-SE" sz="1800" dirty="0" err="1"/>
                  <a:t>node</a:t>
                </a:r>
                <a:endParaRPr lang="sv-SE" sz="1800" dirty="0"/>
              </a:p>
              <a:p>
                <a:pPr lvl="1"/>
                <a:r>
                  <a:rPr lang="sv-SE" sz="1800" dirty="0"/>
                  <a:t>End For</a:t>
                </a:r>
              </a:p>
              <a:p>
                <a:pPr lvl="1"/>
                <a:endParaRPr lang="sv-SE" sz="1800" dirty="0"/>
              </a:p>
              <a:p>
                <a:pPr marL="457200" lvl="1" indent="0">
                  <a:buNone/>
                </a:pPr>
                <a:r>
                  <a:rPr lang="sv-SE" sz="1800" dirty="0">
                    <a:solidFill>
                      <a:srgbClr val="92D050"/>
                    </a:solidFill>
                  </a:rPr>
                  <a:t>/* </a:t>
                </a:r>
                <a:r>
                  <a:rPr lang="sv-SE" sz="1800" dirty="0" err="1">
                    <a:solidFill>
                      <a:srgbClr val="92D050"/>
                    </a:solidFill>
                  </a:rPr>
                  <a:t>Build</a:t>
                </a:r>
                <a:r>
                  <a:rPr lang="sv-SE" sz="1800" dirty="0">
                    <a:solidFill>
                      <a:srgbClr val="92D050"/>
                    </a:solidFill>
                  </a:rPr>
                  <a:t> the solutions*/</a:t>
                </a:r>
              </a:p>
              <a:p>
                <a:pPr lvl="1"/>
                <a:r>
                  <a:rPr lang="sv-SE" sz="1800" dirty="0"/>
                  <a:t>(2) For i=2 to </a:t>
                </a:r>
                <a:r>
                  <a:rPr lang="sv-SE" sz="1800" dirty="0" err="1"/>
                  <a:t>number_of_nodes</a:t>
                </a:r>
                <a:r>
                  <a:rPr lang="sv-SE" sz="1800" dirty="0"/>
                  <a:t> do:</a:t>
                </a:r>
              </a:p>
              <a:p>
                <a:pPr lvl="2"/>
                <a:r>
                  <a:rPr lang="sv-SE" sz="1800" dirty="0"/>
                  <a:t>For k=1 to m do:</a:t>
                </a:r>
              </a:p>
              <a:p>
                <a:pPr lvl="3"/>
                <a:r>
                  <a:rPr lang="sv-SE" sz="1800" dirty="0"/>
                  <a:t>L[k][i] = </a:t>
                </a:r>
                <a:r>
                  <a:rPr lang="sv-SE" sz="1800" dirty="0" err="1"/>
                  <a:t>transition_rule</a:t>
                </a:r>
                <a:r>
                  <a:rPr lang="sv-SE" sz="1800" dirty="0"/>
                  <a:t>(L[k], </a:t>
                </a:r>
                <a:r>
                  <a:rPr lang="el-GR" sz="1800" dirty="0"/>
                  <a:t>τ</a:t>
                </a:r>
                <a:r>
                  <a:rPr lang="sv-SE" sz="1800" dirty="0"/>
                  <a:t>, </a:t>
                </a:r>
                <a:r>
                  <a:rPr lang="el-GR" sz="1800" dirty="0"/>
                  <a:t>η</a:t>
                </a:r>
                <a:r>
                  <a:rPr lang="sv-SE" sz="1800" dirty="0"/>
                  <a:t>)</a:t>
                </a:r>
              </a:p>
              <a:p>
                <a:pPr lvl="2"/>
                <a:r>
                  <a:rPr lang="sv-SE" sz="1800" dirty="0"/>
                  <a:t>End For</a:t>
                </a:r>
              </a:p>
              <a:p>
                <a:pPr lvl="1"/>
                <a:r>
                  <a:rPr lang="sv-SE" sz="1800" dirty="0"/>
                  <a:t>End for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20801"/>
                <a:ext cx="8596668" cy="5321300"/>
              </a:xfrm>
              <a:blipFill rotWithShape="0">
                <a:blip r:embed="rId2"/>
                <a:stretch>
                  <a:fillRect l="-71" t="-9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584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Pseudocode</a:t>
            </a:r>
            <a:r>
              <a:rPr lang="sv-SE" dirty="0"/>
              <a:t>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3500"/>
            <a:ext cx="8596668" cy="5219701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sv-SE" sz="1800" dirty="0">
                <a:solidFill>
                  <a:srgbClr val="92D050"/>
                </a:solidFill>
              </a:rPr>
              <a:t>/*</a:t>
            </a:r>
            <a:r>
              <a:rPr lang="sv-SE" sz="1800" dirty="0" err="1">
                <a:solidFill>
                  <a:srgbClr val="92D050"/>
                </a:solidFill>
              </a:rPr>
              <a:t>Calculate</a:t>
            </a:r>
            <a:r>
              <a:rPr lang="sv-SE" sz="1800" dirty="0">
                <a:solidFill>
                  <a:srgbClr val="92D050"/>
                </a:solidFill>
              </a:rPr>
              <a:t> the total </a:t>
            </a:r>
            <a:r>
              <a:rPr lang="sv-SE" sz="1800" dirty="0" err="1">
                <a:solidFill>
                  <a:srgbClr val="92D050"/>
                </a:solidFill>
              </a:rPr>
              <a:t>cost</a:t>
            </a:r>
            <a:r>
              <a:rPr lang="sv-SE" sz="1800" dirty="0">
                <a:solidFill>
                  <a:srgbClr val="92D050"/>
                </a:solidFill>
              </a:rPr>
              <a:t> </a:t>
            </a:r>
            <a:r>
              <a:rPr lang="sv-SE" sz="1800" dirty="0" err="1">
                <a:solidFill>
                  <a:srgbClr val="92D050"/>
                </a:solidFill>
              </a:rPr>
              <a:t>of</a:t>
            </a:r>
            <a:r>
              <a:rPr lang="sv-SE" sz="1800" dirty="0">
                <a:solidFill>
                  <a:srgbClr val="92D050"/>
                </a:solidFill>
              </a:rPr>
              <a:t> the </a:t>
            </a:r>
            <a:r>
              <a:rPr lang="sv-SE" sz="1800" dirty="0" err="1">
                <a:solidFill>
                  <a:srgbClr val="92D050"/>
                </a:solidFill>
              </a:rPr>
              <a:t>ants</a:t>
            </a:r>
            <a:r>
              <a:rPr lang="sv-SE" sz="1800" dirty="0">
                <a:solidFill>
                  <a:srgbClr val="92D050"/>
                </a:solidFill>
              </a:rPr>
              <a:t> and the best </a:t>
            </a:r>
            <a:r>
              <a:rPr lang="sv-SE" sz="1800" dirty="0" err="1">
                <a:solidFill>
                  <a:srgbClr val="92D050"/>
                </a:solidFill>
              </a:rPr>
              <a:t>ant</a:t>
            </a:r>
            <a:r>
              <a:rPr lang="sv-SE" sz="1800" dirty="0">
                <a:solidFill>
                  <a:srgbClr val="92D050"/>
                </a:solidFill>
              </a:rPr>
              <a:t>*/</a:t>
            </a:r>
          </a:p>
          <a:p>
            <a:pPr lvl="1"/>
            <a:r>
              <a:rPr lang="sv-SE" sz="1800" dirty="0"/>
              <a:t>(3) For k = 1 to m do:</a:t>
            </a:r>
          </a:p>
          <a:p>
            <a:pPr lvl="2"/>
            <a:r>
              <a:rPr lang="sv-SE" sz="1800" dirty="0" err="1"/>
              <a:t>Cost</a:t>
            </a:r>
            <a:r>
              <a:rPr lang="sv-SE" sz="1800" dirty="0"/>
              <a:t>[k] = C(L[k])</a:t>
            </a:r>
          </a:p>
          <a:p>
            <a:pPr lvl="2"/>
            <a:r>
              <a:rPr lang="sv-SE" sz="1800" dirty="0" err="1"/>
              <a:t>Actual_Best</a:t>
            </a:r>
            <a:r>
              <a:rPr lang="sv-SE" sz="1800" dirty="0"/>
              <a:t> = best(L[k])</a:t>
            </a:r>
          </a:p>
          <a:p>
            <a:pPr lvl="1"/>
            <a:r>
              <a:rPr lang="sv-SE" sz="1800" dirty="0"/>
              <a:t>End for</a:t>
            </a:r>
          </a:p>
          <a:p>
            <a:pPr lvl="1"/>
            <a:endParaRPr lang="sv-SE" sz="1800" dirty="0"/>
          </a:p>
          <a:p>
            <a:pPr marL="457200" lvl="1" indent="0">
              <a:buNone/>
            </a:pPr>
            <a:r>
              <a:rPr lang="sv-SE" sz="1800" dirty="0">
                <a:solidFill>
                  <a:srgbClr val="92D050"/>
                </a:solidFill>
              </a:rPr>
              <a:t>/*</a:t>
            </a:r>
            <a:r>
              <a:rPr lang="sv-SE" sz="1800" dirty="0" err="1">
                <a:solidFill>
                  <a:srgbClr val="92D050"/>
                </a:solidFill>
              </a:rPr>
              <a:t>Update</a:t>
            </a:r>
            <a:r>
              <a:rPr lang="sv-SE" sz="1800" dirty="0">
                <a:solidFill>
                  <a:srgbClr val="92D050"/>
                </a:solidFill>
              </a:rPr>
              <a:t> the </a:t>
            </a:r>
            <a:r>
              <a:rPr lang="sv-SE" sz="1800" dirty="0" err="1">
                <a:solidFill>
                  <a:srgbClr val="92D050"/>
                </a:solidFill>
              </a:rPr>
              <a:t>pheromone</a:t>
            </a:r>
            <a:r>
              <a:rPr lang="sv-SE" sz="1800" dirty="0">
                <a:solidFill>
                  <a:srgbClr val="92D050"/>
                </a:solidFill>
              </a:rPr>
              <a:t>*/</a:t>
            </a:r>
          </a:p>
          <a:p>
            <a:pPr lvl="1"/>
            <a:r>
              <a:rPr lang="sv-SE" sz="1800" dirty="0"/>
              <a:t>(4) For i=1 to </a:t>
            </a:r>
            <a:r>
              <a:rPr lang="sv-SE" sz="1800" dirty="0" err="1"/>
              <a:t>number_of_nodes</a:t>
            </a:r>
            <a:r>
              <a:rPr lang="sv-SE" sz="1800" dirty="0"/>
              <a:t> do:</a:t>
            </a:r>
          </a:p>
          <a:p>
            <a:pPr lvl="2"/>
            <a:r>
              <a:rPr lang="sv-SE" sz="1800" dirty="0"/>
              <a:t>For j = 1 to </a:t>
            </a:r>
            <a:r>
              <a:rPr lang="sv-SE" sz="1800" dirty="0" err="1"/>
              <a:t>number</a:t>
            </a:r>
            <a:r>
              <a:rPr lang="sv-SE" sz="1800" dirty="0"/>
              <a:t> </a:t>
            </a:r>
            <a:r>
              <a:rPr lang="sv-SE" sz="1800" dirty="0" err="1"/>
              <a:t>of</a:t>
            </a:r>
            <a:r>
              <a:rPr lang="sv-SE" sz="1800" dirty="0"/>
              <a:t> </a:t>
            </a:r>
            <a:r>
              <a:rPr lang="sv-SE" sz="1800" dirty="0" err="1"/>
              <a:t>nodes</a:t>
            </a:r>
            <a:r>
              <a:rPr lang="sv-SE" sz="1800" dirty="0"/>
              <a:t> do:</a:t>
            </a:r>
          </a:p>
          <a:p>
            <a:pPr lvl="3"/>
            <a:r>
              <a:rPr lang="sv-SE" sz="1800" dirty="0" err="1"/>
              <a:t>Pheromone_update</a:t>
            </a:r>
            <a:r>
              <a:rPr lang="sv-SE" sz="1800" dirty="0"/>
              <a:t>(</a:t>
            </a:r>
            <a:r>
              <a:rPr lang="el-GR" sz="1800" dirty="0"/>
              <a:t>τ</a:t>
            </a:r>
            <a:r>
              <a:rPr lang="sv-SE" sz="1800" dirty="0"/>
              <a:t>[i][j],</a:t>
            </a:r>
            <a:r>
              <a:rPr lang="sv-SE" sz="1800" dirty="0" err="1"/>
              <a:t>L,Cost</a:t>
            </a:r>
            <a:r>
              <a:rPr lang="sv-SE" sz="1800" dirty="0"/>
              <a:t>)</a:t>
            </a:r>
          </a:p>
          <a:p>
            <a:pPr lvl="2"/>
            <a:r>
              <a:rPr lang="sv-SE" sz="1800" dirty="0"/>
              <a:t>End for</a:t>
            </a:r>
          </a:p>
          <a:p>
            <a:pPr lvl="1"/>
            <a:r>
              <a:rPr lang="sv-SE" sz="1800" dirty="0"/>
              <a:t>End for</a:t>
            </a:r>
          </a:p>
          <a:p>
            <a:pPr lvl="1"/>
            <a:endParaRPr lang="sv-SE" sz="1800" dirty="0"/>
          </a:p>
          <a:p>
            <a:pPr lvl="1"/>
            <a:r>
              <a:rPr lang="sv-SE" sz="1800" dirty="0"/>
              <a:t>(5) </a:t>
            </a:r>
            <a:r>
              <a:rPr lang="sv-SE" sz="1800" dirty="0" err="1"/>
              <a:t>if</a:t>
            </a:r>
            <a:r>
              <a:rPr lang="sv-SE" sz="1800" dirty="0"/>
              <a:t> C(</a:t>
            </a:r>
            <a:r>
              <a:rPr lang="sv-SE" sz="1800" dirty="0" err="1"/>
              <a:t>actual_best</a:t>
            </a:r>
            <a:r>
              <a:rPr lang="sv-SE" sz="1800" dirty="0"/>
              <a:t>) is </a:t>
            </a:r>
            <a:r>
              <a:rPr lang="sv-SE" sz="1800" dirty="0" err="1"/>
              <a:t>better</a:t>
            </a:r>
            <a:r>
              <a:rPr lang="sv-SE" sz="1800" dirty="0"/>
              <a:t> </a:t>
            </a:r>
            <a:r>
              <a:rPr lang="sv-SE" sz="1800" dirty="0" err="1"/>
              <a:t>than</a:t>
            </a:r>
            <a:r>
              <a:rPr lang="sv-SE" sz="1800" dirty="0"/>
              <a:t> C(</a:t>
            </a:r>
            <a:r>
              <a:rPr lang="sv-SE" sz="1800" dirty="0" err="1"/>
              <a:t>global_best</a:t>
            </a:r>
            <a:r>
              <a:rPr lang="sv-SE" sz="1800" dirty="0"/>
              <a:t>) </a:t>
            </a:r>
            <a:r>
              <a:rPr lang="sv-SE" sz="1800" dirty="0" err="1"/>
              <a:t>then</a:t>
            </a:r>
            <a:r>
              <a:rPr lang="sv-SE" sz="1800" dirty="0"/>
              <a:t>:</a:t>
            </a:r>
          </a:p>
          <a:p>
            <a:pPr lvl="2"/>
            <a:r>
              <a:rPr lang="sv-SE" sz="1800" dirty="0" err="1"/>
              <a:t>Global_best</a:t>
            </a:r>
            <a:r>
              <a:rPr lang="sv-SE" sz="1800" dirty="0"/>
              <a:t> = </a:t>
            </a:r>
            <a:r>
              <a:rPr lang="sv-SE" sz="1800" dirty="0" err="1"/>
              <a:t>actual_best</a:t>
            </a:r>
            <a:endParaRPr lang="sv-SE" sz="1800" dirty="0"/>
          </a:p>
          <a:p>
            <a:pPr lvl="1"/>
            <a:r>
              <a:rPr lang="sv-SE" sz="1800" dirty="0"/>
              <a:t>End </a:t>
            </a:r>
            <a:r>
              <a:rPr lang="sv-SE" sz="1800" dirty="0" err="1"/>
              <a:t>if</a:t>
            </a:r>
            <a:endParaRPr lang="sv-SE" sz="1800" dirty="0"/>
          </a:p>
          <a:p>
            <a:r>
              <a:rPr lang="sv-SE" sz="2000" dirty="0"/>
              <a:t>End for</a:t>
            </a:r>
          </a:p>
          <a:p>
            <a:pPr lvl="1"/>
            <a:r>
              <a:rPr lang="sv-SE" sz="1800" dirty="0" err="1"/>
              <a:t>Return</a:t>
            </a:r>
            <a:r>
              <a:rPr lang="sv-SE" sz="1800" dirty="0"/>
              <a:t> global best</a:t>
            </a:r>
            <a:endParaRPr lang="en-GB" sz="1800" dirty="0"/>
          </a:p>
          <a:p>
            <a:pPr lvl="1"/>
            <a:endParaRPr lang="sv-SE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6436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41fbig0tlP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36569" y="2165376"/>
            <a:ext cx="7160950" cy="40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47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6650-4B48-4553-A024-E60C2E4E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Extra </a:t>
            </a:r>
            <a:r>
              <a:rPr lang="sv-SE" dirty="0" err="1"/>
              <a:t>reading</a:t>
            </a:r>
            <a:r>
              <a:rPr lang="sv-SE" dirty="0"/>
              <a:t> (1)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2463-9448-4A70-A5B2-453052D41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9484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Genetic Algorithms</a:t>
            </a:r>
          </a:p>
          <a:p>
            <a:pPr lvl="1"/>
            <a:r>
              <a:rPr lang="en-US" dirty="0" err="1"/>
              <a:t>Norvig</a:t>
            </a:r>
            <a:r>
              <a:rPr lang="en-US" dirty="0"/>
              <a:t>, Peter, and Russell, Stuart Jonathan, </a:t>
            </a:r>
            <a:r>
              <a:rPr lang="en-US" i="1" dirty="0"/>
              <a:t>Artificial intelligence: A modern approach</a:t>
            </a:r>
            <a:r>
              <a:rPr lang="en-US" dirty="0"/>
              <a:t>, Pearson Education, 2010 - ISBN: 9780132071482 (Pag. 125 – Pag 129)</a:t>
            </a:r>
          </a:p>
          <a:p>
            <a:pPr lvl="1"/>
            <a:r>
              <a:rPr lang="en-US" dirty="0"/>
              <a:t>Wikipedia page(s): </a:t>
            </a:r>
            <a:r>
              <a:rPr lang="sv-SE" dirty="0">
                <a:hlinkClick r:id="rId2"/>
              </a:rPr>
              <a:t>https://en.wikipedia.org/wiki/Genetic_algorithm</a:t>
            </a:r>
            <a:endParaRPr lang="en-US" dirty="0"/>
          </a:p>
          <a:p>
            <a:pPr lvl="1"/>
            <a:r>
              <a:rPr lang="sv-SE" dirty="0"/>
              <a:t>Tom M. Holland. Machine Learning. 1997 </a:t>
            </a:r>
          </a:p>
          <a:p>
            <a:r>
              <a:rPr lang="sv-SE" dirty="0"/>
              <a:t>Differential Evolution</a:t>
            </a:r>
          </a:p>
          <a:p>
            <a:pPr lvl="1"/>
            <a:r>
              <a:rPr lang="en-GB" dirty="0" err="1"/>
              <a:t>Storn</a:t>
            </a:r>
            <a:r>
              <a:rPr lang="en-GB" dirty="0"/>
              <a:t>, R., &amp; Price, K. (1997). Differential evolution–a simple and efficient heuristic for global optimization over continuous spaces. </a:t>
            </a:r>
            <a:r>
              <a:rPr lang="en-GB" i="1" dirty="0"/>
              <a:t>Journal of global optimization</a:t>
            </a:r>
            <a:r>
              <a:rPr lang="en-GB" dirty="0"/>
              <a:t>, </a:t>
            </a:r>
            <a:r>
              <a:rPr lang="en-GB" i="1" dirty="0"/>
              <a:t>11</a:t>
            </a:r>
            <a:r>
              <a:rPr lang="en-GB" dirty="0"/>
              <a:t>(4), 341-359.</a:t>
            </a:r>
          </a:p>
          <a:p>
            <a:pPr lvl="1"/>
            <a:r>
              <a:rPr lang="sv-SE" dirty="0"/>
              <a:t>Improving Differential Evolution with Adaptive and Local Search Methods, Miguel Leon (Link: </a:t>
            </a:r>
            <a:r>
              <a:rPr lang="sv-SE" dirty="0">
                <a:hlinkClick r:id="rId3"/>
              </a:rPr>
              <a:t>http://www.diva-portal.org/smash/record.jsf?dswid=-9&amp;pid=diva2%3A1366429&amp;c=1&amp;searchType=SIMPLE&amp;language=en&amp;query=Improving+Differential+Evolution+with+Adaptive+and+Local+Search+Methods&amp;af=%5B%5D&amp;aq=%5B%5B%5D%5D&amp;aq2=%5B%5B%5D%5D&amp;aqe=%5B%5D&amp;noOfRows=50&amp;sortOrder=author_sort_asc&amp;sortOrder2=title_sort_asc&amp;onlyFullText=false&amp;sf=all</a:t>
            </a:r>
            <a:r>
              <a:rPr lang="sv-SE" dirty="0"/>
              <a:t>)</a:t>
            </a:r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1016-54D1-40C2-AA4F-0B1513B4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83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89817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6650-4B48-4553-A024-E60C2E4E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Extra </a:t>
            </a:r>
            <a:r>
              <a:rPr lang="sv-SE" dirty="0" err="1"/>
              <a:t>reading</a:t>
            </a:r>
            <a:r>
              <a:rPr lang="sv-SE" dirty="0"/>
              <a:t> (2)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2463-9448-4A70-A5B2-453052D41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09484"/>
          </a:xfrm>
        </p:spPr>
        <p:txBody>
          <a:bodyPr>
            <a:normAutofit/>
          </a:bodyPr>
          <a:lstStyle/>
          <a:p>
            <a:r>
              <a:rPr lang="sv-SE" dirty="0"/>
              <a:t>Particle Swarm Optimization</a:t>
            </a:r>
          </a:p>
          <a:p>
            <a:pPr lvl="1"/>
            <a:r>
              <a:rPr lang="en-GB" dirty="0"/>
              <a:t>Shi, Y. (2001). Particle swarm optimization: developments, applications and resources. In </a:t>
            </a:r>
            <a:r>
              <a:rPr lang="en-GB" i="1" dirty="0"/>
              <a:t>evolutionary computation, 2001. Proceedings of the 2001 Congress on</a:t>
            </a:r>
            <a:r>
              <a:rPr lang="en-GB" dirty="0"/>
              <a:t> (Vol. 1, pp. 81-86). IEEE.</a:t>
            </a:r>
          </a:p>
          <a:p>
            <a:pPr lvl="1"/>
            <a:endParaRPr lang="sv-SE" dirty="0"/>
          </a:p>
          <a:p>
            <a:r>
              <a:rPr lang="sv-SE" dirty="0"/>
              <a:t>Ant Colony Optimization</a:t>
            </a:r>
          </a:p>
          <a:p>
            <a:pPr lvl="1"/>
            <a:r>
              <a:rPr lang="sv-SE" dirty="0"/>
              <a:t>M. Dorigo, V. Maniezzo, A. Colorni. Ant system: Optimization by a colony of cooperating agents. IEEE Transactions on Systems, Man and cybernetics, Part B, Vol 26, 29-41</a:t>
            </a:r>
            <a:endParaRPr lang="en-GB" dirty="0"/>
          </a:p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1016-54D1-40C2-AA4F-0B1513B4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84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661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54" y="-352926"/>
            <a:ext cx="9108349" cy="3403600"/>
          </a:xfrm>
        </p:spPr>
        <p:txBody>
          <a:bodyPr/>
          <a:lstStyle/>
          <a:p>
            <a:r>
              <a:rPr lang="sv-SE"/>
              <a:t>What is a Genetic Algorithm (GA)?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494" y="2265192"/>
            <a:ext cx="8596668" cy="3493923"/>
          </a:xfrm>
        </p:spPr>
        <p:txBody>
          <a:bodyPr>
            <a:normAutofit/>
          </a:bodyPr>
          <a:lstStyle/>
          <a:p>
            <a:r>
              <a:rPr lang="sv-SE" sz="2800" b="1" dirty="0"/>
              <a:t>The </a:t>
            </a:r>
            <a:r>
              <a:rPr lang="sv-SE" sz="2800" b="1" dirty="0" err="1"/>
              <a:t>genetic</a:t>
            </a:r>
            <a:r>
              <a:rPr lang="sv-SE" sz="2800" b="1" dirty="0"/>
              <a:t> </a:t>
            </a:r>
            <a:r>
              <a:rPr lang="sv-SE" sz="2800" b="1" dirty="0" err="1"/>
              <a:t>algorithms</a:t>
            </a:r>
            <a:r>
              <a:rPr lang="sv-SE" sz="2800" b="1" dirty="0"/>
              <a:t> </a:t>
            </a:r>
          </a:p>
          <a:p>
            <a:endParaRPr lang="sv-SE" sz="2800" dirty="0"/>
          </a:p>
          <a:p>
            <a:r>
              <a:rPr lang="sv-SE" sz="2000" dirty="0" err="1"/>
              <a:t>are</a:t>
            </a:r>
            <a:r>
              <a:rPr lang="sv-SE" sz="2000" dirty="0"/>
              <a:t> a </a:t>
            </a:r>
            <a:r>
              <a:rPr lang="sv-SE" sz="2000" dirty="0" err="1"/>
              <a:t>class</a:t>
            </a:r>
            <a:r>
              <a:rPr lang="sv-SE" sz="2000" dirty="0"/>
              <a:t> </a:t>
            </a:r>
            <a:r>
              <a:rPr lang="sv-SE" sz="2000" dirty="0" err="1"/>
              <a:t>of</a:t>
            </a:r>
            <a:r>
              <a:rPr lang="sv-SE" sz="2000" dirty="0"/>
              <a:t> </a:t>
            </a:r>
            <a:r>
              <a:rPr lang="sv-SE" sz="2000" dirty="0" err="1"/>
              <a:t>algorithms</a:t>
            </a:r>
            <a:r>
              <a:rPr lang="sv-SE" sz="2000" dirty="0"/>
              <a:t> for </a:t>
            </a:r>
            <a:r>
              <a:rPr lang="sv-SE" sz="2000" dirty="0" err="1"/>
              <a:t>optimization</a:t>
            </a:r>
            <a:r>
              <a:rPr lang="sv-SE" sz="2000" dirty="0"/>
              <a:t>, </a:t>
            </a:r>
            <a:r>
              <a:rPr lang="sv-SE" sz="2000" dirty="0" err="1"/>
              <a:t>search</a:t>
            </a:r>
            <a:r>
              <a:rPr lang="sv-SE" sz="2000" dirty="0"/>
              <a:t> and </a:t>
            </a:r>
            <a:r>
              <a:rPr lang="sv-SE" sz="2000" dirty="0" err="1"/>
              <a:t>learning</a:t>
            </a:r>
            <a:r>
              <a:rPr lang="sv-SE" sz="2000" dirty="0"/>
              <a:t>, </a:t>
            </a:r>
            <a:r>
              <a:rPr lang="sv-SE" sz="2000" dirty="0" err="1"/>
              <a:t>which</a:t>
            </a:r>
            <a:r>
              <a:rPr lang="sv-SE" sz="2000" dirty="0"/>
              <a:t>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inspired</a:t>
            </a:r>
            <a:r>
              <a:rPr lang="sv-SE" sz="2000" dirty="0"/>
              <a:t> by </a:t>
            </a:r>
          </a:p>
          <a:p>
            <a:pPr algn="ctr"/>
            <a:r>
              <a:rPr lang="sv-SE" sz="2800" b="1" dirty="0" err="1"/>
              <a:t>Natural</a:t>
            </a:r>
            <a:r>
              <a:rPr lang="sv-SE" sz="2800" b="1" dirty="0"/>
              <a:t> Evolution </a:t>
            </a:r>
          </a:p>
          <a:p>
            <a:pPr algn="ctr"/>
            <a:r>
              <a:rPr lang="sv-SE" sz="2800" b="1" dirty="0"/>
              <a:t>and </a:t>
            </a:r>
          </a:p>
          <a:p>
            <a:pPr algn="ctr"/>
            <a:r>
              <a:rPr lang="sv-SE" sz="2800" b="1" dirty="0" err="1"/>
              <a:t>Genetic</a:t>
            </a:r>
            <a:r>
              <a:rPr lang="sv-SE" sz="2800" b="1" dirty="0"/>
              <a:t> Evolution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65AC-10D2-4F09-9947-CB78434CFE2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9495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4970</TotalTime>
  <Words>3424</Words>
  <Application>Microsoft Office PowerPoint</Application>
  <PresentationFormat>Widescreen</PresentationFormat>
  <Paragraphs>572</Paragraphs>
  <Slides>84</Slides>
  <Notes>3</Notes>
  <HiddenSlides>0</HiddenSlides>
  <MMClips>2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Arial</vt:lpstr>
      <vt:lpstr>Calibri</vt:lpstr>
      <vt:lpstr>Cambria Math</vt:lpstr>
      <vt:lpstr>Constantia</vt:lpstr>
      <vt:lpstr>Georgia</vt:lpstr>
      <vt:lpstr>Tahoma</vt:lpstr>
      <vt:lpstr>Trebuchet MS</vt:lpstr>
      <vt:lpstr>Wingdings 3</vt:lpstr>
      <vt:lpstr>Facet</vt:lpstr>
      <vt:lpstr>Equation</vt:lpstr>
      <vt:lpstr>Evolutionary Computation</vt:lpstr>
      <vt:lpstr>Evolutionary Computation</vt:lpstr>
      <vt:lpstr>Family of Evolutionary Computation</vt:lpstr>
      <vt:lpstr>AGENDA</vt:lpstr>
      <vt:lpstr>Evolutionary Algorithms</vt:lpstr>
      <vt:lpstr>Evolutionary Algorithms</vt:lpstr>
      <vt:lpstr>Family of Evolutionary Algorithms</vt:lpstr>
      <vt:lpstr>Genetic Algorithm</vt:lpstr>
      <vt:lpstr>What is a Genetic Algorithm (GA)?</vt:lpstr>
      <vt:lpstr>Flow Chart of Traditional Genetic Algorithm</vt:lpstr>
      <vt:lpstr>Two models: Gerenational and stationary</vt:lpstr>
      <vt:lpstr>Generational model</vt:lpstr>
      <vt:lpstr>Stationary model</vt:lpstr>
      <vt:lpstr>How to build a genetic algorithm?</vt:lpstr>
      <vt:lpstr>Representation </vt:lpstr>
      <vt:lpstr>Intizialize</vt:lpstr>
      <vt:lpstr>Selection strategy</vt:lpstr>
      <vt:lpstr>Crossover (1)</vt:lpstr>
      <vt:lpstr>Crossover (2)</vt:lpstr>
      <vt:lpstr>Crossover (3)</vt:lpstr>
      <vt:lpstr>Crossover (4)</vt:lpstr>
      <vt:lpstr>Crossover (5)</vt:lpstr>
      <vt:lpstr>Crossover (5)</vt:lpstr>
      <vt:lpstr>Crossover (5)</vt:lpstr>
      <vt:lpstr>Crossover (5)</vt:lpstr>
      <vt:lpstr>Crossover (5)</vt:lpstr>
      <vt:lpstr>Mutation (binary representation)</vt:lpstr>
      <vt:lpstr>Mutation (real representation)</vt:lpstr>
      <vt:lpstr>Mutation (order representation)</vt:lpstr>
      <vt:lpstr>Replacement (generational model)</vt:lpstr>
      <vt:lpstr>Replacement (stationary model)</vt:lpstr>
      <vt:lpstr>Stop criterion</vt:lpstr>
      <vt:lpstr>Differential Evolution</vt:lpstr>
      <vt:lpstr>Differential Evolution - Definition</vt:lpstr>
      <vt:lpstr>Differential Evolution – Flow chart</vt:lpstr>
      <vt:lpstr>Differential Evolution</vt:lpstr>
      <vt:lpstr>Differential Evolution</vt:lpstr>
      <vt:lpstr>Differential Evolution - Mutation</vt:lpstr>
      <vt:lpstr>Differential Evolution</vt:lpstr>
      <vt:lpstr>Differential Evolution - Crossover</vt:lpstr>
      <vt:lpstr>Differential Evolution</vt:lpstr>
      <vt:lpstr>DE - Selection</vt:lpstr>
      <vt:lpstr>Differential Evolution</vt:lpstr>
      <vt:lpstr>Genetic Programming</vt:lpstr>
      <vt:lpstr>PowerPoint Presentation</vt:lpstr>
      <vt:lpstr>PowerPoint Presentation</vt:lpstr>
      <vt:lpstr>Genetic Programming: Mutation</vt:lpstr>
      <vt:lpstr>SWARM INTELLIGENCE</vt:lpstr>
      <vt:lpstr>Swarm Intelligence</vt:lpstr>
      <vt:lpstr>Family of Swarm Intelligence</vt:lpstr>
      <vt:lpstr>Particle Swarm Optimization</vt:lpstr>
      <vt:lpstr>Particle Swarm Optimization (PSO)</vt:lpstr>
      <vt:lpstr> Basics</vt:lpstr>
      <vt:lpstr>Basics (2)</vt:lpstr>
      <vt:lpstr>Anatomy of a particle</vt:lpstr>
      <vt:lpstr>Initialization of the particles</vt:lpstr>
      <vt:lpstr>Initialization of the particles (2)</vt:lpstr>
      <vt:lpstr>Movement of the particles</vt:lpstr>
      <vt:lpstr>Movement of the particles (2)</vt:lpstr>
      <vt:lpstr>Movement of the particles (3)</vt:lpstr>
      <vt:lpstr>Topology of the particle population</vt:lpstr>
      <vt:lpstr>Topology of the particle population (2)</vt:lpstr>
      <vt:lpstr>Multiple robot searching</vt:lpstr>
      <vt:lpstr>Ant Colony Optimization</vt:lpstr>
      <vt:lpstr>Ant Colony Optimization (ACO)</vt:lpstr>
      <vt:lpstr>Ant Colony Optimization (ACO): Basics</vt:lpstr>
      <vt:lpstr>Ant Colony Optimization (ACO): example</vt:lpstr>
      <vt:lpstr>Ant Colony Optimization (ACO): example</vt:lpstr>
      <vt:lpstr>Ant Colony Opimization (ACO): Natural ants example</vt:lpstr>
      <vt:lpstr>Ant Colony Opimization (ACO): Natural ants example</vt:lpstr>
      <vt:lpstr>Ant Colony Opimization (ACO): Natural ants example</vt:lpstr>
      <vt:lpstr>Ant Colony Opimization (ACO): Natural ants example</vt:lpstr>
      <vt:lpstr>Ant Colony Opimization (ACO): Natural ants example</vt:lpstr>
      <vt:lpstr>Ant Colony Opimization (ACO): Natural ants example</vt:lpstr>
      <vt:lpstr>Ant Colony Optimization (ACO)</vt:lpstr>
      <vt:lpstr>Artificial ant</vt:lpstr>
      <vt:lpstr>Artificial Ant: Probabilistic rule</vt:lpstr>
      <vt:lpstr>Artificial Ant: update the pheromone</vt:lpstr>
      <vt:lpstr>Artificial Ant: update the pheromone (2)</vt:lpstr>
      <vt:lpstr>Pseudocode (1)</vt:lpstr>
      <vt:lpstr>Pseudocode (2)</vt:lpstr>
      <vt:lpstr>PowerPoint Presentation</vt:lpstr>
      <vt:lpstr>Extra reading (1)</vt:lpstr>
      <vt:lpstr>Extra reading (2)</vt:lpstr>
    </vt:vector>
  </TitlesOfParts>
  <Company>MDH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Computation</dc:title>
  <dc:creator>Miguel LeónOrtiz</dc:creator>
  <cp:lastModifiedBy>Miguel LeónOrtiz</cp:lastModifiedBy>
  <cp:revision>75</cp:revision>
  <dcterms:created xsi:type="dcterms:W3CDTF">2015-01-20T13:27:11Z</dcterms:created>
  <dcterms:modified xsi:type="dcterms:W3CDTF">2020-04-02T20:42:42Z</dcterms:modified>
</cp:coreProperties>
</file>