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5715000" cy="9144000" type="screen16x10"/>
  <p:notesSz cx="5715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80" y="-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625" y="2834640"/>
            <a:ext cx="485775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57250" y="5120640"/>
            <a:ext cx="40005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750" y="2103120"/>
            <a:ext cx="2486025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43225" y="2103120"/>
            <a:ext cx="2486025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750" y="365760"/>
            <a:ext cx="51435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750" y="2103120"/>
            <a:ext cx="51435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3100" y="8503920"/>
            <a:ext cx="182880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5750" y="8503920"/>
            <a:ext cx="131445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14800" y="8503920"/>
            <a:ext cx="131445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556" y="0"/>
            <a:ext cx="2719070" cy="9156700"/>
            <a:chOff x="0" y="0"/>
            <a:chExt cx="2719070" cy="9156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2720" cy="9144000"/>
            </a:xfrm>
            <a:custGeom>
              <a:avLst/>
              <a:gdLst/>
              <a:ahLst/>
              <a:cxnLst/>
              <a:rect l="l" t="t" r="r" b="b"/>
              <a:pathLst>
                <a:path w="2712720" h="9144000">
                  <a:moveTo>
                    <a:pt x="2712720" y="9143996"/>
                  </a:moveTo>
                  <a:lnTo>
                    <a:pt x="2712720" y="0"/>
                  </a:lnTo>
                  <a:lnTo>
                    <a:pt x="0" y="0"/>
                  </a:lnTo>
                  <a:lnTo>
                    <a:pt x="0" y="9143996"/>
                  </a:lnTo>
                  <a:lnTo>
                    <a:pt x="2712720" y="9143996"/>
                  </a:lnTo>
                  <a:close/>
                </a:path>
              </a:pathLst>
            </a:custGeom>
            <a:solidFill>
              <a:srgbClr val="0A47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712720" y="0"/>
              <a:ext cx="0" cy="9144000"/>
            </a:xfrm>
            <a:custGeom>
              <a:avLst/>
              <a:gdLst/>
              <a:ahLst/>
              <a:cxnLst/>
              <a:rect l="l" t="t" r="r" b="b"/>
              <a:pathLst>
                <a:path h="9144000">
                  <a:moveTo>
                    <a:pt x="0" y="914399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356" y="1899031"/>
            <a:ext cx="25044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2485" marR="5080" indent="-820419">
              <a:lnSpc>
                <a:spcPct val="100000"/>
              </a:lnSpc>
              <a:spcBef>
                <a:spcPts val="100"/>
              </a:spcBef>
            </a:pPr>
            <a:r>
              <a:rPr lang="es-MX" sz="2000" b="1" spc="-5" dirty="0">
                <a:solidFill>
                  <a:srgbClr val="FFFFFF"/>
                </a:solidFill>
                <a:latin typeface="Calibri"/>
                <a:cs typeface="Calibri"/>
              </a:rPr>
              <a:t>JORGE ANDRÉS PARDO REA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10311"/>
            <a:ext cx="2689225" cy="5071046"/>
            <a:chOff x="0" y="210311"/>
            <a:chExt cx="2689225" cy="5071046"/>
          </a:xfrm>
        </p:grpSpPr>
        <p:sp>
          <p:nvSpPr>
            <p:cNvPr id="8" name="object 8"/>
            <p:cNvSpPr/>
            <p:nvPr/>
          </p:nvSpPr>
          <p:spPr>
            <a:xfrm>
              <a:off x="563880" y="210311"/>
              <a:ext cx="1385570" cy="1440180"/>
            </a:xfrm>
            <a:custGeom>
              <a:avLst/>
              <a:gdLst/>
              <a:ahLst/>
              <a:cxnLst/>
              <a:rect l="l" t="t" r="r" b="b"/>
              <a:pathLst>
                <a:path w="1385570" h="1440180">
                  <a:moveTo>
                    <a:pt x="0" y="720090"/>
                  </a:moveTo>
                  <a:lnTo>
                    <a:pt x="1597" y="670794"/>
                  </a:lnTo>
                  <a:lnTo>
                    <a:pt x="6323" y="622390"/>
                  </a:lnTo>
                  <a:lnTo>
                    <a:pt x="14072" y="574983"/>
                  </a:lnTo>
                  <a:lnTo>
                    <a:pt x="24742" y="528681"/>
                  </a:lnTo>
                  <a:lnTo>
                    <a:pt x="38229" y="483592"/>
                  </a:lnTo>
                  <a:lnTo>
                    <a:pt x="54431" y="439822"/>
                  </a:lnTo>
                  <a:lnTo>
                    <a:pt x="73245" y="397480"/>
                  </a:lnTo>
                  <a:lnTo>
                    <a:pt x="94567" y="356672"/>
                  </a:lnTo>
                  <a:lnTo>
                    <a:pt x="118293" y="317506"/>
                  </a:lnTo>
                  <a:lnTo>
                    <a:pt x="144322" y="280089"/>
                  </a:lnTo>
                  <a:lnTo>
                    <a:pt x="172549" y="244528"/>
                  </a:lnTo>
                  <a:lnTo>
                    <a:pt x="202872" y="210931"/>
                  </a:lnTo>
                  <a:lnTo>
                    <a:pt x="235188" y="179405"/>
                  </a:lnTo>
                  <a:lnTo>
                    <a:pt x="269393" y="150057"/>
                  </a:lnTo>
                  <a:lnTo>
                    <a:pt x="305384" y="122995"/>
                  </a:lnTo>
                  <a:lnTo>
                    <a:pt x="343058" y="98326"/>
                  </a:lnTo>
                  <a:lnTo>
                    <a:pt x="382311" y="76157"/>
                  </a:lnTo>
                  <a:lnTo>
                    <a:pt x="423042" y="56596"/>
                  </a:lnTo>
                  <a:lnTo>
                    <a:pt x="465146" y="39750"/>
                  </a:lnTo>
                  <a:lnTo>
                    <a:pt x="508520" y="25726"/>
                  </a:lnTo>
                  <a:lnTo>
                    <a:pt x="553061" y="14632"/>
                  </a:lnTo>
                  <a:lnTo>
                    <a:pt x="598667" y="6574"/>
                  </a:lnTo>
                  <a:lnTo>
                    <a:pt x="645233" y="1661"/>
                  </a:lnTo>
                  <a:lnTo>
                    <a:pt x="692658" y="0"/>
                  </a:lnTo>
                  <a:lnTo>
                    <a:pt x="740079" y="1661"/>
                  </a:lnTo>
                  <a:lnTo>
                    <a:pt x="786643" y="6574"/>
                  </a:lnTo>
                  <a:lnTo>
                    <a:pt x="832246" y="14632"/>
                  </a:lnTo>
                  <a:lnTo>
                    <a:pt x="876786" y="25726"/>
                  </a:lnTo>
                  <a:lnTo>
                    <a:pt x="920159" y="39750"/>
                  </a:lnTo>
                  <a:lnTo>
                    <a:pt x="962263" y="56596"/>
                  </a:lnTo>
                  <a:lnTo>
                    <a:pt x="1002993" y="76157"/>
                  </a:lnTo>
                  <a:lnTo>
                    <a:pt x="1042246" y="98326"/>
                  </a:lnTo>
                  <a:lnTo>
                    <a:pt x="1079920" y="122995"/>
                  </a:lnTo>
                  <a:lnTo>
                    <a:pt x="1115911" y="150057"/>
                  </a:lnTo>
                  <a:lnTo>
                    <a:pt x="1150117" y="179405"/>
                  </a:lnTo>
                  <a:lnTo>
                    <a:pt x="1182433" y="210931"/>
                  </a:lnTo>
                  <a:lnTo>
                    <a:pt x="1212757" y="244528"/>
                  </a:lnTo>
                  <a:lnTo>
                    <a:pt x="1240985" y="280089"/>
                  </a:lnTo>
                  <a:lnTo>
                    <a:pt x="1267015" y="317506"/>
                  </a:lnTo>
                  <a:lnTo>
                    <a:pt x="1290743" y="356672"/>
                  </a:lnTo>
                  <a:lnTo>
                    <a:pt x="1312066" y="397480"/>
                  </a:lnTo>
                  <a:lnTo>
                    <a:pt x="1330880" y="439822"/>
                  </a:lnTo>
                  <a:lnTo>
                    <a:pt x="1347083" y="483592"/>
                  </a:lnTo>
                  <a:lnTo>
                    <a:pt x="1360572" y="528681"/>
                  </a:lnTo>
                  <a:lnTo>
                    <a:pt x="1371242" y="574983"/>
                  </a:lnTo>
                  <a:lnTo>
                    <a:pt x="1378992" y="622390"/>
                  </a:lnTo>
                  <a:lnTo>
                    <a:pt x="1383717" y="670794"/>
                  </a:lnTo>
                  <a:lnTo>
                    <a:pt x="1385315" y="720090"/>
                  </a:lnTo>
                  <a:lnTo>
                    <a:pt x="1383717" y="769385"/>
                  </a:lnTo>
                  <a:lnTo>
                    <a:pt x="1378992" y="817789"/>
                  </a:lnTo>
                  <a:lnTo>
                    <a:pt x="1371242" y="865196"/>
                  </a:lnTo>
                  <a:lnTo>
                    <a:pt x="1360572" y="911498"/>
                  </a:lnTo>
                  <a:lnTo>
                    <a:pt x="1347083" y="956587"/>
                  </a:lnTo>
                  <a:lnTo>
                    <a:pt x="1330880" y="1000357"/>
                  </a:lnTo>
                  <a:lnTo>
                    <a:pt x="1312066" y="1042699"/>
                  </a:lnTo>
                  <a:lnTo>
                    <a:pt x="1290743" y="1083507"/>
                  </a:lnTo>
                  <a:lnTo>
                    <a:pt x="1267015" y="1122673"/>
                  </a:lnTo>
                  <a:lnTo>
                    <a:pt x="1240985" y="1160090"/>
                  </a:lnTo>
                  <a:lnTo>
                    <a:pt x="1212757" y="1195651"/>
                  </a:lnTo>
                  <a:lnTo>
                    <a:pt x="1182433" y="1229248"/>
                  </a:lnTo>
                  <a:lnTo>
                    <a:pt x="1150117" y="1260774"/>
                  </a:lnTo>
                  <a:lnTo>
                    <a:pt x="1115911" y="1290122"/>
                  </a:lnTo>
                  <a:lnTo>
                    <a:pt x="1079920" y="1317184"/>
                  </a:lnTo>
                  <a:lnTo>
                    <a:pt x="1042246" y="1341853"/>
                  </a:lnTo>
                  <a:lnTo>
                    <a:pt x="1002993" y="1364022"/>
                  </a:lnTo>
                  <a:lnTo>
                    <a:pt x="962263" y="1383583"/>
                  </a:lnTo>
                  <a:lnTo>
                    <a:pt x="920159" y="1400429"/>
                  </a:lnTo>
                  <a:lnTo>
                    <a:pt x="876786" y="1414453"/>
                  </a:lnTo>
                  <a:lnTo>
                    <a:pt x="832246" y="1425547"/>
                  </a:lnTo>
                  <a:lnTo>
                    <a:pt x="786643" y="1433605"/>
                  </a:lnTo>
                  <a:lnTo>
                    <a:pt x="740079" y="1438518"/>
                  </a:lnTo>
                  <a:lnTo>
                    <a:pt x="692658" y="1440180"/>
                  </a:lnTo>
                  <a:lnTo>
                    <a:pt x="645233" y="1438518"/>
                  </a:lnTo>
                  <a:lnTo>
                    <a:pt x="598667" y="1433605"/>
                  </a:lnTo>
                  <a:lnTo>
                    <a:pt x="553061" y="1425547"/>
                  </a:lnTo>
                  <a:lnTo>
                    <a:pt x="508520" y="1414453"/>
                  </a:lnTo>
                  <a:lnTo>
                    <a:pt x="465146" y="1400429"/>
                  </a:lnTo>
                  <a:lnTo>
                    <a:pt x="423042" y="1383583"/>
                  </a:lnTo>
                  <a:lnTo>
                    <a:pt x="382311" y="1364022"/>
                  </a:lnTo>
                  <a:lnTo>
                    <a:pt x="343058" y="1341853"/>
                  </a:lnTo>
                  <a:lnTo>
                    <a:pt x="305384" y="1317184"/>
                  </a:lnTo>
                  <a:lnTo>
                    <a:pt x="269393" y="1290122"/>
                  </a:lnTo>
                  <a:lnTo>
                    <a:pt x="235188" y="1260774"/>
                  </a:lnTo>
                  <a:lnTo>
                    <a:pt x="202872" y="1229248"/>
                  </a:lnTo>
                  <a:lnTo>
                    <a:pt x="172549" y="1195651"/>
                  </a:lnTo>
                  <a:lnTo>
                    <a:pt x="144322" y="1160090"/>
                  </a:lnTo>
                  <a:lnTo>
                    <a:pt x="118293" y="1122673"/>
                  </a:lnTo>
                  <a:lnTo>
                    <a:pt x="94567" y="1083507"/>
                  </a:lnTo>
                  <a:lnTo>
                    <a:pt x="73245" y="1042699"/>
                  </a:lnTo>
                  <a:lnTo>
                    <a:pt x="54431" y="1000357"/>
                  </a:lnTo>
                  <a:lnTo>
                    <a:pt x="38229" y="956587"/>
                  </a:lnTo>
                  <a:lnTo>
                    <a:pt x="24742" y="911498"/>
                  </a:lnTo>
                  <a:lnTo>
                    <a:pt x="14072" y="865196"/>
                  </a:lnTo>
                  <a:lnTo>
                    <a:pt x="6323" y="817789"/>
                  </a:lnTo>
                  <a:lnTo>
                    <a:pt x="1597" y="769385"/>
                  </a:lnTo>
                  <a:lnTo>
                    <a:pt x="0" y="720090"/>
                  </a:lnTo>
                  <a:close/>
                </a:path>
              </a:pathLst>
            </a:custGeom>
            <a:ln w="12700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772" y="3214116"/>
              <a:ext cx="1755775" cy="53340"/>
            </a:xfrm>
            <a:custGeom>
              <a:avLst/>
              <a:gdLst/>
              <a:ahLst/>
              <a:cxnLst/>
              <a:rect l="l" t="t" r="r" b="b"/>
              <a:pathLst>
                <a:path w="1755775" h="53339">
                  <a:moveTo>
                    <a:pt x="1755648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1755648" y="53339"/>
                  </a:lnTo>
                  <a:lnTo>
                    <a:pt x="17556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772" y="3214116"/>
              <a:ext cx="1755775" cy="53340"/>
            </a:xfrm>
            <a:custGeom>
              <a:avLst/>
              <a:gdLst/>
              <a:ahLst/>
              <a:cxnLst/>
              <a:rect l="l" t="t" r="r" b="b"/>
              <a:pathLst>
                <a:path w="1755775" h="53339">
                  <a:moveTo>
                    <a:pt x="0" y="53339"/>
                  </a:moveTo>
                  <a:lnTo>
                    <a:pt x="1755648" y="53339"/>
                  </a:lnTo>
                  <a:lnTo>
                    <a:pt x="1755648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ln w="12700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5" y="3892296"/>
              <a:ext cx="222504" cy="222503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object 13"/>
            <p:cNvSpPr/>
            <p:nvPr/>
          </p:nvSpPr>
          <p:spPr>
            <a:xfrm>
              <a:off x="0" y="4761610"/>
              <a:ext cx="2687320" cy="274320"/>
            </a:xfrm>
            <a:custGeom>
              <a:avLst/>
              <a:gdLst/>
              <a:ahLst/>
              <a:cxnLst/>
              <a:rect l="l" t="t" r="r" b="b"/>
              <a:pathLst>
                <a:path w="2687320" h="274320">
                  <a:moveTo>
                    <a:pt x="735126" y="0"/>
                  </a:moveTo>
                  <a:lnTo>
                    <a:pt x="344703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344703" y="274320"/>
                  </a:lnTo>
                  <a:lnTo>
                    <a:pt x="735126" y="274320"/>
                  </a:lnTo>
                  <a:lnTo>
                    <a:pt x="735126" y="0"/>
                  </a:lnTo>
                  <a:close/>
                </a:path>
                <a:path w="2687320" h="274320">
                  <a:moveTo>
                    <a:pt x="1515986" y="0"/>
                  </a:moveTo>
                  <a:lnTo>
                    <a:pt x="1125562" y="0"/>
                  </a:lnTo>
                  <a:lnTo>
                    <a:pt x="735139" y="0"/>
                  </a:lnTo>
                  <a:lnTo>
                    <a:pt x="735139" y="274320"/>
                  </a:lnTo>
                  <a:lnTo>
                    <a:pt x="1125562" y="274320"/>
                  </a:lnTo>
                  <a:lnTo>
                    <a:pt x="1515986" y="274320"/>
                  </a:lnTo>
                  <a:lnTo>
                    <a:pt x="1515986" y="0"/>
                  </a:lnTo>
                  <a:close/>
                </a:path>
                <a:path w="2687320" h="274320">
                  <a:moveTo>
                    <a:pt x="2687205" y="0"/>
                  </a:moveTo>
                  <a:lnTo>
                    <a:pt x="2687205" y="0"/>
                  </a:lnTo>
                  <a:lnTo>
                    <a:pt x="1515999" y="0"/>
                  </a:lnTo>
                  <a:lnTo>
                    <a:pt x="1515999" y="274320"/>
                  </a:lnTo>
                  <a:lnTo>
                    <a:pt x="2687205" y="274320"/>
                  </a:lnTo>
                  <a:lnTo>
                    <a:pt x="2687205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5035943"/>
              <a:ext cx="2687320" cy="243840"/>
            </a:xfrm>
            <a:custGeom>
              <a:avLst/>
              <a:gdLst/>
              <a:ahLst/>
              <a:cxnLst/>
              <a:rect l="l" t="t" r="r" b="b"/>
              <a:pathLst>
                <a:path w="2687320" h="243839">
                  <a:moveTo>
                    <a:pt x="735126" y="0"/>
                  </a:moveTo>
                  <a:lnTo>
                    <a:pt x="344703" y="0"/>
                  </a:lnTo>
                  <a:lnTo>
                    <a:pt x="0" y="0"/>
                  </a:lnTo>
                  <a:lnTo>
                    <a:pt x="0" y="243827"/>
                  </a:lnTo>
                  <a:lnTo>
                    <a:pt x="344703" y="243827"/>
                  </a:lnTo>
                  <a:lnTo>
                    <a:pt x="735126" y="243827"/>
                  </a:lnTo>
                  <a:lnTo>
                    <a:pt x="735126" y="0"/>
                  </a:lnTo>
                  <a:close/>
                </a:path>
                <a:path w="2687320" h="243839">
                  <a:moveTo>
                    <a:pt x="1515986" y="0"/>
                  </a:moveTo>
                  <a:lnTo>
                    <a:pt x="1125562" y="0"/>
                  </a:lnTo>
                  <a:lnTo>
                    <a:pt x="735139" y="0"/>
                  </a:lnTo>
                  <a:lnTo>
                    <a:pt x="735139" y="243827"/>
                  </a:lnTo>
                  <a:lnTo>
                    <a:pt x="1125562" y="243827"/>
                  </a:lnTo>
                  <a:lnTo>
                    <a:pt x="1515986" y="243827"/>
                  </a:lnTo>
                  <a:lnTo>
                    <a:pt x="1515986" y="0"/>
                  </a:lnTo>
                  <a:close/>
                </a:path>
                <a:path w="2687320" h="243839">
                  <a:moveTo>
                    <a:pt x="2687205" y="0"/>
                  </a:moveTo>
                  <a:lnTo>
                    <a:pt x="2687205" y="0"/>
                  </a:lnTo>
                  <a:lnTo>
                    <a:pt x="1515999" y="0"/>
                  </a:lnTo>
                  <a:lnTo>
                    <a:pt x="1515999" y="243827"/>
                  </a:lnTo>
                  <a:lnTo>
                    <a:pt x="2687205" y="243827"/>
                  </a:lnTo>
                  <a:lnTo>
                    <a:pt x="2687205" y="0"/>
                  </a:lnTo>
                  <a:close/>
                </a:path>
              </a:pathLst>
            </a:custGeom>
            <a:solidFill>
              <a:srgbClr val="CFD4EA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703" y="4759959"/>
              <a:ext cx="1952625" cy="521334"/>
            </a:xfrm>
            <a:custGeom>
              <a:avLst/>
              <a:gdLst/>
              <a:ahLst/>
              <a:cxnLst/>
              <a:rect l="l" t="t" r="r" b="b"/>
              <a:pathLst>
                <a:path w="1952625" h="521335">
                  <a:moveTo>
                    <a:pt x="0" y="0"/>
                  </a:moveTo>
                  <a:lnTo>
                    <a:pt x="0" y="521335"/>
                  </a:lnTo>
                </a:path>
                <a:path w="1952625" h="521335">
                  <a:moveTo>
                    <a:pt x="390436" y="0"/>
                  </a:moveTo>
                  <a:lnTo>
                    <a:pt x="390436" y="521335"/>
                  </a:lnTo>
                </a:path>
                <a:path w="1952625" h="521335">
                  <a:moveTo>
                    <a:pt x="780859" y="0"/>
                  </a:moveTo>
                  <a:lnTo>
                    <a:pt x="780859" y="521335"/>
                  </a:lnTo>
                </a:path>
                <a:path w="1952625" h="521335">
                  <a:moveTo>
                    <a:pt x="1171295" y="0"/>
                  </a:moveTo>
                  <a:lnTo>
                    <a:pt x="1171295" y="521335"/>
                  </a:lnTo>
                </a:path>
                <a:path w="1952625" h="521335">
                  <a:moveTo>
                    <a:pt x="1561693" y="0"/>
                  </a:moveTo>
                  <a:lnTo>
                    <a:pt x="1561693" y="521335"/>
                  </a:lnTo>
                </a:path>
                <a:path w="1952625" h="521335">
                  <a:moveTo>
                    <a:pt x="1952091" y="0"/>
                  </a:moveTo>
                  <a:lnTo>
                    <a:pt x="1952091" y="521335"/>
                  </a:lnTo>
                </a:path>
              </a:pathLst>
            </a:custGeom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5034343"/>
              <a:ext cx="2689225" cy="3175"/>
            </a:xfrm>
            <a:custGeom>
              <a:avLst/>
              <a:gdLst/>
              <a:ahLst/>
              <a:cxnLst/>
              <a:rect l="l" t="t" r="r" b="b"/>
              <a:pathLst>
                <a:path w="2689225" h="3175">
                  <a:moveTo>
                    <a:pt x="2688844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2688844" y="3175"/>
                  </a:lnTo>
                  <a:lnTo>
                    <a:pt x="26888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87320" y="4759959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1335"/>
                  </a:lnTo>
                </a:path>
              </a:pathLst>
            </a:custGeom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4760023"/>
              <a:ext cx="2689225" cy="521334"/>
            </a:xfrm>
            <a:custGeom>
              <a:avLst/>
              <a:gdLst/>
              <a:ahLst/>
              <a:cxnLst/>
              <a:rect l="l" t="t" r="r" b="b"/>
              <a:pathLst>
                <a:path w="2689225" h="521335">
                  <a:moveTo>
                    <a:pt x="2688844" y="518160"/>
                  </a:moveTo>
                  <a:lnTo>
                    <a:pt x="0" y="518160"/>
                  </a:lnTo>
                  <a:lnTo>
                    <a:pt x="0" y="521335"/>
                  </a:lnTo>
                  <a:lnTo>
                    <a:pt x="2688844" y="521335"/>
                  </a:lnTo>
                  <a:lnTo>
                    <a:pt x="2688844" y="518160"/>
                  </a:lnTo>
                  <a:close/>
                </a:path>
                <a:path w="2689225" h="521335">
                  <a:moveTo>
                    <a:pt x="2688844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2688844" y="3175"/>
                  </a:lnTo>
                  <a:lnTo>
                    <a:pt x="26888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4817" y="2806141"/>
            <a:ext cx="171831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MX" sz="1400" spc="-5" dirty="0" err="1">
                <a:solidFill>
                  <a:srgbClr val="FFFFFF"/>
                </a:solidFill>
                <a:latin typeface="Calibri"/>
                <a:cs typeface="Calibri"/>
              </a:rPr>
              <a:t>FullStack</a:t>
            </a:r>
            <a:r>
              <a:rPr lang="es-MX"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s-MX" sz="1400" spc="-5" dirty="0" err="1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r>
              <a:rPr lang="es-MX"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s-MX" sz="1400" spc="-5" dirty="0" err="1">
                <a:solidFill>
                  <a:srgbClr val="FFFFFF"/>
                </a:solidFill>
                <a:latin typeface="Calibri"/>
                <a:cs typeface="Calibri"/>
              </a:rPr>
              <a:t>Jr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569" y="3684103"/>
            <a:ext cx="2390828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5918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México</a:t>
            </a:r>
            <a:endParaRPr sz="1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s-MX" sz="1300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jorgeandres.pardorea@gmail.com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7576" y="400049"/>
            <a:ext cx="2401570" cy="1928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A476B"/>
                </a:solidFill>
                <a:latin typeface="Calibri"/>
                <a:cs typeface="Calibri"/>
              </a:rPr>
              <a:t>EXPERIENCIA</a:t>
            </a:r>
            <a:r>
              <a:rPr sz="1400" b="1" spc="-25" dirty="0">
                <a:solidFill>
                  <a:srgbClr val="0A476B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A476B"/>
                </a:solidFill>
                <a:latin typeface="Calibri"/>
                <a:cs typeface="Calibri"/>
              </a:rPr>
              <a:t>PROFESIONAL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s-MX" sz="115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lang="es-MX" sz="1100" spc="-5" dirty="0">
                <a:solidFill>
                  <a:srgbClr val="899797"/>
                </a:solidFill>
                <a:latin typeface="Calibri"/>
                <a:cs typeface="Calibri"/>
              </a:rPr>
              <a:t>Ha participado en proyectos académicos de desarrollo de un e-</a:t>
            </a:r>
            <a:r>
              <a:rPr lang="es-MX" sz="1100" spc="-5" dirty="0" err="1">
                <a:solidFill>
                  <a:srgbClr val="899797"/>
                </a:solidFill>
                <a:latin typeface="Calibri"/>
                <a:cs typeface="Calibri"/>
              </a:rPr>
              <a:t>commerce</a:t>
            </a:r>
            <a:r>
              <a:rPr lang="es-MX" sz="1100" spc="-5" dirty="0">
                <a:solidFill>
                  <a:srgbClr val="899797"/>
                </a:solidFill>
                <a:latin typeface="Calibri"/>
                <a:cs typeface="Calibri"/>
              </a:rPr>
              <a:t>, implementando las tecnologías clave de desarrollo Front-</a:t>
            </a:r>
            <a:r>
              <a:rPr lang="es-MX" sz="1100" spc="-5" dirty="0" err="1">
                <a:solidFill>
                  <a:srgbClr val="899797"/>
                </a:solidFill>
                <a:latin typeface="Calibri"/>
                <a:cs typeface="Calibri"/>
              </a:rPr>
              <a:t>end</a:t>
            </a:r>
            <a:r>
              <a:rPr lang="es-MX" sz="1100" spc="-5" dirty="0">
                <a:solidFill>
                  <a:srgbClr val="899797"/>
                </a:solidFill>
                <a:latin typeface="Calibri"/>
                <a:cs typeface="Calibri"/>
              </a:rPr>
              <a:t>, Back-</a:t>
            </a:r>
            <a:r>
              <a:rPr lang="es-MX" sz="1100" spc="-5" dirty="0" err="1">
                <a:solidFill>
                  <a:srgbClr val="899797"/>
                </a:solidFill>
                <a:latin typeface="Calibri"/>
                <a:cs typeface="Calibri"/>
              </a:rPr>
              <a:t>end</a:t>
            </a:r>
            <a:r>
              <a:rPr lang="es-MX" sz="1100" spc="-5" dirty="0">
                <a:solidFill>
                  <a:srgbClr val="899797"/>
                </a:solidFill>
                <a:latin typeface="Calibri"/>
                <a:cs typeface="Calibri"/>
              </a:rPr>
              <a:t> y gestión de bases de datos.</a:t>
            </a:r>
          </a:p>
          <a:p>
            <a:pPr marL="12700" marR="5080" algn="just">
              <a:lnSpc>
                <a:spcPct val="100000"/>
              </a:lnSpc>
            </a:pPr>
            <a:endParaRPr lang="es-MX" sz="1100" spc="-5" dirty="0">
              <a:solidFill>
                <a:srgbClr val="899797"/>
              </a:solidFill>
              <a:latin typeface="Calibri"/>
              <a:cs typeface="Calibri"/>
            </a:endParaRPr>
          </a:p>
          <a:p>
            <a:pPr marL="184150" marR="508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100" spc="-5" dirty="0">
                <a:solidFill>
                  <a:srgbClr val="899797"/>
                </a:solidFill>
                <a:latin typeface="Calibri"/>
                <a:cs typeface="Calibri"/>
              </a:rPr>
              <a:t>Egresado y titulado en Ingeniería Industrial y de Sistemas del Tecnológico de Monterrey</a:t>
            </a:r>
            <a:endParaRPr lang="es-MX" sz="11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1635" y="2878500"/>
            <a:ext cx="2339340" cy="77978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5"/>
              </a:spcBef>
            </a:pPr>
            <a:r>
              <a:rPr sz="1400" b="1" spc="-5" dirty="0">
                <a:solidFill>
                  <a:srgbClr val="0A476B"/>
                </a:solidFill>
                <a:latin typeface="Calibri"/>
                <a:cs typeface="Calibri"/>
              </a:rPr>
              <a:t>EXPERIENCIA</a:t>
            </a:r>
            <a:r>
              <a:rPr sz="1400" b="1" spc="-10" dirty="0">
                <a:solidFill>
                  <a:srgbClr val="0A476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A476B"/>
                </a:solidFill>
                <a:latin typeface="Calibri"/>
                <a:cs typeface="Calibri"/>
              </a:rPr>
              <a:t>MÁS</a:t>
            </a:r>
            <a:r>
              <a:rPr sz="1400" b="1" spc="-10" dirty="0">
                <a:solidFill>
                  <a:srgbClr val="0A476B"/>
                </a:solidFill>
                <a:latin typeface="Calibri"/>
                <a:cs typeface="Calibri"/>
              </a:rPr>
              <a:t> RELEVANTE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b="1" dirty="0">
                <a:solidFill>
                  <a:srgbClr val="899797"/>
                </a:solidFill>
                <a:latin typeface="Calibri"/>
                <a:cs typeface="Calibri"/>
              </a:rPr>
              <a:t>Prácticas</a:t>
            </a:r>
            <a:r>
              <a:rPr sz="1100" b="1" spc="-4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Profesionales</a:t>
            </a:r>
            <a:r>
              <a:rPr sz="1100" b="1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Xideral</a:t>
            </a:r>
            <a:r>
              <a:rPr sz="1100" b="1" spc="-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899797"/>
                </a:solidFill>
                <a:latin typeface="Calibri"/>
                <a:cs typeface="Calibri"/>
              </a:rPr>
              <a:t>/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Enero</a:t>
            </a:r>
            <a:r>
              <a:rPr sz="1100" b="1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899797"/>
                </a:solidFill>
                <a:latin typeface="Calibri"/>
                <a:cs typeface="Calibri"/>
              </a:rPr>
              <a:t>2024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899797"/>
                </a:solidFill>
                <a:latin typeface="Calibri"/>
                <a:cs typeface="Calibri"/>
              </a:rPr>
              <a:t>-</a:t>
            </a:r>
            <a:r>
              <a:rPr sz="1100" b="1" spc="-5" dirty="0">
                <a:solidFill>
                  <a:srgbClr val="899797"/>
                </a:solidFill>
                <a:latin typeface="Calibri"/>
                <a:cs typeface="Calibri"/>
              </a:rPr>
              <a:t> Actualidad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6616" y="3725672"/>
            <a:ext cx="2522220" cy="179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Programación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Orientada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a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Objetos</a:t>
            </a:r>
            <a:endParaRPr sz="1050" dirty="0">
              <a:latin typeface="Calibri"/>
              <a:cs typeface="Calibri"/>
            </a:endParaRPr>
          </a:p>
          <a:p>
            <a:pPr marL="250190" marR="356235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Paradigma Funcional con streams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y </a:t>
            </a:r>
            <a:r>
              <a:rPr sz="1050" spc="-2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lambdas.</a:t>
            </a:r>
            <a:endParaRPr sz="1050" dirty="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Programación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procedural.</a:t>
            </a:r>
            <a:endParaRPr sz="1050" dirty="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Manejo</a:t>
            </a:r>
            <a:r>
              <a:rPr sz="105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050" spc="-2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excepciones.</a:t>
            </a:r>
            <a:endParaRPr sz="1050" dirty="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 err="1">
                <a:solidFill>
                  <a:srgbClr val="899797"/>
                </a:solidFill>
                <a:latin typeface="Calibri"/>
                <a:cs typeface="Calibri"/>
              </a:rPr>
              <a:t>Patrones</a:t>
            </a:r>
            <a:r>
              <a:rPr sz="1050" spc="-4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05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diseño.</a:t>
            </a:r>
            <a:endParaRPr sz="1050" dirty="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Collections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como estructuras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datos</a:t>
            </a:r>
            <a:endParaRPr sz="1050" dirty="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Herramientas</a:t>
            </a:r>
            <a:r>
              <a:rPr sz="1050" spc="-4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Usadas:</a:t>
            </a:r>
            <a:r>
              <a:rPr sz="1050" spc="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IntelliJ</a:t>
            </a:r>
            <a:r>
              <a:rPr sz="105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Idea,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Java</a:t>
            </a:r>
            <a:r>
              <a:rPr sz="1050" spc="-1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8.</a:t>
            </a:r>
            <a:endParaRPr sz="1050" dirty="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Git/GitHub(creación</a:t>
            </a:r>
            <a:r>
              <a:rPr sz="1050" spc="-4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y</a:t>
            </a:r>
            <a:r>
              <a:rPr sz="1050" spc="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administración</a:t>
            </a:r>
            <a:r>
              <a:rPr sz="1050" spc="-1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de</a:t>
            </a:r>
            <a:endParaRPr sz="1050" dirty="0">
              <a:latin typeface="Calibri"/>
              <a:cs typeface="Calibri"/>
            </a:endParaRPr>
          </a:p>
          <a:p>
            <a:pPr marL="250190">
              <a:lnSpc>
                <a:spcPct val="100000"/>
              </a:lnSpc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repositorios</a:t>
            </a:r>
            <a:r>
              <a:rPr sz="1050" spc="-4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y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ramas)</a:t>
            </a:r>
            <a:endParaRPr sz="1050" dirty="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Pruebas</a:t>
            </a:r>
            <a:r>
              <a:rPr sz="1050" spc="-3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Unitarias</a:t>
            </a:r>
            <a:r>
              <a:rPr sz="1050" spc="-25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con</a:t>
            </a:r>
            <a:r>
              <a:rPr sz="1050" dirty="0">
                <a:solidFill>
                  <a:srgbClr val="899797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899797"/>
                </a:solidFill>
                <a:latin typeface="Calibri"/>
                <a:cs typeface="Calibri"/>
              </a:rPr>
              <a:t>Junit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4448" y="4434332"/>
            <a:ext cx="1332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PERFIL</a:t>
            </a:r>
            <a:r>
              <a:rPr sz="1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SUGERIDO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2559" y="5342317"/>
            <a:ext cx="13468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Funcional</a:t>
            </a:r>
            <a:r>
              <a:rPr sz="13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Calibri"/>
                <a:cs typeface="Calibri"/>
              </a:rPr>
              <a:t>Técnico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322" y="5546248"/>
            <a:ext cx="2178685" cy="125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585" algn="l"/>
                <a:tab pos="1224280" algn="l"/>
                <a:tab pos="1559560" algn="l"/>
              </a:tabLst>
            </a:pPr>
            <a:r>
              <a:rPr lang="es-MX" sz="1150" dirty="0">
                <a:solidFill>
                  <a:srgbClr val="FFFFFF"/>
                </a:solidFill>
                <a:latin typeface="Calibri"/>
                <a:cs typeface="Calibri"/>
              </a:rPr>
              <a:t>Desarrollador Java </a:t>
            </a:r>
            <a:r>
              <a:rPr lang="es-MX" sz="1150" dirty="0" err="1">
                <a:solidFill>
                  <a:srgbClr val="FFFFFF"/>
                </a:solidFill>
                <a:latin typeface="Calibri"/>
                <a:cs typeface="Calibri"/>
              </a:rPr>
              <a:t>fullstack</a:t>
            </a:r>
            <a:r>
              <a:rPr lang="es-MX" sz="1150" dirty="0">
                <a:solidFill>
                  <a:srgbClr val="FFFFFF"/>
                </a:solidFill>
                <a:latin typeface="Calibri"/>
                <a:cs typeface="Calibri"/>
              </a:rPr>
              <a:t> con formación en Ingeniería Industrial y de Sistemas. Busco potenciar proyectos innovadores con análisis y optimización, aportando valor a mi equipo y organización mediante soluciones tecnológicas eficientes.</a:t>
            </a:r>
            <a:endParaRPr lang="es-MX" sz="1150" spc="-5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4823" y="6951166"/>
            <a:ext cx="1151559" cy="1154803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245"/>
              </a:spcBef>
            </a:pP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Conocimientos</a:t>
            </a:r>
            <a:endParaRPr sz="1300" dirty="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spcBef>
                <a:spcPts val="5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endParaRPr lang="es-MX" sz="12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spcBef>
                <a:spcPts val="5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lang="es-MX" sz="1200" spc="-10" dirty="0">
                <a:solidFill>
                  <a:srgbClr val="FFFFFF"/>
                </a:solidFill>
                <a:latin typeface="Calibri"/>
                <a:cs typeface="Calibri"/>
              </a:rPr>
              <a:t>Spring </a:t>
            </a:r>
            <a:r>
              <a:rPr lang="es-MX" sz="1200" spc="-10" dirty="0" err="1">
                <a:solidFill>
                  <a:srgbClr val="FFFFFF"/>
                </a:solidFill>
                <a:latin typeface="Calibri"/>
                <a:cs typeface="Calibri"/>
              </a:rPr>
              <a:t>boot</a:t>
            </a:r>
            <a:endParaRPr lang="es-MX" sz="12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197485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Scrum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M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gy</a:t>
            </a:r>
            <a:endParaRPr sz="1200" dirty="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41450" y="7219315"/>
            <a:ext cx="11861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indent="-54610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200" dirty="0">
              <a:latin typeface="Calibri"/>
              <a:cs typeface="Calibri"/>
            </a:endParaRPr>
          </a:p>
          <a:p>
            <a:pPr marL="66675" indent="-54610">
              <a:lnSpc>
                <a:spcPct val="100000"/>
              </a:lnSpc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 err="1">
                <a:solidFill>
                  <a:srgbClr val="FFFFFF"/>
                </a:solidFill>
                <a:latin typeface="Calibri"/>
                <a:cs typeface="Calibri"/>
              </a:rPr>
              <a:t>Github</a:t>
            </a:r>
            <a:endParaRPr lang="es-MX" sz="12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901" y="8131849"/>
            <a:ext cx="120145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indent="-5461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lang="es-MX" sz="1200" spc="-2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lang="es-MX"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s-MX" sz="1200" dirty="0" err="1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lang="es-MX"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s-MX" sz="12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s-MX" sz="1200" spc="-5" dirty="0" err="1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es-MX" sz="12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lang="es-MX" sz="1200" spc="-5" dirty="0" err="1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lang="es-MX" sz="12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lang="es-MX" sz="1200" spc="-5" dirty="0" err="1">
                <a:solidFill>
                  <a:srgbClr val="FFFFFF"/>
                </a:solidFill>
                <a:latin typeface="Calibri"/>
                <a:cs typeface="Calibri"/>
              </a:rPr>
              <a:t>js</a:t>
            </a:r>
            <a:r>
              <a:rPr lang="es-MX" sz="12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lang="es-MX" sz="1200" spc="-5" dirty="0" err="1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r>
              <a:rPr lang="es-MX" sz="12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</a:p>
          <a:p>
            <a:pPr marL="66675" indent="-5461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67310" algn="l"/>
              </a:tabLst>
            </a:pPr>
            <a:endParaRPr lang="es-MX" sz="1800" baseline="2314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934" y="4810759"/>
            <a:ext cx="229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Ja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523" y="4742179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APX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ín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2827" y="4742179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APX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Bat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08328" y="4742179"/>
            <a:ext cx="626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225" algn="l"/>
              </a:tabLst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ASO	ASO</a:t>
            </a:r>
            <a:endParaRPr sz="9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tabLst>
                <a:tab pos="392430" algn="l"/>
              </a:tabLst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ev	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&amp;D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78914" y="4810759"/>
            <a:ext cx="2451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70835" y="4810759"/>
            <a:ext cx="243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Ho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9309" y="5056504"/>
            <a:ext cx="1353820" cy="187960"/>
            <a:chOff x="59309" y="5056504"/>
            <a:chExt cx="1353820" cy="187960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09" y="5059552"/>
              <a:ext cx="184658" cy="18465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540" y="5056504"/>
              <a:ext cx="186182" cy="18618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6925" y="5056504"/>
              <a:ext cx="186181" cy="18618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8217" y="5056504"/>
              <a:ext cx="184658" cy="186182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4792979" y="0"/>
            <a:ext cx="780415" cy="581025"/>
            <a:chOff x="4792979" y="0"/>
            <a:chExt cx="780415" cy="581025"/>
          </a:xfrm>
        </p:grpSpPr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2979" y="0"/>
              <a:ext cx="780288" cy="58064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8655" y="76200"/>
              <a:ext cx="74675" cy="77724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2848669" y="5719022"/>
            <a:ext cx="2700071" cy="2696251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lang="es-MX" sz="1100" b="1" dirty="0">
                <a:solidFill>
                  <a:srgbClr val="899797"/>
                </a:solidFill>
                <a:latin typeface="Calibri"/>
                <a:cs typeface="Calibri"/>
              </a:rPr>
              <a:t>Plataforma E-</a:t>
            </a:r>
            <a:r>
              <a:rPr lang="es-MX" sz="1100" b="1" dirty="0" err="1">
                <a:solidFill>
                  <a:srgbClr val="899797"/>
                </a:solidFill>
                <a:latin typeface="Calibri"/>
                <a:cs typeface="Calibri"/>
              </a:rPr>
              <a:t>commerce</a:t>
            </a:r>
            <a:r>
              <a:rPr lang="es-MX" sz="1100" b="1" dirty="0">
                <a:solidFill>
                  <a:srgbClr val="899797"/>
                </a:solidFill>
                <a:latin typeface="Calibri"/>
                <a:cs typeface="Calibri"/>
              </a:rPr>
              <a:t> “Dulces y Ladridos” (Febrero – mayo 2024)</a:t>
            </a:r>
          </a:p>
          <a:p>
            <a:pPr marL="12700" algn="just">
              <a:lnSpc>
                <a:spcPct val="100000"/>
              </a:lnSpc>
            </a:pP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Responsabilidades y Logros:</a:t>
            </a:r>
          </a:p>
          <a:p>
            <a:pPr marL="12700" algn="just">
              <a:lnSpc>
                <a:spcPct val="100000"/>
              </a:lnSpc>
            </a:pP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Desarrollo colaborativo de una tienda en línea desde cero.</a:t>
            </a:r>
          </a:p>
          <a:p>
            <a:pPr marL="12700" algn="just">
              <a:lnSpc>
                <a:spcPct val="100000"/>
              </a:lnSpc>
            </a:pP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Implementación de tecnologías clave:</a:t>
            </a:r>
          </a:p>
          <a:p>
            <a:pPr marL="184150" indent="-171450" algn="just"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 Front-</a:t>
            </a:r>
            <a:r>
              <a:rPr lang="es-MX" sz="1050" dirty="0" err="1">
                <a:solidFill>
                  <a:srgbClr val="899797"/>
                </a:solidFill>
                <a:latin typeface="Calibri"/>
                <a:cs typeface="Calibri"/>
              </a:rPr>
              <a:t>end</a:t>
            </a: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: HTML, CSS, JavaScript.</a:t>
            </a:r>
          </a:p>
          <a:p>
            <a:pPr marL="184150" indent="-171450" algn="just"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 Back-</a:t>
            </a:r>
            <a:r>
              <a:rPr lang="es-MX" sz="1050" dirty="0" err="1">
                <a:solidFill>
                  <a:srgbClr val="899797"/>
                </a:solidFill>
                <a:latin typeface="Calibri"/>
                <a:cs typeface="Calibri"/>
              </a:rPr>
              <a:t>end</a:t>
            </a: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: Java con Spring </a:t>
            </a:r>
            <a:r>
              <a:rPr lang="es-MX" sz="1050" dirty="0" err="1">
                <a:solidFill>
                  <a:srgbClr val="899797"/>
                </a:solidFill>
                <a:latin typeface="Calibri"/>
                <a:cs typeface="Calibri"/>
              </a:rPr>
              <a:t>Boot</a:t>
            </a: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.</a:t>
            </a:r>
          </a:p>
          <a:p>
            <a:pPr marL="184150" indent="-171450" algn="just">
              <a:buFont typeface="Arial" panose="020B0604020202020204" pitchFamily="34" charset="0"/>
              <a:buChar char="•"/>
            </a:pP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 Base de datos: Gestión con SQL.</a:t>
            </a:r>
          </a:p>
          <a:p>
            <a:pPr marL="12700" algn="just">
              <a:lnSpc>
                <a:spcPct val="100000"/>
              </a:lnSpc>
            </a:pPr>
            <a:endParaRPr lang="es-MX" sz="1050" dirty="0">
              <a:solidFill>
                <a:srgbClr val="899797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Mejora de habilidades en desarrollo web y comprensión del diseño centrado en el usuario.</a:t>
            </a:r>
          </a:p>
          <a:p>
            <a:pPr marL="12700" algn="just">
              <a:lnSpc>
                <a:spcPct val="100000"/>
              </a:lnSpc>
            </a:pPr>
            <a:endParaRPr lang="es-MX" sz="1050" dirty="0">
              <a:solidFill>
                <a:srgbClr val="899797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Optimización de la gestión de datos para una experiencia de compra intuitiva en entornos</a:t>
            </a:r>
          </a:p>
          <a:p>
            <a:pPr marL="12700" algn="just">
              <a:lnSpc>
                <a:spcPct val="100000"/>
              </a:lnSpc>
            </a:pPr>
            <a:r>
              <a:rPr lang="es-MX" sz="1050" dirty="0">
                <a:solidFill>
                  <a:srgbClr val="899797"/>
                </a:solidFill>
                <a:latin typeface="Calibri"/>
                <a:cs typeface="Calibri"/>
              </a:rPr>
              <a:t>digitales comerciales.</a:t>
            </a:r>
            <a:endParaRPr lang="es-MX" sz="1050" dirty="0">
              <a:latin typeface="Calibri"/>
              <a:cs typeface="Calibri"/>
            </a:endParaRPr>
          </a:p>
        </p:txBody>
      </p:sp>
      <p:pic>
        <p:nvPicPr>
          <p:cNvPr id="55" name="Imagen 54" descr="Un hombre con traje y corbata&#10;&#10;Descripción generada automáticamente">
            <a:extLst>
              <a:ext uri="{FF2B5EF4-FFF2-40B4-BE49-F238E27FC236}">
                <a16:creationId xmlns:a16="http://schemas.microsoft.com/office/drawing/2014/main" id="{BD73BE61-FEAE-6632-11FF-16E01C1614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3" y="153891"/>
            <a:ext cx="1061417" cy="15523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289</Words>
  <Application>Microsoft Office PowerPoint</Application>
  <PresentationFormat>Presentación en pantalla (16:10)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Arial MT</vt:lpstr>
      <vt:lpstr>Calibri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Abundis, Kevin</dc:creator>
  <cp:lastModifiedBy>Jorge Andrés Pardo Rea</cp:lastModifiedBy>
  <cp:revision>2</cp:revision>
  <dcterms:created xsi:type="dcterms:W3CDTF">2024-03-19T19:25:24Z</dcterms:created>
  <dcterms:modified xsi:type="dcterms:W3CDTF">2024-08-15T22:47:52Z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2024-03-19T00:00:00Z</vt:filetime>
  </property>
</Properties>
</file>