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5715000" cy="9144000" type="screen16x10"/>
  <p:notesSz cx="5715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146" y="-3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8625" y="2834640"/>
            <a:ext cx="485775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57250" y="5120640"/>
            <a:ext cx="40005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750" y="2103120"/>
            <a:ext cx="2486025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43225" y="2103120"/>
            <a:ext cx="2486025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750" y="365760"/>
            <a:ext cx="5143500" cy="146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5750" y="2103120"/>
            <a:ext cx="51435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43100" y="8503920"/>
            <a:ext cx="182880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5750" y="8503920"/>
            <a:ext cx="131445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14800" y="8503920"/>
            <a:ext cx="131445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hyperlink" Target="mailto:porraszuniga@gmail.com" TargetMode="Externa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719070" cy="9156700"/>
            <a:chOff x="0" y="0"/>
            <a:chExt cx="2719070" cy="91567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712720" cy="9144000"/>
            </a:xfrm>
            <a:custGeom>
              <a:avLst/>
              <a:gdLst/>
              <a:ahLst/>
              <a:cxnLst/>
              <a:rect l="l" t="t" r="r" b="b"/>
              <a:pathLst>
                <a:path w="2712720" h="9144000">
                  <a:moveTo>
                    <a:pt x="2712720" y="9143996"/>
                  </a:moveTo>
                  <a:lnTo>
                    <a:pt x="2712720" y="0"/>
                  </a:lnTo>
                  <a:lnTo>
                    <a:pt x="0" y="0"/>
                  </a:lnTo>
                  <a:lnTo>
                    <a:pt x="0" y="9143996"/>
                  </a:lnTo>
                  <a:lnTo>
                    <a:pt x="2712720" y="9143996"/>
                  </a:lnTo>
                  <a:close/>
                </a:path>
              </a:pathLst>
            </a:custGeom>
            <a:solidFill>
              <a:srgbClr val="0A47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12720" y="0"/>
              <a:ext cx="0" cy="9144000"/>
            </a:xfrm>
            <a:custGeom>
              <a:avLst/>
              <a:gdLst/>
              <a:ahLst/>
              <a:cxnLst/>
              <a:rect l="l" t="t" r="r" b="b"/>
              <a:pathLst>
                <a:path h="9144000">
                  <a:moveTo>
                    <a:pt x="0" y="9143996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AE2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4356" y="1899031"/>
            <a:ext cx="25044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2485" marR="5080" indent="-820419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BRAULIO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GAEL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PORRAS </a:t>
            </a:r>
            <a:r>
              <a:rPr sz="2000" b="1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ZUÑIGA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203961"/>
            <a:ext cx="2689225" cy="5079365"/>
            <a:chOff x="0" y="203961"/>
            <a:chExt cx="2689225" cy="5079365"/>
          </a:xfrm>
        </p:grpSpPr>
        <p:sp>
          <p:nvSpPr>
            <p:cNvPr id="7" name="object 7"/>
            <p:cNvSpPr/>
            <p:nvPr/>
          </p:nvSpPr>
          <p:spPr>
            <a:xfrm>
              <a:off x="563880" y="210311"/>
              <a:ext cx="1385570" cy="1440180"/>
            </a:xfrm>
            <a:custGeom>
              <a:avLst/>
              <a:gdLst/>
              <a:ahLst/>
              <a:cxnLst/>
              <a:rect l="l" t="t" r="r" b="b"/>
              <a:pathLst>
                <a:path w="1385570" h="1440180">
                  <a:moveTo>
                    <a:pt x="692658" y="0"/>
                  </a:moveTo>
                  <a:lnTo>
                    <a:pt x="645233" y="1661"/>
                  </a:lnTo>
                  <a:lnTo>
                    <a:pt x="598667" y="6574"/>
                  </a:lnTo>
                  <a:lnTo>
                    <a:pt x="553061" y="14632"/>
                  </a:lnTo>
                  <a:lnTo>
                    <a:pt x="508520" y="25726"/>
                  </a:lnTo>
                  <a:lnTo>
                    <a:pt x="465146" y="39750"/>
                  </a:lnTo>
                  <a:lnTo>
                    <a:pt x="423042" y="56596"/>
                  </a:lnTo>
                  <a:lnTo>
                    <a:pt x="382311" y="76157"/>
                  </a:lnTo>
                  <a:lnTo>
                    <a:pt x="343058" y="98326"/>
                  </a:lnTo>
                  <a:lnTo>
                    <a:pt x="305384" y="122995"/>
                  </a:lnTo>
                  <a:lnTo>
                    <a:pt x="269393" y="150057"/>
                  </a:lnTo>
                  <a:lnTo>
                    <a:pt x="235188" y="179405"/>
                  </a:lnTo>
                  <a:lnTo>
                    <a:pt x="202872" y="210931"/>
                  </a:lnTo>
                  <a:lnTo>
                    <a:pt x="172549" y="244528"/>
                  </a:lnTo>
                  <a:lnTo>
                    <a:pt x="144322" y="280089"/>
                  </a:lnTo>
                  <a:lnTo>
                    <a:pt x="118293" y="317506"/>
                  </a:lnTo>
                  <a:lnTo>
                    <a:pt x="94567" y="356672"/>
                  </a:lnTo>
                  <a:lnTo>
                    <a:pt x="73245" y="397480"/>
                  </a:lnTo>
                  <a:lnTo>
                    <a:pt x="54431" y="439822"/>
                  </a:lnTo>
                  <a:lnTo>
                    <a:pt x="38229" y="483592"/>
                  </a:lnTo>
                  <a:lnTo>
                    <a:pt x="24742" y="528681"/>
                  </a:lnTo>
                  <a:lnTo>
                    <a:pt x="14072" y="574983"/>
                  </a:lnTo>
                  <a:lnTo>
                    <a:pt x="6323" y="622390"/>
                  </a:lnTo>
                  <a:lnTo>
                    <a:pt x="1597" y="670794"/>
                  </a:lnTo>
                  <a:lnTo>
                    <a:pt x="0" y="720090"/>
                  </a:lnTo>
                  <a:lnTo>
                    <a:pt x="1597" y="769385"/>
                  </a:lnTo>
                  <a:lnTo>
                    <a:pt x="6323" y="817789"/>
                  </a:lnTo>
                  <a:lnTo>
                    <a:pt x="14072" y="865196"/>
                  </a:lnTo>
                  <a:lnTo>
                    <a:pt x="24742" y="911498"/>
                  </a:lnTo>
                  <a:lnTo>
                    <a:pt x="38229" y="956587"/>
                  </a:lnTo>
                  <a:lnTo>
                    <a:pt x="54431" y="1000357"/>
                  </a:lnTo>
                  <a:lnTo>
                    <a:pt x="73245" y="1042699"/>
                  </a:lnTo>
                  <a:lnTo>
                    <a:pt x="94567" y="1083507"/>
                  </a:lnTo>
                  <a:lnTo>
                    <a:pt x="118293" y="1122673"/>
                  </a:lnTo>
                  <a:lnTo>
                    <a:pt x="144322" y="1160090"/>
                  </a:lnTo>
                  <a:lnTo>
                    <a:pt x="172549" y="1195651"/>
                  </a:lnTo>
                  <a:lnTo>
                    <a:pt x="202872" y="1229248"/>
                  </a:lnTo>
                  <a:lnTo>
                    <a:pt x="235188" y="1260774"/>
                  </a:lnTo>
                  <a:lnTo>
                    <a:pt x="269393" y="1290122"/>
                  </a:lnTo>
                  <a:lnTo>
                    <a:pt x="305384" y="1317184"/>
                  </a:lnTo>
                  <a:lnTo>
                    <a:pt x="343058" y="1341853"/>
                  </a:lnTo>
                  <a:lnTo>
                    <a:pt x="382311" y="1364022"/>
                  </a:lnTo>
                  <a:lnTo>
                    <a:pt x="423042" y="1383583"/>
                  </a:lnTo>
                  <a:lnTo>
                    <a:pt x="465146" y="1400429"/>
                  </a:lnTo>
                  <a:lnTo>
                    <a:pt x="508520" y="1414453"/>
                  </a:lnTo>
                  <a:lnTo>
                    <a:pt x="553061" y="1425547"/>
                  </a:lnTo>
                  <a:lnTo>
                    <a:pt x="598667" y="1433605"/>
                  </a:lnTo>
                  <a:lnTo>
                    <a:pt x="645233" y="1438518"/>
                  </a:lnTo>
                  <a:lnTo>
                    <a:pt x="692658" y="1440180"/>
                  </a:lnTo>
                  <a:lnTo>
                    <a:pt x="740079" y="1438518"/>
                  </a:lnTo>
                  <a:lnTo>
                    <a:pt x="786643" y="1433605"/>
                  </a:lnTo>
                  <a:lnTo>
                    <a:pt x="832246" y="1425547"/>
                  </a:lnTo>
                  <a:lnTo>
                    <a:pt x="876786" y="1414453"/>
                  </a:lnTo>
                  <a:lnTo>
                    <a:pt x="920159" y="1400429"/>
                  </a:lnTo>
                  <a:lnTo>
                    <a:pt x="962263" y="1383583"/>
                  </a:lnTo>
                  <a:lnTo>
                    <a:pt x="1002993" y="1364022"/>
                  </a:lnTo>
                  <a:lnTo>
                    <a:pt x="1042246" y="1341853"/>
                  </a:lnTo>
                  <a:lnTo>
                    <a:pt x="1079920" y="1317184"/>
                  </a:lnTo>
                  <a:lnTo>
                    <a:pt x="1115911" y="1290122"/>
                  </a:lnTo>
                  <a:lnTo>
                    <a:pt x="1150117" y="1260774"/>
                  </a:lnTo>
                  <a:lnTo>
                    <a:pt x="1182433" y="1229248"/>
                  </a:lnTo>
                  <a:lnTo>
                    <a:pt x="1212757" y="1195651"/>
                  </a:lnTo>
                  <a:lnTo>
                    <a:pt x="1240985" y="1160090"/>
                  </a:lnTo>
                  <a:lnTo>
                    <a:pt x="1267015" y="1122673"/>
                  </a:lnTo>
                  <a:lnTo>
                    <a:pt x="1290743" y="1083507"/>
                  </a:lnTo>
                  <a:lnTo>
                    <a:pt x="1312066" y="1042699"/>
                  </a:lnTo>
                  <a:lnTo>
                    <a:pt x="1330880" y="1000357"/>
                  </a:lnTo>
                  <a:lnTo>
                    <a:pt x="1347083" y="956587"/>
                  </a:lnTo>
                  <a:lnTo>
                    <a:pt x="1360572" y="911498"/>
                  </a:lnTo>
                  <a:lnTo>
                    <a:pt x="1371242" y="865196"/>
                  </a:lnTo>
                  <a:lnTo>
                    <a:pt x="1378992" y="817789"/>
                  </a:lnTo>
                  <a:lnTo>
                    <a:pt x="1383717" y="769385"/>
                  </a:lnTo>
                  <a:lnTo>
                    <a:pt x="1385315" y="720090"/>
                  </a:lnTo>
                  <a:lnTo>
                    <a:pt x="1383717" y="670794"/>
                  </a:lnTo>
                  <a:lnTo>
                    <a:pt x="1378992" y="622390"/>
                  </a:lnTo>
                  <a:lnTo>
                    <a:pt x="1371242" y="574983"/>
                  </a:lnTo>
                  <a:lnTo>
                    <a:pt x="1360572" y="528681"/>
                  </a:lnTo>
                  <a:lnTo>
                    <a:pt x="1347083" y="483592"/>
                  </a:lnTo>
                  <a:lnTo>
                    <a:pt x="1330880" y="439822"/>
                  </a:lnTo>
                  <a:lnTo>
                    <a:pt x="1312066" y="397480"/>
                  </a:lnTo>
                  <a:lnTo>
                    <a:pt x="1290743" y="356672"/>
                  </a:lnTo>
                  <a:lnTo>
                    <a:pt x="1267015" y="317506"/>
                  </a:lnTo>
                  <a:lnTo>
                    <a:pt x="1240985" y="280089"/>
                  </a:lnTo>
                  <a:lnTo>
                    <a:pt x="1212757" y="244528"/>
                  </a:lnTo>
                  <a:lnTo>
                    <a:pt x="1182433" y="210931"/>
                  </a:lnTo>
                  <a:lnTo>
                    <a:pt x="1150117" y="179405"/>
                  </a:lnTo>
                  <a:lnTo>
                    <a:pt x="1115911" y="150057"/>
                  </a:lnTo>
                  <a:lnTo>
                    <a:pt x="1079920" y="122995"/>
                  </a:lnTo>
                  <a:lnTo>
                    <a:pt x="1042246" y="98326"/>
                  </a:lnTo>
                  <a:lnTo>
                    <a:pt x="1002993" y="76157"/>
                  </a:lnTo>
                  <a:lnTo>
                    <a:pt x="962263" y="56596"/>
                  </a:lnTo>
                  <a:lnTo>
                    <a:pt x="920159" y="39750"/>
                  </a:lnTo>
                  <a:lnTo>
                    <a:pt x="876786" y="25726"/>
                  </a:lnTo>
                  <a:lnTo>
                    <a:pt x="832246" y="14632"/>
                  </a:lnTo>
                  <a:lnTo>
                    <a:pt x="786643" y="6574"/>
                  </a:lnTo>
                  <a:lnTo>
                    <a:pt x="740079" y="1661"/>
                  </a:lnTo>
                  <a:lnTo>
                    <a:pt x="6926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3880" y="210311"/>
              <a:ext cx="1385570" cy="1440180"/>
            </a:xfrm>
            <a:custGeom>
              <a:avLst/>
              <a:gdLst/>
              <a:ahLst/>
              <a:cxnLst/>
              <a:rect l="l" t="t" r="r" b="b"/>
              <a:pathLst>
                <a:path w="1385570" h="1440180">
                  <a:moveTo>
                    <a:pt x="0" y="720090"/>
                  </a:moveTo>
                  <a:lnTo>
                    <a:pt x="1597" y="670794"/>
                  </a:lnTo>
                  <a:lnTo>
                    <a:pt x="6323" y="622390"/>
                  </a:lnTo>
                  <a:lnTo>
                    <a:pt x="14072" y="574983"/>
                  </a:lnTo>
                  <a:lnTo>
                    <a:pt x="24742" y="528681"/>
                  </a:lnTo>
                  <a:lnTo>
                    <a:pt x="38229" y="483592"/>
                  </a:lnTo>
                  <a:lnTo>
                    <a:pt x="54431" y="439822"/>
                  </a:lnTo>
                  <a:lnTo>
                    <a:pt x="73245" y="397480"/>
                  </a:lnTo>
                  <a:lnTo>
                    <a:pt x="94567" y="356672"/>
                  </a:lnTo>
                  <a:lnTo>
                    <a:pt x="118293" y="317506"/>
                  </a:lnTo>
                  <a:lnTo>
                    <a:pt x="144322" y="280089"/>
                  </a:lnTo>
                  <a:lnTo>
                    <a:pt x="172549" y="244528"/>
                  </a:lnTo>
                  <a:lnTo>
                    <a:pt x="202872" y="210931"/>
                  </a:lnTo>
                  <a:lnTo>
                    <a:pt x="235188" y="179405"/>
                  </a:lnTo>
                  <a:lnTo>
                    <a:pt x="269393" y="150057"/>
                  </a:lnTo>
                  <a:lnTo>
                    <a:pt x="305384" y="122995"/>
                  </a:lnTo>
                  <a:lnTo>
                    <a:pt x="343058" y="98326"/>
                  </a:lnTo>
                  <a:lnTo>
                    <a:pt x="382311" y="76157"/>
                  </a:lnTo>
                  <a:lnTo>
                    <a:pt x="423042" y="56596"/>
                  </a:lnTo>
                  <a:lnTo>
                    <a:pt x="465146" y="39750"/>
                  </a:lnTo>
                  <a:lnTo>
                    <a:pt x="508520" y="25726"/>
                  </a:lnTo>
                  <a:lnTo>
                    <a:pt x="553061" y="14632"/>
                  </a:lnTo>
                  <a:lnTo>
                    <a:pt x="598667" y="6574"/>
                  </a:lnTo>
                  <a:lnTo>
                    <a:pt x="645233" y="1661"/>
                  </a:lnTo>
                  <a:lnTo>
                    <a:pt x="692658" y="0"/>
                  </a:lnTo>
                  <a:lnTo>
                    <a:pt x="740079" y="1661"/>
                  </a:lnTo>
                  <a:lnTo>
                    <a:pt x="786643" y="6574"/>
                  </a:lnTo>
                  <a:lnTo>
                    <a:pt x="832246" y="14632"/>
                  </a:lnTo>
                  <a:lnTo>
                    <a:pt x="876786" y="25726"/>
                  </a:lnTo>
                  <a:lnTo>
                    <a:pt x="920159" y="39750"/>
                  </a:lnTo>
                  <a:lnTo>
                    <a:pt x="962263" y="56596"/>
                  </a:lnTo>
                  <a:lnTo>
                    <a:pt x="1002993" y="76157"/>
                  </a:lnTo>
                  <a:lnTo>
                    <a:pt x="1042246" y="98326"/>
                  </a:lnTo>
                  <a:lnTo>
                    <a:pt x="1079920" y="122995"/>
                  </a:lnTo>
                  <a:lnTo>
                    <a:pt x="1115911" y="150057"/>
                  </a:lnTo>
                  <a:lnTo>
                    <a:pt x="1150117" y="179405"/>
                  </a:lnTo>
                  <a:lnTo>
                    <a:pt x="1182433" y="210931"/>
                  </a:lnTo>
                  <a:lnTo>
                    <a:pt x="1212757" y="244528"/>
                  </a:lnTo>
                  <a:lnTo>
                    <a:pt x="1240985" y="280089"/>
                  </a:lnTo>
                  <a:lnTo>
                    <a:pt x="1267015" y="317506"/>
                  </a:lnTo>
                  <a:lnTo>
                    <a:pt x="1290743" y="356672"/>
                  </a:lnTo>
                  <a:lnTo>
                    <a:pt x="1312066" y="397480"/>
                  </a:lnTo>
                  <a:lnTo>
                    <a:pt x="1330880" y="439822"/>
                  </a:lnTo>
                  <a:lnTo>
                    <a:pt x="1347083" y="483592"/>
                  </a:lnTo>
                  <a:lnTo>
                    <a:pt x="1360572" y="528681"/>
                  </a:lnTo>
                  <a:lnTo>
                    <a:pt x="1371242" y="574983"/>
                  </a:lnTo>
                  <a:lnTo>
                    <a:pt x="1378992" y="622390"/>
                  </a:lnTo>
                  <a:lnTo>
                    <a:pt x="1383717" y="670794"/>
                  </a:lnTo>
                  <a:lnTo>
                    <a:pt x="1385315" y="720090"/>
                  </a:lnTo>
                  <a:lnTo>
                    <a:pt x="1383717" y="769385"/>
                  </a:lnTo>
                  <a:lnTo>
                    <a:pt x="1378992" y="817789"/>
                  </a:lnTo>
                  <a:lnTo>
                    <a:pt x="1371242" y="865196"/>
                  </a:lnTo>
                  <a:lnTo>
                    <a:pt x="1360572" y="911498"/>
                  </a:lnTo>
                  <a:lnTo>
                    <a:pt x="1347083" y="956587"/>
                  </a:lnTo>
                  <a:lnTo>
                    <a:pt x="1330880" y="1000357"/>
                  </a:lnTo>
                  <a:lnTo>
                    <a:pt x="1312066" y="1042699"/>
                  </a:lnTo>
                  <a:lnTo>
                    <a:pt x="1290743" y="1083507"/>
                  </a:lnTo>
                  <a:lnTo>
                    <a:pt x="1267015" y="1122673"/>
                  </a:lnTo>
                  <a:lnTo>
                    <a:pt x="1240985" y="1160090"/>
                  </a:lnTo>
                  <a:lnTo>
                    <a:pt x="1212757" y="1195651"/>
                  </a:lnTo>
                  <a:lnTo>
                    <a:pt x="1182433" y="1229248"/>
                  </a:lnTo>
                  <a:lnTo>
                    <a:pt x="1150117" y="1260774"/>
                  </a:lnTo>
                  <a:lnTo>
                    <a:pt x="1115911" y="1290122"/>
                  </a:lnTo>
                  <a:lnTo>
                    <a:pt x="1079920" y="1317184"/>
                  </a:lnTo>
                  <a:lnTo>
                    <a:pt x="1042246" y="1341853"/>
                  </a:lnTo>
                  <a:lnTo>
                    <a:pt x="1002993" y="1364022"/>
                  </a:lnTo>
                  <a:lnTo>
                    <a:pt x="962263" y="1383583"/>
                  </a:lnTo>
                  <a:lnTo>
                    <a:pt x="920159" y="1400429"/>
                  </a:lnTo>
                  <a:lnTo>
                    <a:pt x="876786" y="1414453"/>
                  </a:lnTo>
                  <a:lnTo>
                    <a:pt x="832246" y="1425547"/>
                  </a:lnTo>
                  <a:lnTo>
                    <a:pt x="786643" y="1433605"/>
                  </a:lnTo>
                  <a:lnTo>
                    <a:pt x="740079" y="1438518"/>
                  </a:lnTo>
                  <a:lnTo>
                    <a:pt x="692658" y="1440180"/>
                  </a:lnTo>
                  <a:lnTo>
                    <a:pt x="645233" y="1438518"/>
                  </a:lnTo>
                  <a:lnTo>
                    <a:pt x="598667" y="1433605"/>
                  </a:lnTo>
                  <a:lnTo>
                    <a:pt x="553061" y="1425547"/>
                  </a:lnTo>
                  <a:lnTo>
                    <a:pt x="508520" y="1414453"/>
                  </a:lnTo>
                  <a:lnTo>
                    <a:pt x="465146" y="1400429"/>
                  </a:lnTo>
                  <a:lnTo>
                    <a:pt x="423042" y="1383583"/>
                  </a:lnTo>
                  <a:lnTo>
                    <a:pt x="382311" y="1364022"/>
                  </a:lnTo>
                  <a:lnTo>
                    <a:pt x="343058" y="1341853"/>
                  </a:lnTo>
                  <a:lnTo>
                    <a:pt x="305384" y="1317184"/>
                  </a:lnTo>
                  <a:lnTo>
                    <a:pt x="269393" y="1290122"/>
                  </a:lnTo>
                  <a:lnTo>
                    <a:pt x="235188" y="1260774"/>
                  </a:lnTo>
                  <a:lnTo>
                    <a:pt x="202872" y="1229248"/>
                  </a:lnTo>
                  <a:lnTo>
                    <a:pt x="172549" y="1195651"/>
                  </a:lnTo>
                  <a:lnTo>
                    <a:pt x="144322" y="1160090"/>
                  </a:lnTo>
                  <a:lnTo>
                    <a:pt x="118293" y="1122673"/>
                  </a:lnTo>
                  <a:lnTo>
                    <a:pt x="94567" y="1083507"/>
                  </a:lnTo>
                  <a:lnTo>
                    <a:pt x="73245" y="1042699"/>
                  </a:lnTo>
                  <a:lnTo>
                    <a:pt x="54431" y="1000357"/>
                  </a:lnTo>
                  <a:lnTo>
                    <a:pt x="38229" y="956587"/>
                  </a:lnTo>
                  <a:lnTo>
                    <a:pt x="24742" y="911498"/>
                  </a:lnTo>
                  <a:lnTo>
                    <a:pt x="14072" y="865196"/>
                  </a:lnTo>
                  <a:lnTo>
                    <a:pt x="6323" y="817789"/>
                  </a:lnTo>
                  <a:lnTo>
                    <a:pt x="1597" y="769385"/>
                  </a:lnTo>
                  <a:lnTo>
                    <a:pt x="0" y="72009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1772" y="3214116"/>
              <a:ext cx="1755775" cy="53340"/>
            </a:xfrm>
            <a:custGeom>
              <a:avLst/>
              <a:gdLst/>
              <a:ahLst/>
              <a:cxnLst/>
              <a:rect l="l" t="t" r="r" b="b"/>
              <a:pathLst>
                <a:path w="1755775" h="53339">
                  <a:moveTo>
                    <a:pt x="1755648" y="0"/>
                  </a:moveTo>
                  <a:lnTo>
                    <a:pt x="0" y="0"/>
                  </a:lnTo>
                  <a:lnTo>
                    <a:pt x="0" y="53339"/>
                  </a:lnTo>
                  <a:lnTo>
                    <a:pt x="1755648" y="53339"/>
                  </a:lnTo>
                  <a:lnTo>
                    <a:pt x="17556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1772" y="3214116"/>
              <a:ext cx="1755775" cy="53340"/>
            </a:xfrm>
            <a:custGeom>
              <a:avLst/>
              <a:gdLst/>
              <a:ahLst/>
              <a:cxnLst/>
              <a:rect l="l" t="t" r="r" b="b"/>
              <a:pathLst>
                <a:path w="1755775" h="53339">
                  <a:moveTo>
                    <a:pt x="0" y="53339"/>
                  </a:moveTo>
                  <a:lnTo>
                    <a:pt x="1755648" y="53339"/>
                  </a:lnTo>
                  <a:lnTo>
                    <a:pt x="1755648" y="0"/>
                  </a:lnTo>
                  <a:lnTo>
                    <a:pt x="0" y="0"/>
                  </a:lnTo>
                  <a:lnTo>
                    <a:pt x="0" y="5333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008" y="633984"/>
              <a:ext cx="999743" cy="58369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35" y="3892296"/>
              <a:ext cx="222504" cy="22250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4761610"/>
              <a:ext cx="2687320" cy="274320"/>
            </a:xfrm>
            <a:custGeom>
              <a:avLst/>
              <a:gdLst/>
              <a:ahLst/>
              <a:cxnLst/>
              <a:rect l="l" t="t" r="r" b="b"/>
              <a:pathLst>
                <a:path w="2687320" h="274320">
                  <a:moveTo>
                    <a:pt x="735126" y="0"/>
                  </a:moveTo>
                  <a:lnTo>
                    <a:pt x="344703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344703" y="274320"/>
                  </a:lnTo>
                  <a:lnTo>
                    <a:pt x="735126" y="274320"/>
                  </a:lnTo>
                  <a:lnTo>
                    <a:pt x="735126" y="0"/>
                  </a:lnTo>
                  <a:close/>
                </a:path>
                <a:path w="2687320" h="274320">
                  <a:moveTo>
                    <a:pt x="1515986" y="0"/>
                  </a:moveTo>
                  <a:lnTo>
                    <a:pt x="1125562" y="0"/>
                  </a:lnTo>
                  <a:lnTo>
                    <a:pt x="735139" y="0"/>
                  </a:lnTo>
                  <a:lnTo>
                    <a:pt x="735139" y="274320"/>
                  </a:lnTo>
                  <a:lnTo>
                    <a:pt x="1125562" y="274320"/>
                  </a:lnTo>
                  <a:lnTo>
                    <a:pt x="1515986" y="274320"/>
                  </a:lnTo>
                  <a:lnTo>
                    <a:pt x="1515986" y="0"/>
                  </a:lnTo>
                  <a:close/>
                </a:path>
                <a:path w="2687320" h="274320">
                  <a:moveTo>
                    <a:pt x="2687205" y="0"/>
                  </a:moveTo>
                  <a:lnTo>
                    <a:pt x="2687205" y="0"/>
                  </a:lnTo>
                  <a:lnTo>
                    <a:pt x="1515999" y="0"/>
                  </a:lnTo>
                  <a:lnTo>
                    <a:pt x="1515999" y="274320"/>
                  </a:lnTo>
                  <a:lnTo>
                    <a:pt x="2687205" y="274320"/>
                  </a:lnTo>
                  <a:lnTo>
                    <a:pt x="268720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5035943"/>
              <a:ext cx="2687320" cy="243840"/>
            </a:xfrm>
            <a:custGeom>
              <a:avLst/>
              <a:gdLst/>
              <a:ahLst/>
              <a:cxnLst/>
              <a:rect l="l" t="t" r="r" b="b"/>
              <a:pathLst>
                <a:path w="2687320" h="243839">
                  <a:moveTo>
                    <a:pt x="735126" y="0"/>
                  </a:moveTo>
                  <a:lnTo>
                    <a:pt x="344703" y="0"/>
                  </a:lnTo>
                  <a:lnTo>
                    <a:pt x="0" y="0"/>
                  </a:lnTo>
                  <a:lnTo>
                    <a:pt x="0" y="243827"/>
                  </a:lnTo>
                  <a:lnTo>
                    <a:pt x="344703" y="243827"/>
                  </a:lnTo>
                  <a:lnTo>
                    <a:pt x="735126" y="243827"/>
                  </a:lnTo>
                  <a:lnTo>
                    <a:pt x="735126" y="0"/>
                  </a:lnTo>
                  <a:close/>
                </a:path>
                <a:path w="2687320" h="243839">
                  <a:moveTo>
                    <a:pt x="1515986" y="0"/>
                  </a:moveTo>
                  <a:lnTo>
                    <a:pt x="1125562" y="0"/>
                  </a:lnTo>
                  <a:lnTo>
                    <a:pt x="735139" y="0"/>
                  </a:lnTo>
                  <a:lnTo>
                    <a:pt x="735139" y="243827"/>
                  </a:lnTo>
                  <a:lnTo>
                    <a:pt x="1125562" y="243827"/>
                  </a:lnTo>
                  <a:lnTo>
                    <a:pt x="1515986" y="243827"/>
                  </a:lnTo>
                  <a:lnTo>
                    <a:pt x="1515986" y="0"/>
                  </a:lnTo>
                  <a:close/>
                </a:path>
                <a:path w="2687320" h="243839">
                  <a:moveTo>
                    <a:pt x="2687205" y="0"/>
                  </a:moveTo>
                  <a:lnTo>
                    <a:pt x="2687205" y="0"/>
                  </a:lnTo>
                  <a:lnTo>
                    <a:pt x="1515999" y="0"/>
                  </a:lnTo>
                  <a:lnTo>
                    <a:pt x="1515999" y="243827"/>
                  </a:lnTo>
                  <a:lnTo>
                    <a:pt x="2687205" y="243827"/>
                  </a:lnTo>
                  <a:lnTo>
                    <a:pt x="2687205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4703" y="4759959"/>
              <a:ext cx="1952625" cy="521334"/>
            </a:xfrm>
            <a:custGeom>
              <a:avLst/>
              <a:gdLst/>
              <a:ahLst/>
              <a:cxnLst/>
              <a:rect l="l" t="t" r="r" b="b"/>
              <a:pathLst>
                <a:path w="1952625" h="521335">
                  <a:moveTo>
                    <a:pt x="0" y="0"/>
                  </a:moveTo>
                  <a:lnTo>
                    <a:pt x="0" y="521335"/>
                  </a:lnTo>
                </a:path>
                <a:path w="1952625" h="521335">
                  <a:moveTo>
                    <a:pt x="390436" y="0"/>
                  </a:moveTo>
                  <a:lnTo>
                    <a:pt x="390436" y="521335"/>
                  </a:lnTo>
                </a:path>
                <a:path w="1952625" h="521335">
                  <a:moveTo>
                    <a:pt x="780859" y="0"/>
                  </a:moveTo>
                  <a:lnTo>
                    <a:pt x="780859" y="521335"/>
                  </a:lnTo>
                </a:path>
                <a:path w="1952625" h="521335">
                  <a:moveTo>
                    <a:pt x="1171295" y="0"/>
                  </a:moveTo>
                  <a:lnTo>
                    <a:pt x="1171295" y="521335"/>
                  </a:lnTo>
                </a:path>
                <a:path w="1952625" h="521335">
                  <a:moveTo>
                    <a:pt x="1561693" y="0"/>
                  </a:moveTo>
                  <a:lnTo>
                    <a:pt x="1561693" y="521335"/>
                  </a:lnTo>
                </a:path>
                <a:path w="1952625" h="521335">
                  <a:moveTo>
                    <a:pt x="1952091" y="0"/>
                  </a:moveTo>
                  <a:lnTo>
                    <a:pt x="1952091" y="52133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5034343"/>
              <a:ext cx="2689225" cy="3175"/>
            </a:xfrm>
            <a:custGeom>
              <a:avLst/>
              <a:gdLst/>
              <a:ahLst/>
              <a:cxnLst/>
              <a:rect l="l" t="t" r="r" b="b"/>
              <a:pathLst>
                <a:path w="2689225" h="3175">
                  <a:moveTo>
                    <a:pt x="2688844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2688844" y="3175"/>
                  </a:lnTo>
                  <a:lnTo>
                    <a:pt x="26888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87320" y="4759959"/>
              <a:ext cx="0" cy="521334"/>
            </a:xfrm>
            <a:custGeom>
              <a:avLst/>
              <a:gdLst/>
              <a:ahLst/>
              <a:cxnLst/>
              <a:rect l="l" t="t" r="r" b="b"/>
              <a:pathLst>
                <a:path h="521335">
                  <a:moveTo>
                    <a:pt x="0" y="0"/>
                  </a:moveTo>
                  <a:lnTo>
                    <a:pt x="0" y="52133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4760023"/>
              <a:ext cx="2689225" cy="521334"/>
            </a:xfrm>
            <a:custGeom>
              <a:avLst/>
              <a:gdLst/>
              <a:ahLst/>
              <a:cxnLst/>
              <a:rect l="l" t="t" r="r" b="b"/>
              <a:pathLst>
                <a:path w="2689225" h="521335">
                  <a:moveTo>
                    <a:pt x="2688844" y="518160"/>
                  </a:moveTo>
                  <a:lnTo>
                    <a:pt x="0" y="518160"/>
                  </a:lnTo>
                  <a:lnTo>
                    <a:pt x="0" y="521335"/>
                  </a:lnTo>
                  <a:lnTo>
                    <a:pt x="2688844" y="521335"/>
                  </a:lnTo>
                  <a:lnTo>
                    <a:pt x="2688844" y="518160"/>
                  </a:lnTo>
                  <a:close/>
                </a:path>
                <a:path w="2689225" h="521335">
                  <a:moveTo>
                    <a:pt x="2688844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2688844" y="3175"/>
                  </a:lnTo>
                  <a:lnTo>
                    <a:pt x="26888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4817" y="2806141"/>
            <a:ext cx="171831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Desarrollador</a:t>
            </a:r>
            <a:r>
              <a:rPr sz="1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Back-End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2275" y="3511423"/>
            <a:ext cx="1762760" cy="624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59180">
              <a:lnSpc>
                <a:spcPct val="100000"/>
              </a:lnSpc>
              <a:spcBef>
                <a:spcPts val="95"/>
              </a:spcBef>
            </a:pP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tu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e 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México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300" u="sng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porraszuniga@gmail.com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57576" y="400049"/>
            <a:ext cx="2401570" cy="1256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 algn="just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A476B"/>
                </a:solidFill>
                <a:latin typeface="Calibri"/>
                <a:cs typeface="Calibri"/>
              </a:rPr>
              <a:t>EXPERIENCIA</a:t>
            </a:r>
            <a:r>
              <a:rPr sz="1400" b="1" spc="-25" dirty="0">
                <a:solidFill>
                  <a:srgbClr val="0A476B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A476B"/>
                </a:solidFill>
                <a:latin typeface="Calibri"/>
                <a:cs typeface="Calibri"/>
              </a:rPr>
              <a:t>PROFESIONAL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5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100" spc="-5" dirty="0">
                <a:solidFill>
                  <a:srgbClr val="899797"/>
                </a:solidFill>
                <a:latin typeface="Calibri"/>
                <a:cs typeface="Calibri"/>
              </a:rPr>
              <a:t>H</a:t>
            </a:r>
            <a:r>
              <a:rPr lang="es-MX" sz="1100" spc="-5" dirty="0">
                <a:solidFill>
                  <a:srgbClr val="899797"/>
                </a:solidFill>
                <a:latin typeface="Calibri"/>
                <a:cs typeface="Calibri"/>
              </a:rPr>
              <a:t>a</a:t>
            </a:r>
            <a:r>
              <a:rPr sz="110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99797"/>
                </a:solidFill>
                <a:latin typeface="Calibri"/>
                <a:cs typeface="Calibri"/>
              </a:rPr>
              <a:t>participado</a:t>
            </a:r>
            <a:r>
              <a:rPr sz="1100" dirty="0">
                <a:solidFill>
                  <a:srgbClr val="899797"/>
                </a:solidFill>
                <a:latin typeface="Calibri"/>
                <a:cs typeface="Calibri"/>
              </a:rPr>
              <a:t> en</a:t>
            </a:r>
            <a:r>
              <a:rPr sz="1100" spc="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899797"/>
                </a:solidFill>
                <a:latin typeface="Calibri"/>
                <a:cs typeface="Calibri"/>
              </a:rPr>
              <a:t>el</a:t>
            </a:r>
            <a:r>
              <a:rPr sz="1100" spc="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99797"/>
                </a:solidFill>
                <a:latin typeface="Calibri"/>
                <a:cs typeface="Calibri"/>
              </a:rPr>
              <a:t>desarrollo</a:t>
            </a:r>
            <a:r>
              <a:rPr sz="110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899797"/>
                </a:solidFill>
                <a:latin typeface="Calibri"/>
                <a:cs typeface="Calibri"/>
              </a:rPr>
              <a:t>de </a:t>
            </a:r>
            <a:r>
              <a:rPr sz="1100" spc="-1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99797"/>
                </a:solidFill>
                <a:latin typeface="Calibri"/>
                <a:cs typeface="Calibri"/>
              </a:rPr>
              <a:t>proyectos</a:t>
            </a:r>
            <a:r>
              <a:rPr sz="110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99797"/>
                </a:solidFill>
                <a:latin typeface="Calibri"/>
                <a:cs typeface="Calibri"/>
              </a:rPr>
              <a:t>enfocados</a:t>
            </a:r>
            <a:r>
              <a:rPr sz="110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99797"/>
                </a:solidFill>
                <a:latin typeface="Calibri"/>
                <a:cs typeface="Calibri"/>
              </a:rPr>
              <a:t>al</a:t>
            </a:r>
            <a:r>
              <a:rPr sz="110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99797"/>
                </a:solidFill>
                <a:latin typeface="Calibri"/>
                <a:cs typeface="Calibri"/>
              </a:rPr>
              <a:t>desarrollo</a:t>
            </a:r>
            <a:r>
              <a:rPr sz="1100" dirty="0">
                <a:solidFill>
                  <a:srgbClr val="899797"/>
                </a:solidFill>
                <a:latin typeface="Calibri"/>
                <a:cs typeface="Calibri"/>
              </a:rPr>
              <a:t> e </a:t>
            </a:r>
            <a:r>
              <a:rPr sz="1100" spc="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99797"/>
                </a:solidFill>
                <a:latin typeface="Calibri"/>
                <a:cs typeface="Calibri"/>
              </a:rPr>
              <a:t>innovación</a:t>
            </a:r>
            <a:r>
              <a:rPr sz="110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899797"/>
                </a:solidFill>
                <a:latin typeface="Calibri"/>
                <a:cs typeface="Calibri"/>
              </a:rPr>
              <a:t>con</a:t>
            </a:r>
            <a:r>
              <a:rPr sz="1100" spc="-5" dirty="0">
                <a:solidFill>
                  <a:srgbClr val="899797"/>
                </a:solidFill>
                <a:latin typeface="Calibri"/>
                <a:cs typeface="Calibri"/>
              </a:rPr>
              <a:t> IA</a:t>
            </a:r>
            <a:r>
              <a:rPr sz="1100" dirty="0">
                <a:solidFill>
                  <a:srgbClr val="899797"/>
                </a:solidFill>
                <a:latin typeface="Calibri"/>
                <a:cs typeface="Calibri"/>
              </a:rPr>
              <a:t> y</a:t>
            </a:r>
            <a:r>
              <a:rPr sz="1100" spc="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99797"/>
                </a:solidFill>
                <a:latin typeface="Calibri"/>
                <a:cs typeface="Calibri"/>
              </a:rPr>
              <a:t>código</a:t>
            </a:r>
            <a:r>
              <a:rPr sz="110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99797"/>
                </a:solidFill>
                <a:latin typeface="Calibri"/>
                <a:cs typeface="Calibri"/>
              </a:rPr>
              <a:t>abierto</a:t>
            </a:r>
            <a:r>
              <a:rPr sz="110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899797"/>
                </a:solidFill>
                <a:latin typeface="Calibri"/>
                <a:cs typeface="Calibri"/>
              </a:rPr>
              <a:t>con </a:t>
            </a:r>
            <a:r>
              <a:rPr sz="1100" spc="-23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99797"/>
                </a:solidFill>
                <a:latin typeface="Calibri"/>
                <a:cs typeface="Calibri"/>
              </a:rPr>
              <a:t>enfoque</a:t>
            </a:r>
            <a:r>
              <a:rPr sz="1100" dirty="0">
                <a:solidFill>
                  <a:srgbClr val="899797"/>
                </a:solidFill>
                <a:latin typeface="Calibri"/>
                <a:cs typeface="Calibri"/>
              </a:rPr>
              <a:t> a</a:t>
            </a:r>
            <a:r>
              <a:rPr sz="1100" spc="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99797"/>
                </a:solidFill>
                <a:latin typeface="Calibri"/>
                <a:cs typeface="Calibri"/>
              </a:rPr>
              <a:t>automatización.</a:t>
            </a:r>
            <a:r>
              <a:rPr sz="1100" spc="24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899797"/>
                </a:solidFill>
                <a:latin typeface="Calibri"/>
                <a:cs typeface="Calibri"/>
              </a:rPr>
              <a:t>En</a:t>
            </a:r>
            <a:r>
              <a:rPr sz="1100" spc="25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899797"/>
                </a:solidFill>
                <a:latin typeface="Calibri"/>
                <a:cs typeface="Calibri"/>
              </a:rPr>
              <a:t>los </a:t>
            </a:r>
            <a:r>
              <a:rPr sz="1100" spc="-5" dirty="0">
                <a:solidFill>
                  <a:srgbClr val="899797"/>
                </a:solidFill>
                <a:latin typeface="Calibri"/>
                <a:cs typeface="Calibri"/>
              </a:rPr>
              <a:t> diversos</a:t>
            </a:r>
            <a:r>
              <a:rPr sz="1100" spc="229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99797"/>
                </a:solidFill>
                <a:latin typeface="Calibri"/>
                <a:cs typeface="Calibri"/>
              </a:rPr>
              <a:t>proyectos</a:t>
            </a:r>
            <a:r>
              <a:rPr sz="1100" spc="22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899797"/>
                </a:solidFill>
                <a:latin typeface="Calibri"/>
                <a:cs typeface="Calibri"/>
              </a:rPr>
              <a:t>se</a:t>
            </a:r>
            <a:r>
              <a:rPr sz="1100" spc="204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99797"/>
                </a:solidFill>
                <a:latin typeface="Calibri"/>
                <a:cs typeface="Calibri"/>
              </a:rPr>
              <a:t>implementan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7576" y="1629231"/>
            <a:ext cx="2401570" cy="1200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899797"/>
                </a:solidFill>
                <a:latin typeface="Calibri"/>
                <a:cs typeface="Calibri"/>
              </a:rPr>
              <a:t>algoritmos</a:t>
            </a:r>
            <a:r>
              <a:rPr sz="110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r>
              <a:rPr sz="110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99797"/>
                </a:solidFill>
                <a:latin typeface="Calibri"/>
                <a:cs typeface="Calibri"/>
              </a:rPr>
              <a:t>machine</a:t>
            </a:r>
            <a:r>
              <a:rPr sz="110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99797"/>
                </a:solidFill>
                <a:latin typeface="Calibri"/>
                <a:cs typeface="Calibri"/>
              </a:rPr>
              <a:t>learning,</a:t>
            </a:r>
            <a:r>
              <a:rPr sz="110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99797"/>
                </a:solidFill>
                <a:latin typeface="Calibri"/>
                <a:cs typeface="Calibri"/>
              </a:rPr>
              <a:t>redes </a:t>
            </a:r>
            <a:r>
              <a:rPr sz="110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99797"/>
                </a:solidFill>
                <a:latin typeface="Calibri"/>
                <a:cs typeface="Calibri"/>
              </a:rPr>
              <a:t>neuronales </a:t>
            </a:r>
            <a:r>
              <a:rPr sz="1100" dirty="0">
                <a:solidFill>
                  <a:srgbClr val="899797"/>
                </a:solidFill>
                <a:latin typeface="Calibri"/>
                <a:cs typeface="Calibri"/>
              </a:rPr>
              <a:t>y </a:t>
            </a:r>
            <a:r>
              <a:rPr sz="1100" spc="-5" dirty="0">
                <a:solidFill>
                  <a:srgbClr val="899797"/>
                </a:solidFill>
                <a:latin typeface="Calibri"/>
                <a:cs typeface="Calibri"/>
              </a:rPr>
              <a:t>aprendizaje profundo,</a:t>
            </a:r>
            <a:r>
              <a:rPr sz="110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99797"/>
                </a:solidFill>
                <a:latin typeface="Calibri"/>
                <a:cs typeface="Calibri"/>
              </a:rPr>
              <a:t>así </a:t>
            </a:r>
            <a:r>
              <a:rPr sz="110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899797"/>
                </a:solidFill>
                <a:latin typeface="Calibri"/>
                <a:cs typeface="Calibri"/>
              </a:rPr>
              <a:t>como </a:t>
            </a:r>
            <a:r>
              <a:rPr sz="1100" spc="-5" dirty="0">
                <a:solidFill>
                  <a:srgbClr val="899797"/>
                </a:solidFill>
                <a:latin typeface="Calibri"/>
                <a:cs typeface="Calibri"/>
              </a:rPr>
              <a:t>desarrollo de software </a:t>
            </a:r>
            <a:r>
              <a:rPr sz="1100" dirty="0">
                <a:solidFill>
                  <a:srgbClr val="899797"/>
                </a:solidFill>
                <a:latin typeface="Calibri"/>
                <a:cs typeface="Calibri"/>
              </a:rPr>
              <a:t>en </a:t>
            </a:r>
            <a:r>
              <a:rPr sz="1100" spc="-5" dirty="0">
                <a:solidFill>
                  <a:srgbClr val="899797"/>
                </a:solidFill>
                <a:latin typeface="Calibri"/>
                <a:cs typeface="Calibri"/>
              </a:rPr>
              <a:t>lenguaje </a:t>
            </a:r>
            <a:r>
              <a:rPr sz="1100" dirty="0">
                <a:solidFill>
                  <a:srgbClr val="899797"/>
                </a:solidFill>
                <a:latin typeface="Calibri"/>
                <a:cs typeface="Calibri"/>
              </a:rPr>
              <a:t> Java</a:t>
            </a:r>
            <a:r>
              <a:rPr sz="1100" spc="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99797"/>
                </a:solidFill>
                <a:latin typeface="Calibri"/>
                <a:cs typeface="Calibri"/>
              </a:rPr>
              <a:t>siguiendo</a:t>
            </a:r>
            <a:r>
              <a:rPr sz="110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99797"/>
                </a:solidFill>
                <a:latin typeface="Calibri"/>
                <a:cs typeface="Calibri"/>
              </a:rPr>
              <a:t>diferentes</a:t>
            </a:r>
            <a:r>
              <a:rPr sz="110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99797"/>
                </a:solidFill>
                <a:latin typeface="Calibri"/>
                <a:cs typeface="Calibri"/>
              </a:rPr>
              <a:t>arquitecturas </a:t>
            </a:r>
            <a:r>
              <a:rPr sz="1100" dirty="0">
                <a:solidFill>
                  <a:srgbClr val="899797"/>
                </a:solidFill>
                <a:latin typeface="Calibri"/>
                <a:cs typeface="Calibri"/>
              </a:rPr>
              <a:t> como</a:t>
            </a:r>
            <a:r>
              <a:rPr sz="1100" spc="-4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99797"/>
                </a:solidFill>
                <a:latin typeface="Calibri"/>
                <a:cs typeface="Calibri"/>
              </a:rPr>
              <a:t>ASO</a:t>
            </a:r>
            <a:r>
              <a:rPr sz="1100" spc="-1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899797"/>
                </a:solidFill>
                <a:latin typeface="Calibri"/>
                <a:cs typeface="Calibri"/>
              </a:rPr>
              <a:t>y</a:t>
            </a:r>
            <a:r>
              <a:rPr sz="1100" spc="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899797"/>
                </a:solidFill>
                <a:latin typeface="Calibri"/>
                <a:cs typeface="Calibri"/>
              </a:rPr>
              <a:t>APX.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Char char="•"/>
              <a:tabLst>
                <a:tab pos="121285" algn="l"/>
              </a:tabLst>
            </a:pPr>
            <a:r>
              <a:rPr sz="1100" spc="-5" dirty="0">
                <a:solidFill>
                  <a:srgbClr val="899797"/>
                </a:solidFill>
                <a:latin typeface="Calibri"/>
                <a:cs typeface="Calibri"/>
              </a:rPr>
              <a:t>Ingeniería</a:t>
            </a:r>
            <a:r>
              <a:rPr sz="1100" spc="4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899797"/>
                </a:solidFill>
                <a:latin typeface="Calibri"/>
                <a:cs typeface="Calibri"/>
              </a:rPr>
              <a:t>en</a:t>
            </a:r>
            <a:r>
              <a:rPr sz="1100" spc="4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99797"/>
                </a:solidFill>
                <a:latin typeface="Calibri"/>
                <a:cs typeface="Calibri"/>
              </a:rPr>
              <a:t>Inteligencia</a:t>
            </a:r>
            <a:r>
              <a:rPr sz="1100" spc="4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99797"/>
                </a:solidFill>
                <a:latin typeface="Calibri"/>
                <a:cs typeface="Calibri"/>
              </a:rPr>
              <a:t>Artificial</a:t>
            </a:r>
            <a:r>
              <a:rPr sz="1100" spc="5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899797"/>
                </a:solidFill>
                <a:latin typeface="Calibri"/>
                <a:cs typeface="Calibri"/>
              </a:rPr>
              <a:t>en</a:t>
            </a:r>
            <a:r>
              <a:rPr sz="1100" spc="3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899797"/>
                </a:solidFill>
                <a:latin typeface="Calibri"/>
                <a:cs typeface="Calibri"/>
              </a:rPr>
              <a:t>el </a:t>
            </a:r>
            <a:r>
              <a:rPr sz="1100" spc="-229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99797"/>
                </a:solidFill>
                <a:latin typeface="Calibri"/>
                <a:cs typeface="Calibri"/>
              </a:rPr>
              <a:t>Instituto</a:t>
            </a:r>
            <a:r>
              <a:rPr sz="1100" spc="-5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99797"/>
                </a:solidFill>
                <a:latin typeface="Calibri"/>
                <a:cs typeface="Calibri"/>
              </a:rPr>
              <a:t>Politécnico</a:t>
            </a:r>
            <a:r>
              <a:rPr sz="1100" spc="-5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899797"/>
                </a:solidFill>
                <a:latin typeface="Calibri"/>
                <a:cs typeface="Calibri"/>
              </a:rPr>
              <a:t>Nacional</a:t>
            </a:r>
            <a:r>
              <a:rPr sz="1100" spc="-2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99797"/>
                </a:solidFill>
                <a:latin typeface="Calibri"/>
                <a:cs typeface="Calibri"/>
              </a:rPr>
              <a:t>(ESCOM)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21635" y="2878500"/>
            <a:ext cx="2339340" cy="77978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005"/>
              </a:spcBef>
            </a:pPr>
            <a:r>
              <a:rPr sz="1400" b="1" spc="-5" dirty="0">
                <a:solidFill>
                  <a:srgbClr val="0A476B"/>
                </a:solidFill>
                <a:latin typeface="Calibri"/>
                <a:cs typeface="Calibri"/>
              </a:rPr>
              <a:t>EXPERIENCIA</a:t>
            </a:r>
            <a:r>
              <a:rPr sz="1400" b="1" spc="-10" dirty="0">
                <a:solidFill>
                  <a:srgbClr val="0A476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A476B"/>
                </a:solidFill>
                <a:latin typeface="Calibri"/>
                <a:cs typeface="Calibri"/>
              </a:rPr>
              <a:t>MÁS</a:t>
            </a:r>
            <a:r>
              <a:rPr sz="1400" b="1" spc="-10" dirty="0">
                <a:solidFill>
                  <a:srgbClr val="0A476B"/>
                </a:solidFill>
                <a:latin typeface="Calibri"/>
                <a:cs typeface="Calibri"/>
              </a:rPr>
              <a:t> RELEVANTE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b="1" dirty="0">
                <a:solidFill>
                  <a:srgbClr val="899797"/>
                </a:solidFill>
                <a:latin typeface="Calibri"/>
                <a:cs typeface="Calibri"/>
              </a:rPr>
              <a:t>Prácticas</a:t>
            </a:r>
            <a:r>
              <a:rPr sz="1100" b="1" spc="-4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899797"/>
                </a:solidFill>
                <a:latin typeface="Calibri"/>
                <a:cs typeface="Calibri"/>
              </a:rPr>
              <a:t>Profesionales</a:t>
            </a:r>
            <a:r>
              <a:rPr sz="1100" b="1" spc="-2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899797"/>
                </a:solidFill>
                <a:latin typeface="Calibri"/>
                <a:cs typeface="Calibri"/>
              </a:rPr>
              <a:t>Xideral</a:t>
            </a:r>
            <a:r>
              <a:rPr sz="1100" b="1" spc="-3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899797"/>
                </a:solidFill>
                <a:latin typeface="Calibri"/>
                <a:cs typeface="Calibri"/>
              </a:rPr>
              <a:t>/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899797"/>
                </a:solidFill>
                <a:latin typeface="Calibri"/>
                <a:cs typeface="Calibri"/>
              </a:rPr>
              <a:t>Enero</a:t>
            </a:r>
            <a:r>
              <a:rPr sz="1100" b="1" spc="-2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899797"/>
                </a:solidFill>
                <a:latin typeface="Calibri"/>
                <a:cs typeface="Calibri"/>
              </a:rPr>
              <a:t>2024</a:t>
            </a:r>
            <a:r>
              <a:rPr sz="1100" b="1" spc="-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899797"/>
                </a:solidFill>
                <a:latin typeface="Calibri"/>
                <a:cs typeface="Calibri"/>
              </a:rPr>
              <a:t>-</a:t>
            </a:r>
            <a:r>
              <a:rPr sz="1100" b="1" spc="-5" dirty="0">
                <a:solidFill>
                  <a:srgbClr val="899797"/>
                </a:solidFill>
                <a:latin typeface="Calibri"/>
                <a:cs typeface="Calibri"/>
              </a:rPr>
              <a:t> Actualidad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96616" y="3725672"/>
            <a:ext cx="2522220" cy="2106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0190" indent="-23812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50190" algn="l"/>
                <a:tab pos="250825" algn="l"/>
              </a:tabLst>
            </a:pP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Programación</a:t>
            </a:r>
            <a:r>
              <a:rPr sz="1050" spc="-2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Orientada</a:t>
            </a:r>
            <a:r>
              <a:rPr sz="1050" spc="-2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a</a:t>
            </a:r>
            <a:r>
              <a:rPr sz="1050" spc="-1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Objetos</a:t>
            </a:r>
            <a:endParaRPr sz="1050">
              <a:latin typeface="Calibri"/>
              <a:cs typeface="Calibri"/>
            </a:endParaRPr>
          </a:p>
          <a:p>
            <a:pPr marL="250190" marR="356235" indent="-238125">
              <a:lnSpc>
                <a:spcPct val="100000"/>
              </a:lnSpc>
              <a:buFont typeface="Arial MT"/>
              <a:buChar char="•"/>
              <a:tabLst>
                <a:tab pos="250190" algn="l"/>
                <a:tab pos="250825" algn="l"/>
              </a:tabLst>
            </a:pP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Paradigma Funcional con streams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y </a:t>
            </a:r>
            <a:r>
              <a:rPr sz="1050" spc="-22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lambdas.</a:t>
            </a:r>
            <a:endParaRPr sz="105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Font typeface="Arial MT"/>
              <a:buChar char="•"/>
              <a:tabLst>
                <a:tab pos="250190" algn="l"/>
                <a:tab pos="250825" algn="l"/>
              </a:tabLst>
            </a:pP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Programación</a:t>
            </a:r>
            <a:r>
              <a:rPr sz="1050" spc="-2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procedural.</a:t>
            </a:r>
            <a:endParaRPr sz="105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Font typeface="Arial MT"/>
              <a:buChar char="•"/>
              <a:tabLst>
                <a:tab pos="250190" algn="l"/>
                <a:tab pos="250825" algn="l"/>
              </a:tabLst>
            </a:pP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Manejo</a:t>
            </a:r>
            <a:r>
              <a:rPr sz="1050" spc="-2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r>
              <a:rPr sz="1050" spc="-2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excepciones.</a:t>
            </a:r>
            <a:endParaRPr sz="1050">
              <a:latin typeface="Calibri"/>
              <a:cs typeface="Calibri"/>
            </a:endParaRPr>
          </a:p>
          <a:p>
            <a:pPr marL="250190" marR="120014" indent="-238125">
              <a:lnSpc>
                <a:spcPct val="100000"/>
              </a:lnSpc>
              <a:buFont typeface="Arial MT"/>
              <a:buChar char="•"/>
              <a:tabLst>
                <a:tab pos="250190" algn="l"/>
                <a:tab pos="250825" algn="l"/>
              </a:tabLst>
            </a:pP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Desarrollo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mediante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la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implementación </a:t>
            </a:r>
            <a:r>
              <a:rPr sz="1050" spc="-22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r>
              <a:rPr sz="1050" spc="-2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SCRUM.</a:t>
            </a:r>
            <a:endParaRPr sz="105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Font typeface="Arial MT"/>
              <a:buChar char="•"/>
              <a:tabLst>
                <a:tab pos="250190" algn="l"/>
                <a:tab pos="250825" algn="l"/>
              </a:tabLst>
            </a:pP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Patrones</a:t>
            </a:r>
            <a:r>
              <a:rPr sz="1050" spc="-4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r>
              <a:rPr sz="1050" spc="-1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diseño.</a:t>
            </a:r>
            <a:endParaRPr sz="105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Font typeface="Arial MT"/>
              <a:buChar char="•"/>
              <a:tabLst>
                <a:tab pos="250190" algn="l"/>
                <a:tab pos="250825" algn="l"/>
              </a:tabLst>
            </a:pP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Collections</a:t>
            </a:r>
            <a:r>
              <a:rPr sz="1050" spc="-2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como estructuras</a:t>
            </a:r>
            <a:r>
              <a:rPr sz="1050" spc="-1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r>
              <a:rPr sz="1050" spc="-1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datos</a:t>
            </a:r>
            <a:endParaRPr sz="105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Font typeface="Arial MT"/>
              <a:buChar char="•"/>
              <a:tabLst>
                <a:tab pos="250190" algn="l"/>
                <a:tab pos="250825" algn="l"/>
              </a:tabLst>
            </a:pP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Herramientas</a:t>
            </a:r>
            <a:r>
              <a:rPr sz="1050" spc="-4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Usadas:</a:t>
            </a:r>
            <a:r>
              <a:rPr sz="1050" spc="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IntelliJ</a:t>
            </a:r>
            <a:r>
              <a:rPr sz="1050" spc="-1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Idea,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Java</a:t>
            </a:r>
            <a:r>
              <a:rPr sz="1050" spc="-1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8.</a:t>
            </a:r>
            <a:endParaRPr sz="105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Font typeface="Arial MT"/>
              <a:buChar char="•"/>
              <a:tabLst>
                <a:tab pos="250190" algn="l"/>
                <a:tab pos="250825" algn="l"/>
              </a:tabLst>
            </a:pP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Git/GitHub(creación</a:t>
            </a:r>
            <a:r>
              <a:rPr sz="1050" spc="-4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y</a:t>
            </a:r>
            <a:r>
              <a:rPr sz="1050" spc="1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administración</a:t>
            </a:r>
            <a:r>
              <a:rPr sz="1050" spc="-1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endParaRPr sz="1050">
              <a:latin typeface="Calibri"/>
              <a:cs typeface="Calibri"/>
            </a:endParaRPr>
          </a:p>
          <a:p>
            <a:pPr marL="250190">
              <a:lnSpc>
                <a:spcPct val="100000"/>
              </a:lnSpc>
            </a:pP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repositorios</a:t>
            </a:r>
            <a:r>
              <a:rPr sz="1050" spc="-4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y</a:t>
            </a:r>
            <a:r>
              <a:rPr sz="1050" spc="-2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ramas)</a:t>
            </a:r>
            <a:endParaRPr sz="105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Font typeface="Arial MT"/>
              <a:buChar char="•"/>
              <a:tabLst>
                <a:tab pos="250190" algn="l"/>
                <a:tab pos="250825" algn="l"/>
              </a:tabLst>
            </a:pP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Pruebas</a:t>
            </a:r>
            <a:r>
              <a:rPr sz="1050" spc="-3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Unitarias</a:t>
            </a:r>
            <a:r>
              <a:rPr sz="1050" spc="-2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con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Junit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4448" y="4434332"/>
            <a:ext cx="13328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PERFIL</a:t>
            </a:r>
            <a:r>
              <a:rPr sz="14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SUGERIDO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7436" y="5496255"/>
            <a:ext cx="13468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Calibri"/>
                <a:cs typeface="Calibri"/>
              </a:rPr>
              <a:t>Funcional</a:t>
            </a:r>
            <a:r>
              <a:rPr sz="13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3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b="1" spc="-25" dirty="0">
                <a:solidFill>
                  <a:srgbClr val="FFFFFF"/>
                </a:solidFill>
                <a:latin typeface="Calibri"/>
                <a:cs typeface="Calibri"/>
              </a:rPr>
              <a:t>Técnico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7436" y="5676138"/>
            <a:ext cx="217868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2585" algn="l"/>
                <a:tab pos="1224280" algn="l"/>
                <a:tab pos="1559560" algn="l"/>
              </a:tabLst>
            </a:pPr>
            <a:r>
              <a:rPr sz="1150" dirty="0">
                <a:solidFill>
                  <a:srgbClr val="FFFFFF"/>
                </a:solidFill>
                <a:latin typeface="Calibri"/>
                <a:cs typeface="Calibri"/>
              </a:rPr>
              <a:t>He	</a:t>
            </a:r>
            <a:r>
              <a:rPr sz="1150" spc="-5" dirty="0">
                <a:solidFill>
                  <a:srgbClr val="FFFFFF"/>
                </a:solidFill>
                <a:latin typeface="Calibri"/>
                <a:cs typeface="Calibri"/>
              </a:rPr>
              <a:t>participado	</a:t>
            </a:r>
            <a:r>
              <a:rPr sz="1150" dirty="0">
                <a:solidFill>
                  <a:srgbClr val="FFFFFF"/>
                </a:solidFill>
                <a:latin typeface="Calibri"/>
                <a:cs typeface="Calibri"/>
              </a:rPr>
              <a:t>en	</a:t>
            </a:r>
            <a:r>
              <a:rPr sz="1150" spc="-5" dirty="0">
                <a:solidFill>
                  <a:srgbClr val="FFFFFF"/>
                </a:solidFill>
                <a:latin typeface="Calibri"/>
                <a:cs typeface="Calibri"/>
              </a:rPr>
              <a:t>diferentes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7436" y="5851093"/>
            <a:ext cx="111061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solidFill>
                  <a:srgbClr val="FFFFFF"/>
                </a:solidFill>
                <a:latin typeface="Calibri"/>
                <a:cs typeface="Calibri"/>
              </a:rPr>
              <a:t>competencias</a:t>
            </a:r>
            <a:r>
              <a:rPr sz="1150" spc="3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50" spc="-5" dirty="0">
                <a:solidFill>
                  <a:srgbClr val="FFFFFF"/>
                </a:solidFill>
                <a:latin typeface="Calibri"/>
                <a:cs typeface="Calibri"/>
              </a:rPr>
              <a:t>proyectos</a:t>
            </a:r>
            <a:r>
              <a:rPr sz="1150" spc="6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FFFFFF"/>
                </a:solidFill>
                <a:latin typeface="Calibri"/>
                <a:cs typeface="Calibri"/>
              </a:rPr>
              <a:t>como: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32102" y="5851093"/>
            <a:ext cx="101600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" dirty="0">
                <a:solidFill>
                  <a:srgbClr val="FFFFFF"/>
                </a:solidFill>
                <a:latin typeface="Calibri"/>
                <a:cs typeface="Calibri"/>
              </a:rPr>
              <a:t>programación</a:t>
            </a:r>
            <a:r>
              <a:rPr sz="1150" spc="4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150">
              <a:latin typeface="Calibri"/>
              <a:cs typeface="Calibri"/>
            </a:endParaRPr>
          </a:p>
          <a:p>
            <a:pPr marL="53340">
              <a:lnSpc>
                <a:spcPct val="100000"/>
              </a:lnSpc>
            </a:pPr>
            <a:r>
              <a:rPr sz="1150" spc="-5" dirty="0">
                <a:solidFill>
                  <a:srgbClr val="FFFFFF"/>
                </a:solidFill>
                <a:latin typeface="Calibri"/>
                <a:cs typeface="Calibri"/>
              </a:rPr>
              <a:t>hackatones</a:t>
            </a:r>
            <a:r>
              <a:rPr sz="1150" spc="6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5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7436" y="6202172"/>
            <a:ext cx="217932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9500" algn="l"/>
                <a:tab pos="1334135" algn="l"/>
                <a:tab pos="2016760" algn="l"/>
              </a:tabLst>
            </a:pPr>
            <a:r>
              <a:rPr sz="1150" dirty="0">
                <a:solidFill>
                  <a:srgbClr val="FFFFFF"/>
                </a:solidFill>
                <a:latin typeface="Calibri"/>
                <a:cs typeface="Calibri"/>
              </a:rPr>
              <a:t>ci</a:t>
            </a:r>
            <a:r>
              <a:rPr sz="1150" spc="-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1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5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150" dirty="0">
                <a:solidFill>
                  <a:srgbClr val="FFFFFF"/>
                </a:solidFill>
                <a:latin typeface="Calibri"/>
                <a:cs typeface="Calibri"/>
              </a:rPr>
              <a:t>seg</a:t>
            </a:r>
            <a:r>
              <a:rPr sz="115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15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15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15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150" dirty="0">
                <a:solidFill>
                  <a:srgbClr val="FFFFFF"/>
                </a:solidFill>
                <a:latin typeface="Calibri"/>
                <a:cs typeface="Calibri"/>
              </a:rPr>
              <a:t>ad	y	so</a:t>
            </a:r>
            <a:r>
              <a:rPr sz="115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150"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150" dirty="0">
                <a:solidFill>
                  <a:srgbClr val="FFFFFF"/>
                </a:solidFill>
                <a:latin typeface="Calibri"/>
                <a:cs typeface="Calibri"/>
              </a:rPr>
              <a:t>ción	</a:t>
            </a:r>
            <a:r>
              <a:rPr sz="115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7436" y="6377432"/>
            <a:ext cx="218122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150" spc="-5" dirty="0">
                <a:solidFill>
                  <a:srgbClr val="FFFFFF"/>
                </a:solidFill>
                <a:latin typeface="Calibri"/>
                <a:cs typeface="Calibri"/>
              </a:rPr>
              <a:t>problemas, </a:t>
            </a:r>
            <a:r>
              <a:rPr sz="1150" dirty="0">
                <a:solidFill>
                  <a:srgbClr val="FFFFFF"/>
                </a:solidFill>
                <a:latin typeface="Calibri"/>
                <a:cs typeface="Calibri"/>
              </a:rPr>
              <a:t>trainees </a:t>
            </a:r>
            <a:r>
              <a:rPr sz="1150" spc="-5" dirty="0">
                <a:solidFill>
                  <a:srgbClr val="FFFFFF"/>
                </a:solidFill>
                <a:latin typeface="Calibri"/>
                <a:cs typeface="Calibri"/>
              </a:rPr>
              <a:t>de cómputo </a:t>
            </a:r>
            <a:r>
              <a:rPr sz="1150" spc="5" dirty="0">
                <a:solidFill>
                  <a:srgbClr val="FFFFFF"/>
                </a:solidFill>
                <a:latin typeface="Calibri"/>
                <a:cs typeface="Calibri"/>
              </a:rPr>
              <a:t>en </a:t>
            </a:r>
            <a:r>
              <a:rPr sz="11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50" spc="-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150" spc="-10" dirty="0">
                <a:solidFill>
                  <a:srgbClr val="FFFFFF"/>
                </a:solidFill>
                <a:latin typeface="Calibri"/>
                <a:cs typeface="Calibri"/>
              </a:rPr>
              <a:t>nube </a:t>
            </a:r>
            <a:r>
              <a:rPr sz="1150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150" spc="-5" dirty="0">
                <a:solidFill>
                  <a:srgbClr val="FFFFFF"/>
                </a:solidFill>
                <a:latin typeface="Calibri"/>
                <a:cs typeface="Calibri"/>
              </a:rPr>
              <a:t>concursos de tecnologías </a:t>
            </a:r>
            <a:r>
              <a:rPr sz="1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5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50" spc="-5" dirty="0">
                <a:solidFill>
                  <a:srgbClr val="FFFFFF"/>
                </a:solidFill>
                <a:latin typeface="Calibri"/>
                <a:cs typeface="Calibri"/>
              </a:rPr>
              <a:t>lenguaje</a:t>
            </a:r>
            <a:r>
              <a:rPr sz="11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50" spc="-5" dirty="0">
                <a:solidFill>
                  <a:srgbClr val="FFFFFF"/>
                </a:solidFill>
                <a:latin typeface="Calibri"/>
                <a:cs typeface="Calibri"/>
              </a:rPr>
              <a:t>natural.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0543" y="6992377"/>
            <a:ext cx="1054735" cy="117475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245"/>
              </a:spcBef>
            </a:pPr>
            <a:r>
              <a:rPr sz="1300" b="1" spc="-10" dirty="0">
                <a:solidFill>
                  <a:srgbClr val="FFFFFF"/>
                </a:solidFill>
                <a:latin typeface="Calibri"/>
                <a:cs typeface="Calibri"/>
              </a:rPr>
              <a:t>Conocimientos</a:t>
            </a:r>
            <a:endParaRPr sz="1300">
              <a:latin typeface="Calibri"/>
              <a:cs typeface="Calibri"/>
            </a:endParaRPr>
          </a:p>
          <a:p>
            <a:pPr marL="66675" indent="-54610">
              <a:lnSpc>
                <a:spcPct val="100000"/>
              </a:lnSpc>
              <a:spcBef>
                <a:spcPts val="135"/>
              </a:spcBef>
              <a:buSzPct val="91666"/>
              <a:buFont typeface="Arial MT"/>
              <a:buChar char="•"/>
              <a:tabLst>
                <a:tab pos="67310" algn="l"/>
              </a:tabLst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endParaRPr sz="1200">
              <a:latin typeface="Calibri"/>
              <a:cs typeface="Calibri"/>
            </a:endParaRPr>
          </a:p>
          <a:p>
            <a:pPr marL="66675" indent="-54610">
              <a:lnSpc>
                <a:spcPct val="100000"/>
              </a:lnSpc>
              <a:spcBef>
                <a:spcPts val="5"/>
              </a:spcBef>
              <a:buSzPct val="91666"/>
              <a:buFont typeface="Arial MT"/>
              <a:buChar char="•"/>
              <a:tabLst>
                <a:tab pos="67310" algn="l"/>
              </a:tabLst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Java</a:t>
            </a:r>
            <a:endParaRPr sz="1200">
              <a:latin typeface="Calibri"/>
              <a:cs typeface="Calibri"/>
            </a:endParaRPr>
          </a:p>
          <a:p>
            <a:pPr marL="12700" marR="197485">
              <a:lnSpc>
                <a:spcPct val="100000"/>
              </a:lnSpc>
              <a:buSzPct val="91666"/>
              <a:buFont typeface="Arial MT"/>
              <a:buChar char="•"/>
              <a:tabLst>
                <a:tab pos="67310" algn="l"/>
              </a:tabLst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Scrum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M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ol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gy</a:t>
            </a:r>
            <a:endParaRPr sz="1200">
              <a:latin typeface="Calibri"/>
              <a:cs typeface="Calibri"/>
            </a:endParaRPr>
          </a:p>
          <a:p>
            <a:pPr marL="66675" indent="-54610">
              <a:lnSpc>
                <a:spcPct val="100000"/>
              </a:lnSpc>
              <a:buSzPct val="91666"/>
              <a:buFont typeface="Arial MT"/>
              <a:buChar char="•"/>
              <a:tabLst>
                <a:tab pos="67310" algn="l"/>
              </a:tabLst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MySQL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0543" y="8324189"/>
            <a:ext cx="967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css,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js,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angular)</a:t>
            </a:r>
            <a:endParaRPr sz="1200">
              <a:latin typeface="Calibri"/>
              <a:cs typeface="Calibri"/>
            </a:endParaRPr>
          </a:p>
          <a:p>
            <a:pPr marL="66675" indent="-54610">
              <a:lnSpc>
                <a:spcPct val="100000"/>
              </a:lnSpc>
              <a:buSzPct val="91666"/>
              <a:buFont typeface="Arial MT"/>
              <a:buChar char="•"/>
              <a:tabLst>
                <a:tab pos="67310" algn="l"/>
              </a:tabLst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APX</a:t>
            </a:r>
            <a:endParaRPr sz="1200">
              <a:latin typeface="Calibri"/>
              <a:cs typeface="Calibri"/>
            </a:endParaRPr>
          </a:p>
          <a:p>
            <a:pPr marL="66675" indent="-54610">
              <a:lnSpc>
                <a:spcPct val="100000"/>
              </a:lnSpc>
              <a:buSzPct val="91666"/>
              <a:buFont typeface="Arial MT"/>
              <a:buChar char="•"/>
              <a:tabLst>
                <a:tab pos="67310" algn="l"/>
              </a:tabLst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ASO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41450" y="7219315"/>
            <a:ext cx="1186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 indent="-54610">
              <a:lnSpc>
                <a:spcPct val="100000"/>
              </a:lnSpc>
              <a:spcBef>
                <a:spcPts val="100"/>
              </a:spcBef>
              <a:buSzPct val="91666"/>
              <a:buFont typeface="Arial MT"/>
              <a:buChar char="•"/>
              <a:tabLst>
                <a:tab pos="67310" algn="l"/>
              </a:tabLst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Neural</a:t>
            </a:r>
            <a:r>
              <a:rPr sz="1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Networks</a:t>
            </a:r>
            <a:endParaRPr sz="1200">
              <a:latin typeface="Calibri"/>
              <a:cs typeface="Calibri"/>
            </a:endParaRPr>
          </a:p>
          <a:p>
            <a:pPr marL="66675" indent="-54610">
              <a:lnSpc>
                <a:spcPct val="100000"/>
              </a:lnSpc>
              <a:buSzPct val="91666"/>
              <a:buFont typeface="Arial MT"/>
              <a:buChar char="•"/>
              <a:tabLst>
                <a:tab pos="67310" algn="l"/>
              </a:tabLst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Machi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  <a:p>
            <a:pPr marL="66675" indent="-54610">
              <a:lnSpc>
                <a:spcPct val="100000"/>
              </a:lnSpc>
              <a:buSzPct val="91666"/>
              <a:buFont typeface="Arial MT"/>
              <a:buChar char="•"/>
              <a:tabLst>
                <a:tab pos="67310" algn="l"/>
              </a:tabLst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1200">
              <a:latin typeface="Calibri"/>
              <a:cs typeface="Calibri"/>
            </a:endParaRPr>
          </a:p>
          <a:p>
            <a:pPr marL="66675" indent="-54610">
              <a:lnSpc>
                <a:spcPct val="100000"/>
              </a:lnSpc>
              <a:buSzPct val="91666"/>
              <a:buFont typeface="Arial MT"/>
              <a:buChar char="•"/>
              <a:tabLst>
                <a:tab pos="67310" algn="l"/>
              </a:tabLst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Git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Github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41450" y="7950809"/>
            <a:ext cx="13068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 indent="-54610">
              <a:lnSpc>
                <a:spcPct val="100000"/>
              </a:lnSpc>
              <a:spcBef>
                <a:spcPts val="100"/>
              </a:spcBef>
              <a:buSzPct val="91666"/>
              <a:buFont typeface="Arial MT"/>
              <a:buChar char="•"/>
              <a:tabLst>
                <a:tab pos="67310" algn="l"/>
              </a:tabLst>
            </a:pP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TensorFlow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PyTorch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0543" y="8141309"/>
            <a:ext cx="1888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 indent="-54610">
              <a:lnSpc>
                <a:spcPct val="100000"/>
              </a:lnSpc>
              <a:spcBef>
                <a:spcPts val="100"/>
              </a:spcBef>
              <a:buSzPct val="91666"/>
              <a:buFont typeface="Arial MT"/>
              <a:buChar char="•"/>
              <a:tabLst>
                <a:tab pos="67310" algn="l"/>
              </a:tabLst>
            </a:pP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(html,</a:t>
            </a:r>
            <a:r>
              <a:rPr sz="1200" spc="3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aseline="2314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37" baseline="23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baseline="2314" dirty="0">
                <a:solidFill>
                  <a:srgbClr val="FFFFFF"/>
                </a:solidFill>
                <a:latin typeface="Calibri"/>
                <a:cs typeface="Calibri"/>
              </a:rPr>
              <a:t>Keras</a:t>
            </a:r>
            <a:endParaRPr sz="1800" baseline="2314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41450" y="8316874"/>
            <a:ext cx="1160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1666"/>
              <a:buFont typeface="Arial MT"/>
              <a:buChar char="•"/>
              <a:tabLst>
                <a:tab pos="67310" algn="l"/>
              </a:tabLst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tu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gua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 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(NLP)</a:t>
            </a:r>
            <a:endParaRPr sz="1200">
              <a:latin typeface="Calibri"/>
              <a:cs typeface="Calibri"/>
            </a:endParaRPr>
          </a:p>
          <a:p>
            <a:pPr marL="66675" indent="-54610">
              <a:lnSpc>
                <a:spcPct val="100000"/>
              </a:lnSpc>
              <a:buSzPct val="91666"/>
              <a:buFont typeface="Arial MT"/>
              <a:buChar char="•"/>
              <a:tabLst>
                <a:tab pos="67310" algn="l"/>
              </a:tabLst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sz="1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Vision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934" y="4810759"/>
            <a:ext cx="2298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Ja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1523" y="4742179"/>
            <a:ext cx="276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APX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ín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ea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2827" y="4742179"/>
            <a:ext cx="294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APX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Bat</a:t>
            </a: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08328" y="4742179"/>
            <a:ext cx="626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225" algn="l"/>
              </a:tabLst>
            </a:pP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ASO	ASO</a:t>
            </a:r>
            <a:endParaRPr sz="90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tabLst>
                <a:tab pos="392430" algn="l"/>
              </a:tabLst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ev	</a:t>
            </a: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&amp;D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78914" y="4810759"/>
            <a:ext cx="2451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ll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70835" y="4810759"/>
            <a:ext cx="243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Ho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9309" y="5056504"/>
            <a:ext cx="1353820" cy="187960"/>
            <a:chOff x="59309" y="5056504"/>
            <a:chExt cx="1353820" cy="187960"/>
          </a:xfrm>
        </p:grpSpPr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309" y="5059552"/>
              <a:ext cx="184658" cy="18465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540" y="5056504"/>
              <a:ext cx="186182" cy="18618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6925" y="5056504"/>
              <a:ext cx="186181" cy="18618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8217" y="5056504"/>
              <a:ext cx="184658" cy="186182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4792979" y="0"/>
            <a:ext cx="780415" cy="581025"/>
            <a:chOff x="4792979" y="0"/>
            <a:chExt cx="780415" cy="581025"/>
          </a:xfrm>
        </p:grpSpPr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92979" y="0"/>
              <a:ext cx="780288" cy="58064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48655" y="76200"/>
              <a:ext cx="74675" cy="77724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2929254" y="5821919"/>
            <a:ext cx="2485390" cy="83439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45"/>
              </a:spcBef>
            </a:pPr>
            <a:r>
              <a:rPr sz="1100" b="1" dirty="0">
                <a:solidFill>
                  <a:srgbClr val="899797"/>
                </a:solidFill>
                <a:latin typeface="Calibri"/>
                <a:cs typeface="Calibri"/>
              </a:rPr>
              <a:t>Concurso</a:t>
            </a:r>
            <a:r>
              <a:rPr sz="1100" b="1" spc="-4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r>
              <a:rPr sz="1100" b="1" spc="-1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899797"/>
                </a:solidFill>
                <a:latin typeface="Calibri"/>
                <a:cs typeface="Calibri"/>
              </a:rPr>
              <a:t>análisis</a:t>
            </a:r>
            <a:r>
              <a:rPr sz="1100" b="1" spc="-3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r>
              <a:rPr sz="1100" b="1" spc="-2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899797"/>
                </a:solidFill>
                <a:latin typeface="Calibri"/>
                <a:cs typeface="Calibri"/>
              </a:rPr>
              <a:t>datos</a:t>
            </a:r>
            <a:endParaRPr sz="1100">
              <a:latin typeface="Calibri"/>
              <a:cs typeface="Calibri"/>
            </a:endParaRPr>
          </a:p>
          <a:p>
            <a:pPr marL="29845" marR="5080" algn="just">
              <a:lnSpc>
                <a:spcPct val="100000"/>
              </a:lnSpc>
              <a:spcBef>
                <a:spcPts val="620"/>
              </a:spcBef>
            </a:pP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Clasificación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de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eventos violentos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a través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de </a:t>
            </a:r>
            <a:r>
              <a:rPr sz="1050" spc="-22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tweets, permitiendo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crear un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modelo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para la </a:t>
            </a:r>
            <a:r>
              <a:rPr sz="1050" spc="-22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prevención</a:t>
            </a:r>
            <a:r>
              <a:rPr sz="1050" spc="-3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y</a:t>
            </a:r>
            <a:r>
              <a:rPr sz="1050" spc="-1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análisis</a:t>
            </a:r>
            <a:r>
              <a:rPr sz="1050" spc="-2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de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datos.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946907" y="6789801"/>
            <a:ext cx="2484755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185420" algn="l"/>
              </a:tabLst>
            </a:pP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Creación</a:t>
            </a:r>
            <a:r>
              <a:rPr sz="1050" spc="-3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r>
              <a:rPr sz="1050" spc="-1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corpus</a:t>
            </a:r>
            <a:r>
              <a:rPr sz="1050" spc="-2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normalizado</a:t>
            </a:r>
            <a:r>
              <a:rPr sz="1050" spc="-5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mediante </a:t>
            </a:r>
            <a:r>
              <a:rPr sz="1050" spc="-22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implementaciones de: lematización,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palabras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vacías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personalizadas,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diccionarios</a:t>
            </a:r>
            <a:r>
              <a:rPr sz="1050" spc="-1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y</a:t>
            </a:r>
            <a:r>
              <a:rPr sz="1050" spc="-1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tokenización.</a:t>
            </a:r>
            <a:endParaRPr sz="105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Limpieza</a:t>
            </a:r>
            <a:r>
              <a:rPr sz="1050" spc="-4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y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equilibrio</a:t>
            </a:r>
            <a:r>
              <a:rPr sz="1050" spc="-5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r>
              <a:rPr sz="1050" spc="-1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datos.</a:t>
            </a:r>
            <a:endParaRPr sz="1050">
              <a:latin typeface="Calibri"/>
              <a:cs typeface="Calibri"/>
            </a:endParaRPr>
          </a:p>
          <a:p>
            <a:pPr marL="184785" marR="26034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Diseño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de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algoritmos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de aprendizaje </a:t>
            </a:r>
            <a:r>
              <a:rPr sz="1050" spc="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natural tales como: máquinas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de vectores </a:t>
            </a:r>
            <a:r>
              <a:rPr sz="1050" spc="-22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r>
              <a:rPr sz="1050" spc="-2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soporte,</a:t>
            </a:r>
            <a:r>
              <a:rPr sz="1050" spc="-2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regresión,</a:t>
            </a:r>
            <a:r>
              <a:rPr sz="1050" spc="-3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árboles</a:t>
            </a:r>
            <a:r>
              <a:rPr sz="1050" spc="-4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r>
              <a:rPr sz="1050" spc="-1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decisión </a:t>
            </a:r>
            <a:r>
              <a:rPr sz="1050" spc="-22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y</a:t>
            </a:r>
            <a:r>
              <a:rPr sz="1050" spc="-1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bosque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aleatorio.</a:t>
            </a:r>
            <a:endParaRPr sz="105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Clasificación</a:t>
            </a:r>
            <a:r>
              <a:rPr sz="1050" spc="-2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binaria</a:t>
            </a:r>
            <a:r>
              <a:rPr sz="1050" spc="-2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y</a:t>
            </a:r>
            <a:r>
              <a:rPr sz="1050" spc="-1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multiclase</a:t>
            </a:r>
            <a:endParaRPr sz="1050">
              <a:latin typeface="Calibri"/>
              <a:cs typeface="Calibri"/>
            </a:endParaRPr>
          </a:p>
          <a:p>
            <a:pPr marL="184785" marR="27559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Implementación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de TF-IDF y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modelos </a:t>
            </a:r>
            <a:r>
              <a:rPr sz="1050" spc="-22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bacteriológicos</a:t>
            </a:r>
            <a:r>
              <a:rPr sz="1050" spc="-2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por</a:t>
            </a:r>
            <a:r>
              <a:rPr sz="1050" spc="-1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frecuencia.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715000" cy="1336675"/>
            <a:chOff x="0" y="0"/>
            <a:chExt cx="5715000" cy="1336675"/>
          </a:xfrm>
        </p:grpSpPr>
        <p:sp>
          <p:nvSpPr>
            <p:cNvPr id="3" name="object 3"/>
            <p:cNvSpPr/>
            <p:nvPr/>
          </p:nvSpPr>
          <p:spPr>
            <a:xfrm>
              <a:off x="0" y="539495"/>
              <a:ext cx="5715000" cy="797560"/>
            </a:xfrm>
            <a:custGeom>
              <a:avLst/>
              <a:gdLst/>
              <a:ahLst/>
              <a:cxnLst/>
              <a:rect l="l" t="t" r="r" b="b"/>
              <a:pathLst>
                <a:path w="5715000" h="797560">
                  <a:moveTo>
                    <a:pt x="5715000" y="0"/>
                  </a:moveTo>
                  <a:lnTo>
                    <a:pt x="0" y="0"/>
                  </a:lnTo>
                  <a:lnTo>
                    <a:pt x="0" y="797051"/>
                  </a:lnTo>
                  <a:lnTo>
                    <a:pt x="5715000" y="797051"/>
                  </a:lnTo>
                  <a:lnTo>
                    <a:pt x="5715000" y="0"/>
                  </a:lnTo>
                  <a:close/>
                </a:path>
              </a:pathLst>
            </a:custGeom>
            <a:solidFill>
              <a:srgbClr val="0A47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92979" y="0"/>
              <a:ext cx="780288" cy="5806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8655" y="76200"/>
              <a:ext cx="74675" cy="7772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0" y="539495"/>
            <a:ext cx="5715000" cy="797560"/>
          </a:xfrm>
          <a:prstGeom prst="rect">
            <a:avLst/>
          </a:prstGeom>
          <a:ln w="12700">
            <a:solidFill>
              <a:srgbClr val="DAE2F3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25730" algn="ctr">
              <a:lnSpc>
                <a:spcPct val="100000"/>
              </a:lnSpc>
              <a:spcBef>
                <a:spcPts val="400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BRAULIO</a:t>
            </a:r>
            <a:r>
              <a:rPr sz="2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GAEL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PORRAS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ZUÑIGA</a:t>
            </a:r>
            <a:endParaRPr sz="24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  <a:spcBef>
                <a:spcPts val="1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Desarrollador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Back-End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1627" y="1434210"/>
            <a:ext cx="4774565" cy="578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899797"/>
                </a:solidFill>
                <a:latin typeface="Calibri"/>
                <a:cs typeface="Calibri"/>
              </a:rPr>
              <a:t>Transformación</a:t>
            </a:r>
            <a:r>
              <a:rPr sz="1200" b="1" spc="-5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899797"/>
                </a:solidFill>
                <a:latin typeface="Calibri"/>
                <a:cs typeface="Calibri"/>
              </a:rPr>
              <a:t>digital</a:t>
            </a:r>
            <a:r>
              <a:rPr sz="1200" b="1" spc="3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899797"/>
                </a:solidFill>
                <a:latin typeface="Calibri"/>
                <a:cs typeface="Calibri"/>
              </a:rPr>
              <a:t>usando</a:t>
            </a:r>
            <a:r>
              <a:rPr sz="1200" b="1" spc="1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899797"/>
                </a:solidFill>
                <a:latin typeface="Calibri"/>
                <a:cs typeface="Calibri"/>
              </a:rPr>
              <a:t>AI/ML</a:t>
            </a:r>
            <a:r>
              <a:rPr sz="1200" b="1" spc="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899797"/>
                </a:solidFill>
                <a:latin typeface="Calibri"/>
                <a:cs typeface="Calibri"/>
              </a:rPr>
              <a:t>con</a:t>
            </a:r>
            <a:r>
              <a:rPr sz="1200" b="1" spc="1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899797"/>
                </a:solidFill>
                <a:latin typeface="Calibri"/>
                <a:cs typeface="Calibri"/>
              </a:rPr>
              <a:t>Google</a:t>
            </a:r>
            <a:r>
              <a:rPr sz="1200" b="1" spc="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899797"/>
                </a:solidFill>
                <a:latin typeface="Calibri"/>
                <a:cs typeface="Calibri"/>
              </a:rPr>
              <a:t>Cloud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875"/>
              </a:lnSpc>
              <a:spcBef>
                <a:spcPts val="925"/>
              </a:spcBef>
            </a:pPr>
            <a:r>
              <a:rPr sz="800" spc="-5" dirty="0">
                <a:solidFill>
                  <a:srgbClr val="899797"/>
                </a:solidFill>
                <a:latin typeface="Calibri"/>
                <a:cs typeface="Calibri"/>
              </a:rPr>
              <a:t>Febrero</a:t>
            </a:r>
            <a:r>
              <a:rPr sz="800" spc="-3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r>
              <a:rPr sz="800" spc="-2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899797"/>
                </a:solidFill>
                <a:latin typeface="Calibri"/>
                <a:cs typeface="Calibri"/>
              </a:rPr>
              <a:t>2023</a:t>
            </a:r>
            <a:endParaRPr sz="800">
              <a:latin typeface="Calibri"/>
              <a:cs typeface="Calibri"/>
            </a:endParaRPr>
          </a:p>
          <a:p>
            <a:pPr marL="123825" indent="-111760">
              <a:lnSpc>
                <a:spcPts val="1280"/>
              </a:lnSpc>
              <a:buChar char="•"/>
              <a:tabLst>
                <a:tab pos="124460" algn="l"/>
              </a:tabLst>
            </a:pP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Transformación</a:t>
            </a:r>
            <a:r>
              <a:rPr sz="1200" spc="-3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digital</a:t>
            </a:r>
            <a:r>
              <a:rPr sz="1200" spc="-2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aprovechando</a:t>
            </a:r>
            <a:r>
              <a:rPr sz="1200" spc="-3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AI/ML</a:t>
            </a:r>
            <a:r>
              <a:rPr sz="1200" spc="-1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en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Google Cloud.</a:t>
            </a:r>
            <a:endParaRPr sz="1200">
              <a:latin typeface="Calibri"/>
              <a:cs typeface="Calibri"/>
            </a:endParaRPr>
          </a:p>
          <a:p>
            <a:pPr marL="123825" indent="-111760">
              <a:lnSpc>
                <a:spcPts val="1295"/>
              </a:lnSpc>
              <a:buChar char="•"/>
              <a:tabLst>
                <a:tab pos="124460" algn="l"/>
              </a:tabLst>
            </a:pP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Estrategias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r>
              <a:rPr sz="1200" spc="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transformación empresarial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implementadas.</a:t>
            </a:r>
            <a:endParaRPr sz="1200">
              <a:latin typeface="Calibri"/>
              <a:cs typeface="Calibri"/>
            </a:endParaRPr>
          </a:p>
          <a:p>
            <a:pPr marL="123825" indent="-111760">
              <a:lnSpc>
                <a:spcPts val="1295"/>
              </a:lnSpc>
              <a:buChar char="•"/>
              <a:tabLst>
                <a:tab pos="124460" algn="l"/>
              </a:tabLst>
            </a:pP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Modernización</a:t>
            </a:r>
            <a:r>
              <a:rPr sz="1200" spc="-4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infraestructura</a:t>
            </a:r>
            <a:r>
              <a:rPr sz="1200" spc="-6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y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aplicaciones.</a:t>
            </a:r>
            <a:endParaRPr sz="1200">
              <a:latin typeface="Calibri"/>
              <a:cs typeface="Calibri"/>
            </a:endParaRPr>
          </a:p>
          <a:p>
            <a:pPr marL="123825" indent="-111760">
              <a:lnSpc>
                <a:spcPts val="1295"/>
              </a:lnSpc>
              <a:buChar char="•"/>
              <a:tabLst>
                <a:tab pos="124460" algn="l"/>
              </a:tabLst>
            </a:pP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Gestión 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competente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 de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proyectos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 aprendizaje</a:t>
            </a:r>
            <a:r>
              <a:rPr sz="1200" spc="-2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automático.</a:t>
            </a:r>
            <a:endParaRPr sz="1200">
              <a:latin typeface="Calibri"/>
              <a:cs typeface="Calibri"/>
            </a:endParaRPr>
          </a:p>
          <a:p>
            <a:pPr marL="123825" indent="-111760">
              <a:lnSpc>
                <a:spcPts val="1295"/>
              </a:lnSpc>
              <a:buChar char="•"/>
              <a:tabLst>
                <a:tab pos="124460" algn="l"/>
              </a:tabLst>
            </a:pP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Crear</a:t>
            </a:r>
            <a:r>
              <a:rPr sz="1200" spc="-2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y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 escalar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 modelos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usando</a:t>
            </a:r>
            <a:r>
              <a:rPr sz="1200" spc="-2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99797"/>
                </a:solidFill>
                <a:latin typeface="Calibri"/>
                <a:cs typeface="Calibri"/>
              </a:rPr>
              <a:t>Vertex.</a:t>
            </a:r>
            <a:endParaRPr sz="1200">
              <a:latin typeface="Calibri"/>
              <a:cs typeface="Calibri"/>
            </a:endParaRPr>
          </a:p>
          <a:p>
            <a:pPr marL="12700" marR="5715" algn="just">
              <a:lnSpc>
                <a:spcPts val="1300"/>
              </a:lnSpc>
              <a:spcBef>
                <a:spcPts val="90"/>
              </a:spcBef>
              <a:buChar char="•"/>
              <a:tabLst>
                <a:tab pos="191770" algn="l"/>
              </a:tabLst>
            </a:pP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Capacidad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 de</a:t>
            </a:r>
            <a:r>
              <a:rPr sz="1200" spc="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solución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 y</a:t>
            </a:r>
            <a:r>
              <a:rPr sz="1200" spc="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diseño,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seguridad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mediante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construcción, </a:t>
            </a:r>
            <a:r>
              <a:rPr sz="1200" spc="-26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arquitectura, 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integración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de 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herramientas,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 soporte</a:t>
            </a:r>
            <a:r>
              <a:rPr sz="1200" spc="26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para proyectos</a:t>
            </a:r>
            <a:r>
              <a:rPr sz="1200" spc="25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de 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base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datos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y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mejora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las</a:t>
            </a:r>
            <a:r>
              <a:rPr sz="1200" spc="1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plataformas</a:t>
            </a:r>
            <a:r>
              <a:rPr sz="1200" spc="-3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en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la</a:t>
            </a:r>
            <a:r>
              <a:rPr sz="1200" spc="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nube</a:t>
            </a:r>
            <a:r>
              <a:rPr sz="1200" spc="-3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en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 general.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899797"/>
              </a:buClr>
              <a:buFont typeface="Calibri"/>
              <a:buChar char="•"/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899797"/>
                </a:solidFill>
                <a:latin typeface="Calibri"/>
                <a:cs typeface="Calibri"/>
              </a:rPr>
              <a:t>Análisis</a:t>
            </a:r>
            <a:r>
              <a:rPr sz="1200" b="1" spc="-2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r>
              <a:rPr sz="1200" b="1" spc="-10" dirty="0">
                <a:solidFill>
                  <a:srgbClr val="899797"/>
                </a:solidFill>
                <a:latin typeface="Calibri"/>
                <a:cs typeface="Calibri"/>
              </a:rPr>
              <a:t> datos</a:t>
            </a:r>
            <a:r>
              <a:rPr sz="1200" b="1" spc="-1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r>
              <a:rPr sz="1200" b="1" spc="-1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899797"/>
                </a:solidFill>
                <a:latin typeface="Calibri"/>
                <a:cs typeface="Calibri"/>
              </a:rPr>
              <a:t>Google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880"/>
              </a:lnSpc>
              <a:spcBef>
                <a:spcPts val="925"/>
              </a:spcBef>
            </a:pPr>
            <a:r>
              <a:rPr sz="800" dirty="0">
                <a:solidFill>
                  <a:srgbClr val="899797"/>
                </a:solidFill>
                <a:latin typeface="Calibri"/>
                <a:cs typeface="Calibri"/>
              </a:rPr>
              <a:t>Marzo</a:t>
            </a:r>
            <a:r>
              <a:rPr sz="800" spc="-2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r>
              <a:rPr sz="800" spc="-3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899797"/>
                </a:solidFill>
                <a:latin typeface="Calibri"/>
                <a:cs typeface="Calibri"/>
              </a:rPr>
              <a:t>2023</a:t>
            </a:r>
            <a:endParaRPr sz="800">
              <a:latin typeface="Calibri"/>
              <a:cs typeface="Calibri"/>
            </a:endParaRPr>
          </a:p>
          <a:p>
            <a:pPr marL="123825" indent="-111760">
              <a:lnSpc>
                <a:spcPts val="1290"/>
              </a:lnSpc>
              <a:buChar char="•"/>
              <a:tabLst>
                <a:tab pos="124460" algn="l"/>
              </a:tabLst>
            </a:pP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Principios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 fundamentales:</a:t>
            </a:r>
            <a:r>
              <a:rPr sz="1200" spc="-1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Datos,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datos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 por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todas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partes.</a:t>
            </a:r>
            <a:endParaRPr sz="1200">
              <a:latin typeface="Calibri"/>
              <a:cs typeface="Calibri"/>
            </a:endParaRPr>
          </a:p>
          <a:p>
            <a:pPr marL="123825" indent="-111760">
              <a:lnSpc>
                <a:spcPts val="1295"/>
              </a:lnSpc>
              <a:buChar char="•"/>
              <a:tabLst>
                <a:tab pos="124460" algn="l"/>
              </a:tabLst>
            </a:pP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Formular</a:t>
            </a:r>
            <a:r>
              <a:rPr sz="1200" spc="-3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preguntas</a:t>
            </a:r>
            <a:r>
              <a:rPr sz="1200" spc="-3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para</a:t>
            </a:r>
            <a:r>
              <a:rPr sz="1200" spc="-2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la</a:t>
            </a:r>
            <a:r>
              <a:rPr sz="1200" spc="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toma</a:t>
            </a:r>
            <a:r>
              <a:rPr sz="1200" spc="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decisiones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basadas</a:t>
            </a:r>
            <a:r>
              <a:rPr sz="1200" spc="-1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en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 datos.</a:t>
            </a:r>
            <a:endParaRPr sz="1200">
              <a:latin typeface="Calibri"/>
              <a:cs typeface="Calibri"/>
            </a:endParaRPr>
          </a:p>
          <a:p>
            <a:pPr marL="123825" indent="-111760">
              <a:lnSpc>
                <a:spcPts val="1300"/>
              </a:lnSpc>
              <a:buChar char="•"/>
              <a:tabLst>
                <a:tab pos="124460" algn="l"/>
              </a:tabLst>
            </a:pP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Preparación</a:t>
            </a:r>
            <a:r>
              <a:rPr sz="1200" spc="-3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datos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para</a:t>
            </a:r>
            <a:r>
              <a:rPr sz="1200" spc="-2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exploración.</a:t>
            </a:r>
            <a:endParaRPr sz="1200">
              <a:latin typeface="Calibri"/>
              <a:cs typeface="Calibri"/>
            </a:endParaRPr>
          </a:p>
          <a:p>
            <a:pPr marL="123825" indent="-111760">
              <a:lnSpc>
                <a:spcPts val="1300"/>
              </a:lnSpc>
              <a:buChar char="•"/>
              <a:tabLst>
                <a:tab pos="124460" algn="l"/>
              </a:tabLst>
            </a:pPr>
            <a:r>
              <a:rPr sz="1200" spc="-15" dirty="0">
                <a:solidFill>
                  <a:srgbClr val="899797"/>
                </a:solidFill>
                <a:latin typeface="Calibri"/>
                <a:cs typeface="Calibri"/>
              </a:rPr>
              <a:t>Transición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datos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 sucios</a:t>
            </a:r>
            <a:r>
              <a:rPr sz="1200" spc="1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limpios.</a:t>
            </a:r>
            <a:endParaRPr sz="1200">
              <a:latin typeface="Calibri"/>
              <a:cs typeface="Calibri"/>
            </a:endParaRPr>
          </a:p>
          <a:p>
            <a:pPr marL="123825" indent="-111760">
              <a:lnSpc>
                <a:spcPts val="1295"/>
              </a:lnSpc>
              <a:buChar char="•"/>
              <a:tabLst>
                <a:tab pos="124460" algn="l"/>
              </a:tabLst>
            </a:pP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Analizar 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datos</a:t>
            </a:r>
            <a:r>
              <a:rPr sz="1200" spc="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para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 abordar</a:t>
            </a:r>
            <a:r>
              <a:rPr sz="1200" spc="-2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preguntas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específicas.</a:t>
            </a:r>
            <a:endParaRPr sz="1200">
              <a:latin typeface="Calibri"/>
              <a:cs typeface="Calibri"/>
            </a:endParaRPr>
          </a:p>
          <a:p>
            <a:pPr marL="123825" indent="-111760">
              <a:lnSpc>
                <a:spcPts val="1295"/>
              </a:lnSpc>
              <a:buChar char="•"/>
              <a:tabLst>
                <a:tab pos="124460" algn="l"/>
              </a:tabLst>
            </a:pP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Intercambio</a:t>
            </a:r>
            <a:r>
              <a:rPr sz="1200" spc="-3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de 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datos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a</a:t>
            </a:r>
            <a:r>
              <a:rPr sz="1200" spc="1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99797"/>
                </a:solidFill>
                <a:latin typeface="Calibri"/>
                <a:cs typeface="Calibri"/>
              </a:rPr>
              <a:t>través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del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arte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de la</a:t>
            </a:r>
            <a:r>
              <a:rPr sz="1200" spc="1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visualización.</a:t>
            </a:r>
            <a:endParaRPr sz="1200">
              <a:latin typeface="Calibri"/>
              <a:cs typeface="Calibri"/>
            </a:endParaRPr>
          </a:p>
          <a:p>
            <a:pPr marL="123825" indent="-111760">
              <a:lnSpc>
                <a:spcPts val="1295"/>
              </a:lnSpc>
              <a:buChar char="•"/>
              <a:tabLst>
                <a:tab pos="124460" algn="l"/>
              </a:tabLst>
            </a:pP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Análisis</a:t>
            </a:r>
            <a:r>
              <a:rPr sz="1200" spc="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de 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datos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 mediante</a:t>
            </a:r>
            <a:r>
              <a:rPr sz="1200" spc="-1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programación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R.</a:t>
            </a:r>
            <a:endParaRPr sz="1200">
              <a:latin typeface="Calibri"/>
              <a:cs typeface="Calibri"/>
            </a:endParaRPr>
          </a:p>
          <a:p>
            <a:pPr marL="12700" marR="6985">
              <a:lnSpc>
                <a:spcPts val="1300"/>
              </a:lnSpc>
              <a:spcBef>
                <a:spcPts val="90"/>
              </a:spcBef>
              <a:buChar char="•"/>
              <a:tabLst>
                <a:tab pos="141605" algn="l"/>
              </a:tabLst>
            </a:pP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Realización</a:t>
            </a:r>
            <a:r>
              <a:rPr sz="1200" spc="12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del</a:t>
            </a:r>
            <a:r>
              <a:rPr sz="1200" spc="13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curso</a:t>
            </a:r>
            <a:r>
              <a:rPr sz="1200" spc="12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r>
              <a:rPr sz="1200" spc="13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análisis</a:t>
            </a:r>
            <a:r>
              <a:rPr sz="1200" spc="13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computacional</a:t>
            </a:r>
            <a:r>
              <a:rPr sz="1200" spc="12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r>
              <a:rPr sz="1200" spc="12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datos</a:t>
            </a:r>
            <a:r>
              <a:rPr sz="1200" spc="12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r>
              <a:rPr sz="1200" spc="12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Google,</a:t>
            </a:r>
            <a:r>
              <a:rPr sz="1200" spc="13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que </a:t>
            </a:r>
            <a:r>
              <a:rPr sz="1200" spc="-254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implica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un</a:t>
            </a:r>
            <a:r>
              <a:rPr sz="1200" spc="-1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estudio</a:t>
            </a:r>
            <a:r>
              <a:rPr sz="1200" spc="-1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 caso</a:t>
            </a:r>
            <a:r>
              <a:rPr sz="1200" spc="1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práctico.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899797"/>
              </a:buClr>
              <a:buFont typeface="Calibri"/>
              <a:buChar char="•"/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ts val="1405"/>
              </a:lnSpc>
            </a:pPr>
            <a:r>
              <a:rPr sz="1200" b="1" spc="-5" dirty="0">
                <a:solidFill>
                  <a:srgbClr val="899797"/>
                </a:solidFill>
                <a:latin typeface="Calibri"/>
                <a:cs typeface="Calibri"/>
              </a:rPr>
              <a:t>Investigación</a:t>
            </a:r>
            <a:r>
              <a:rPr sz="1200" b="1" spc="-2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r>
              <a:rPr sz="1200" b="1" spc="-5" dirty="0">
                <a:solidFill>
                  <a:srgbClr val="899797"/>
                </a:solidFill>
                <a:latin typeface="Calibri"/>
                <a:cs typeface="Calibri"/>
              </a:rPr>
              <a:t> redes</a:t>
            </a:r>
            <a:r>
              <a:rPr sz="1200" b="1" spc="-1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899797"/>
                </a:solidFill>
                <a:latin typeface="Calibri"/>
                <a:cs typeface="Calibri"/>
              </a:rPr>
              <a:t>neuronales</a:t>
            </a:r>
            <a:r>
              <a:rPr sz="1200" b="1" spc="-1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899797"/>
                </a:solidFill>
                <a:latin typeface="Calibri"/>
                <a:cs typeface="Calibri"/>
              </a:rPr>
              <a:t>avanzadas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840"/>
              </a:lnSpc>
            </a:pPr>
            <a:r>
              <a:rPr sz="800" spc="-5" dirty="0">
                <a:solidFill>
                  <a:srgbClr val="899797"/>
                </a:solidFill>
                <a:latin typeface="Calibri"/>
                <a:cs typeface="Calibri"/>
              </a:rPr>
              <a:t>Agosto</a:t>
            </a:r>
            <a:r>
              <a:rPr sz="800" spc="-4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r>
              <a:rPr sz="800" spc="-2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899797"/>
                </a:solidFill>
                <a:latin typeface="Calibri"/>
                <a:cs typeface="Calibri"/>
              </a:rPr>
              <a:t>2023</a:t>
            </a:r>
            <a:endParaRPr sz="800">
              <a:latin typeface="Calibri"/>
              <a:cs typeface="Calibri"/>
            </a:endParaRPr>
          </a:p>
          <a:p>
            <a:pPr marL="12700" marR="5080">
              <a:lnSpc>
                <a:spcPts val="1300"/>
              </a:lnSpc>
              <a:spcBef>
                <a:spcPts val="75"/>
              </a:spcBef>
            </a:pP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Aplicación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 e</a:t>
            </a:r>
            <a:r>
              <a:rPr sz="1200" spc="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interpretación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de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redes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neuronales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avanzadas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en</a:t>
            </a:r>
            <a:r>
              <a:rPr sz="1200" spc="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el</a:t>
            </a:r>
            <a:r>
              <a:rPr sz="1200" spc="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área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99797"/>
                </a:solidFill>
                <a:latin typeface="Calibri"/>
                <a:cs typeface="Calibri"/>
              </a:rPr>
              <a:t>de </a:t>
            </a:r>
            <a:r>
              <a:rPr sz="1200" spc="-26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maestría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en 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informática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del 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Centro</a:t>
            </a:r>
            <a:r>
              <a:rPr sz="1200" spc="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de 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Investigación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r>
              <a:rPr sz="1200" spc="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Cómputo (CIC-IPN)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123825" indent="-111760">
              <a:lnSpc>
                <a:spcPts val="1370"/>
              </a:lnSpc>
              <a:buChar char="•"/>
              <a:tabLst>
                <a:tab pos="124460" algn="l"/>
              </a:tabLst>
            </a:pP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Optimización</a:t>
            </a:r>
            <a:r>
              <a:rPr sz="1200" spc="-1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la</a:t>
            </a:r>
            <a:r>
              <a:rPr sz="1200" spc="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arquitectura</a:t>
            </a:r>
            <a:r>
              <a:rPr sz="1200" spc="-6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la</a:t>
            </a:r>
            <a:r>
              <a:rPr sz="1200" spc="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red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neuronal</a:t>
            </a:r>
            <a:r>
              <a:rPr sz="1200" spc="-3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convolucional (CNN)</a:t>
            </a:r>
            <a:endParaRPr sz="1200">
              <a:latin typeface="Calibri"/>
              <a:cs typeface="Calibri"/>
            </a:endParaRPr>
          </a:p>
          <a:p>
            <a:pPr marL="123825" indent="-111760">
              <a:lnSpc>
                <a:spcPts val="1295"/>
              </a:lnSpc>
              <a:buChar char="•"/>
              <a:tabLst>
                <a:tab pos="124460" algn="l"/>
              </a:tabLst>
            </a:pP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Segmentación</a:t>
            </a:r>
            <a:r>
              <a:rPr sz="1200" spc="-2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Semántica usando</a:t>
            </a:r>
            <a:r>
              <a:rPr sz="1200" spc="-2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U-Net</a:t>
            </a:r>
            <a:endParaRPr sz="1200">
              <a:latin typeface="Calibri"/>
              <a:cs typeface="Calibri"/>
            </a:endParaRPr>
          </a:p>
          <a:p>
            <a:pPr marL="12700" marR="6985">
              <a:lnSpc>
                <a:spcPts val="1300"/>
              </a:lnSpc>
              <a:spcBef>
                <a:spcPts val="85"/>
              </a:spcBef>
              <a:buChar char="•"/>
              <a:tabLst>
                <a:tab pos="174625" algn="l"/>
              </a:tabLst>
            </a:pP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Implementación</a:t>
            </a:r>
            <a:r>
              <a:rPr sz="1200" spc="12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r>
              <a:rPr sz="1200" spc="12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una</a:t>
            </a:r>
            <a:r>
              <a:rPr sz="1200" spc="12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red</a:t>
            </a:r>
            <a:r>
              <a:rPr sz="1200" spc="12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neuronal</a:t>
            </a:r>
            <a:r>
              <a:rPr sz="1200" spc="14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recurrente</a:t>
            </a:r>
            <a:r>
              <a:rPr sz="1200" spc="13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(RNN)</a:t>
            </a:r>
            <a:r>
              <a:rPr sz="1200" spc="12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para</a:t>
            </a:r>
            <a:r>
              <a:rPr sz="1200" spc="12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realizar </a:t>
            </a:r>
            <a:r>
              <a:rPr sz="1200" spc="-26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análisis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texto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y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obtener</a:t>
            </a:r>
            <a:r>
              <a:rPr sz="1200" spc="-4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incrustaciones</a:t>
            </a:r>
            <a:r>
              <a:rPr sz="1200" spc="-1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r>
              <a:rPr sz="1200" spc="-5" dirty="0">
                <a:solidFill>
                  <a:srgbClr val="899797"/>
                </a:solidFill>
                <a:latin typeface="Calibri"/>
                <a:cs typeface="Calibri"/>
              </a:rPr>
              <a:t> palabras.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564</Words>
  <Application>Microsoft Office PowerPoint</Application>
  <PresentationFormat>Presentación en pantalla (16:10)</PresentationFormat>
  <Paragraphs>93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 MT</vt:lpstr>
      <vt:lpstr>Calibri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Abundis, Kevin</dc:creator>
  <cp:lastModifiedBy>Laura Osorio</cp:lastModifiedBy>
  <cp:revision>1</cp:revision>
  <dcterms:created xsi:type="dcterms:W3CDTF">2024-03-19T19:25:24Z</dcterms:created>
  <dcterms:modified xsi:type="dcterms:W3CDTF">2024-05-23T18:34:59Z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2024-02-27T00:00:00Z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2024-03-19T00:00:00Z</vt:filetime>
  </property>
</Properties>
</file>