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74" r:id="rId5"/>
    <p:sldId id="259" r:id="rId6"/>
    <p:sldId id="272" r:id="rId7"/>
    <p:sldId id="273"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86" d="100"/>
          <a:sy n="86"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reate.withcode.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create.withcode.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4"/>
            <a:ext cx="8825657" cy="1915647"/>
          </a:xfrm>
        </p:spPr>
        <p:txBody>
          <a:bodyPr/>
          <a:lstStyle/>
          <a:p>
            <a:pPr algn="ctr"/>
            <a:r>
              <a:rPr lang="es-EC" sz="3200" dirty="0" smtClean="0">
                <a:solidFill>
                  <a:srgbClr val="FFC000"/>
                </a:solidFill>
                <a:latin typeface="Comic Sans MS" panose="030F0702030302020204" pitchFamily="66" charset="0"/>
              </a:rPr>
              <a:t>SENSOR DE CULTIVO – ALARMA DE INCENDIO</a:t>
            </a:r>
            <a:endParaRPr lang="es-EC" sz="3200" dirty="0">
              <a:solidFill>
                <a:srgbClr val="FFC000"/>
              </a:solidFill>
              <a:latin typeface="Comic Sans MS" panose="030F0702030302020204" pitchFamily="66" charset="0"/>
            </a:endParaRPr>
          </a:p>
        </p:txBody>
      </p:sp>
      <p:sp>
        <p:nvSpPr>
          <p:cNvPr id="3" name="Marcador de texto 2"/>
          <p:cNvSpPr>
            <a:spLocks noGrp="1"/>
          </p:cNvSpPr>
          <p:nvPr>
            <p:ph type="body" idx="1"/>
          </p:nvPr>
        </p:nvSpPr>
        <p:spPr>
          <a:xfrm>
            <a:off x="4700789" y="4777381"/>
            <a:ext cx="5279824" cy="860400"/>
          </a:xfrm>
        </p:spPr>
        <p:txBody>
          <a:bodyPr>
            <a:normAutofit fontScale="25000" lnSpcReduction="20000"/>
          </a:bodyPr>
          <a:lstStyle/>
          <a:p>
            <a:endParaRPr lang="es-EC" sz="5600" b="1" dirty="0" smtClean="0">
              <a:latin typeface="Comic Sans MS" panose="030F0702030302020204" pitchFamily="66" charset="0"/>
            </a:endParaRPr>
          </a:p>
          <a:p>
            <a:r>
              <a:rPr lang="es-ES" sz="5600" b="1" dirty="0" smtClean="0">
                <a:solidFill>
                  <a:srgbClr val="FF0000"/>
                </a:solidFill>
                <a:latin typeface="Comic Sans MS" panose="030F0702030302020204" pitchFamily="66" charset="0"/>
              </a:rPr>
              <a:t>integrantes</a:t>
            </a:r>
            <a:endParaRPr lang="es-EC" sz="5600" b="1" dirty="0">
              <a:solidFill>
                <a:srgbClr val="FF0000"/>
              </a:solidFill>
              <a:latin typeface="Comic Sans MS" panose="030F0702030302020204" pitchFamily="66" charset="0"/>
            </a:endParaRPr>
          </a:p>
          <a:p>
            <a:r>
              <a:rPr lang="es-EC" sz="5600" b="1" dirty="0" smtClean="0">
                <a:solidFill>
                  <a:srgbClr val="00B050"/>
                </a:solidFill>
                <a:latin typeface="Comic Sans MS" panose="030F0702030302020204" pitchFamily="66" charset="0"/>
              </a:rPr>
              <a:t>Andrés </a:t>
            </a:r>
            <a:r>
              <a:rPr lang="es-EC" sz="5600" b="1" dirty="0">
                <a:solidFill>
                  <a:srgbClr val="00B050"/>
                </a:solidFill>
                <a:latin typeface="Comic Sans MS" panose="030F0702030302020204" pitchFamily="66" charset="0"/>
              </a:rPr>
              <a:t>Paspuel</a:t>
            </a:r>
            <a:endParaRPr lang="es-EC" sz="5600" dirty="0">
              <a:solidFill>
                <a:srgbClr val="00B050"/>
              </a:solidFill>
              <a:latin typeface="Comic Sans MS" panose="030F0702030302020204" pitchFamily="66" charset="0"/>
            </a:endParaRPr>
          </a:p>
          <a:p>
            <a:r>
              <a:rPr lang="es-EC" sz="5600" b="1" dirty="0">
                <a:solidFill>
                  <a:srgbClr val="00B050"/>
                </a:solidFill>
                <a:latin typeface="Comic Sans MS" panose="030F0702030302020204" pitchFamily="66" charset="0"/>
              </a:rPr>
              <a:t>Kevin </a:t>
            </a:r>
            <a:r>
              <a:rPr lang="es-EC" sz="5600" b="1" dirty="0" smtClean="0">
                <a:solidFill>
                  <a:srgbClr val="00B050"/>
                </a:solidFill>
                <a:latin typeface="Comic Sans MS" panose="030F0702030302020204" pitchFamily="66" charset="0"/>
              </a:rPr>
              <a:t>Topón</a:t>
            </a:r>
            <a:endParaRPr lang="es-EC" sz="5600" dirty="0">
              <a:solidFill>
                <a:srgbClr val="00B050"/>
              </a:solidFill>
              <a:latin typeface="Comic Sans MS" panose="030F0702030302020204" pitchFamily="66" charset="0"/>
            </a:endParaRPr>
          </a:p>
          <a:p>
            <a:r>
              <a:rPr lang="es-EC" sz="5600" b="1" dirty="0">
                <a:solidFill>
                  <a:srgbClr val="00B050"/>
                </a:solidFill>
                <a:latin typeface="Comic Sans MS" panose="030F0702030302020204" pitchFamily="66" charset="0"/>
              </a:rPr>
              <a:t>Henry Simba</a:t>
            </a:r>
            <a:endParaRPr lang="es-EC" sz="5600" dirty="0">
              <a:solidFill>
                <a:srgbClr val="00B050"/>
              </a:solidFill>
              <a:latin typeface="Comic Sans MS" panose="030F0702030302020204" pitchFamily="66" charset="0"/>
            </a:endParaRPr>
          </a:p>
          <a:p>
            <a:r>
              <a:rPr lang="es-EC" dirty="0">
                <a:solidFill>
                  <a:srgbClr val="00B050"/>
                </a:solidFill>
              </a:rPr>
              <a:t/>
            </a:r>
            <a:br>
              <a:rPr lang="es-EC" dirty="0">
                <a:solidFill>
                  <a:srgbClr val="00B050"/>
                </a:solidFill>
              </a:rPr>
            </a:br>
            <a:endParaRPr lang="es-EC" dirty="0">
              <a:solidFill>
                <a:srgbClr val="00B050"/>
              </a:solidFill>
            </a:endParaRPr>
          </a:p>
        </p:txBody>
      </p:sp>
      <p:pic>
        <p:nvPicPr>
          <p:cNvPr id="4" name="Picture 2" descr="ESPE | Universidad de las Fuerzas Armadas | Sangolqu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7" y="467739"/>
            <a:ext cx="11564200" cy="15335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nidad 1. Introduccion a la Arquitectura de Computadora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158" y="4262907"/>
            <a:ext cx="2317842" cy="259509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2056" name="Picture 8" descr="computadora-y-ordenador-imagen-animada-019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5368" y="4984124"/>
            <a:ext cx="1844034" cy="1587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la-imagen-animada-0025"/>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1068" y="2208077"/>
            <a:ext cx="1247775" cy="98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8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61643" y="956257"/>
            <a:ext cx="8993726" cy="3010436"/>
          </a:xfrm>
        </p:spPr>
        <p:txBody>
          <a:bodyPr>
            <a:normAutofit/>
          </a:bodyPr>
          <a:lstStyle/>
          <a:p>
            <a:pPr marL="0" indent="0" algn="just">
              <a:buNone/>
            </a:pPr>
            <a:r>
              <a:rPr lang="es-ES" dirty="0"/>
              <a:t/>
            </a:r>
            <a:br>
              <a:rPr lang="es-ES" dirty="0"/>
            </a:br>
            <a:r>
              <a:rPr lang="es-ES" dirty="0">
                <a:latin typeface="Comic Sans MS" panose="030F0702030302020204" pitchFamily="66" charset="0"/>
              </a:rPr>
              <a:t>Existen diversas técnicas en la actualidad, el sistema de riego automático y la alarma de incendio  es cada vez más frecuente gracias a los múltiples beneficios que presenta como  por ejemplo poder evitar un incendio con los conocimientos adquiridos de la materia de Arquitectura de Computadoras desarrollaremos en un emulador estos  dos proyectos muy interesantes. </a:t>
            </a:r>
            <a:endParaRPr lang="es-ES" dirty="0">
              <a:latin typeface="Comic Sans MS" panose="030F0702030302020204" pitchFamily="66" charset="0"/>
            </a:endParaRPr>
          </a:p>
          <a:p>
            <a:pPr marL="0" indent="0" algn="just">
              <a:buNone/>
            </a:pPr>
            <a:r>
              <a:rPr lang="es-ES" dirty="0"/>
              <a:t/>
            </a:r>
            <a:br>
              <a:rPr lang="es-ES" dirty="0"/>
            </a:br>
            <a:endParaRPr lang="es-EC" dirty="0">
              <a:latin typeface="Comic Sans MS" panose="030F0702030302020204" pitchFamily="66" charset="0"/>
            </a:endParaRPr>
          </a:p>
        </p:txBody>
      </p:sp>
      <p:sp>
        <p:nvSpPr>
          <p:cNvPr id="4" name="Rectángulo 3"/>
          <p:cNvSpPr/>
          <p:nvPr/>
        </p:nvSpPr>
        <p:spPr>
          <a:xfrm>
            <a:off x="2477067" y="340374"/>
            <a:ext cx="6096000" cy="369332"/>
          </a:xfrm>
          <a:prstGeom prst="rect">
            <a:avLst/>
          </a:prstGeom>
        </p:spPr>
        <p:txBody>
          <a:bodyPr>
            <a:spAutoFit/>
          </a:bodyPr>
          <a:lstStyle/>
          <a:p>
            <a:pPr indent="-228600" algn="ctr">
              <a:spcBef>
                <a:spcPts val="1200"/>
              </a:spcBef>
              <a:spcAft>
                <a:spcPts val="1200"/>
              </a:spcAft>
            </a:pPr>
            <a:r>
              <a:rPr lang="es-EC" sz="1200" dirty="0" smtClean="0">
                <a:solidFill>
                  <a:srgbClr val="000000"/>
                </a:solidFill>
                <a:latin typeface="Comic Sans MS" panose="030F0702030302020204" pitchFamily="66" charset="0"/>
              </a:rPr>
              <a:t>  </a:t>
            </a:r>
            <a:r>
              <a:rPr lang="es-EC" b="1" dirty="0" smtClean="0">
                <a:solidFill>
                  <a:srgbClr val="FFC000"/>
                </a:solidFill>
                <a:latin typeface="Comic Sans MS" panose="030F0702030302020204" pitchFamily="66" charset="0"/>
              </a:rPr>
              <a:t>PLANTEAMIENTO DEL PROBLEMA</a:t>
            </a:r>
            <a:endParaRPr lang="es-EC" dirty="0" smtClean="0">
              <a:solidFill>
                <a:srgbClr val="FFC000"/>
              </a:solidFill>
              <a:latin typeface="Comic Sans MS" panose="030F0702030302020204" pitchFamily="66" charset="0"/>
            </a:endParaRPr>
          </a:p>
        </p:txBody>
      </p:sp>
      <p:pic>
        <p:nvPicPr>
          <p:cNvPr id="1026" name="Picture 2" descr="En que consiste el aprendizaje basado en problemas? – BLOG D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72" y="4125809"/>
            <a:ext cx="4718989" cy="1594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utadora-y-ordenador-imagen-animada-017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457" y="0"/>
            <a:ext cx="2006200" cy="135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69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1493950"/>
            <a:ext cx="8946541" cy="4754450"/>
          </a:xfrm>
        </p:spPr>
        <p:txBody>
          <a:bodyPr>
            <a:normAutofit fontScale="70000" lnSpcReduction="20000"/>
          </a:bodyPr>
          <a:lstStyle/>
          <a:p>
            <a:r>
              <a:rPr lang="es-ES" b="1" u="sng" dirty="0">
                <a:latin typeface="Comic Sans MS" panose="030F0702030302020204" pitchFamily="66" charset="0"/>
              </a:rPr>
              <a:t>OBJETIVO GENERAL</a:t>
            </a:r>
            <a:endParaRPr lang="es-ES" dirty="0">
              <a:latin typeface="Comic Sans MS" panose="030F0702030302020204" pitchFamily="66" charset="0"/>
            </a:endParaRPr>
          </a:p>
          <a:p>
            <a:r>
              <a:rPr lang="es-ES" dirty="0">
                <a:latin typeface="Comic Sans MS" panose="030F0702030302020204" pitchFamily="66" charset="0"/>
              </a:rPr>
              <a:t>Desarrollar un circuito de riego y  de una alarma de incendios  aplicando los conocimientos ya adquiridos juntos a la herramienta de programación Python,  de tal manera lo ejecutaremos en un simulador de la Raspberry   la realización de estos proyectos nos  permitirá  enriquecer nuestros conocimientos con respecto al desarrollo de programas de este tipo. </a:t>
            </a:r>
            <a:endParaRPr lang="es-ES" dirty="0">
              <a:latin typeface="Comic Sans MS" panose="030F0702030302020204" pitchFamily="66" charset="0"/>
            </a:endParaRPr>
          </a:p>
          <a:p>
            <a:endParaRPr lang="es-ES" dirty="0">
              <a:latin typeface="Comic Sans MS" panose="030F0702030302020204" pitchFamily="66" charset="0"/>
            </a:endParaRPr>
          </a:p>
          <a:p>
            <a:r>
              <a:rPr lang="es-ES" b="1" u="sng" dirty="0">
                <a:latin typeface="Comic Sans MS" panose="030F0702030302020204" pitchFamily="66" charset="0"/>
              </a:rPr>
              <a:t>OBJETIVOS ESPECÍFICOS </a:t>
            </a:r>
            <a:endParaRPr lang="es-ES" dirty="0">
              <a:latin typeface="Comic Sans MS" panose="030F0702030302020204" pitchFamily="66" charset="0"/>
            </a:endParaRPr>
          </a:p>
          <a:p>
            <a:pPr marL="0" indent="0">
              <a:buNone/>
            </a:pPr>
            <a:r>
              <a:rPr lang="es-ES" dirty="0">
                <a:latin typeface="Comic Sans MS" panose="030F0702030302020204" pitchFamily="66" charset="0"/>
              </a:rPr>
              <a:t>-Analizar cómo funciona un sistema de riego y de una alarma de incendios  para que de esta forma se pueda  desarrollar correctamente los proyectos con los requerimientos solicitados  .</a:t>
            </a:r>
            <a:endParaRPr lang="es-ES" dirty="0">
              <a:latin typeface="Comic Sans MS" panose="030F0702030302020204" pitchFamily="66" charset="0"/>
            </a:endParaRPr>
          </a:p>
          <a:p>
            <a:pPr marL="0" indent="0">
              <a:buNone/>
            </a:pPr>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-Conocer las características y herramientas que brinda el lenguaje de programación Python para la realización de este proyecto.</a:t>
            </a:r>
            <a:endParaRPr lang="es-ES" dirty="0">
              <a:latin typeface="Comic Sans MS" panose="030F0702030302020204" pitchFamily="66" charset="0"/>
            </a:endParaRPr>
          </a:p>
          <a:p>
            <a:pPr marL="0" indent="0">
              <a:buNone/>
            </a:pPr>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-Utilizar los pines de la Raspberry para dirigir los datos de entrada como por ejemplo el estado de la bomba </a:t>
            </a:r>
            <a:r>
              <a:rPr lang="es-ES" dirty="0" smtClean="0">
                <a:latin typeface="Comic Sans MS" panose="030F0702030302020204" pitchFamily="66" charset="0"/>
              </a:rPr>
              <a:t>etc. </a:t>
            </a:r>
            <a:r>
              <a:rPr lang="es-ES" dirty="0">
                <a:latin typeface="Comic Sans MS" panose="030F0702030302020204" pitchFamily="66" charset="0"/>
              </a:rPr>
              <a:t>. </a:t>
            </a:r>
            <a:endParaRPr lang="es-ES" dirty="0">
              <a:latin typeface="Comic Sans MS" panose="030F0702030302020204" pitchFamily="66" charset="0"/>
            </a:endParaRPr>
          </a:p>
          <a:p>
            <a:pPr marL="0" indent="0">
              <a:buNone/>
            </a:pPr>
            <a:r>
              <a:rPr lang="es-ES" dirty="0"/>
              <a:t/>
            </a:r>
            <a:br>
              <a:rPr lang="es-ES" dirty="0"/>
            </a:br>
            <a:endParaRPr lang="es-ES" dirty="0">
              <a:latin typeface="Comic Sans MS" panose="030F0702030302020204" pitchFamily="66" charset="0"/>
            </a:endParaRPr>
          </a:p>
        </p:txBody>
      </p:sp>
      <p:sp>
        <p:nvSpPr>
          <p:cNvPr id="4" name="Rectángulo 3"/>
          <p:cNvSpPr/>
          <p:nvPr/>
        </p:nvSpPr>
        <p:spPr>
          <a:xfrm>
            <a:off x="2301025" y="687774"/>
            <a:ext cx="6096000" cy="923330"/>
          </a:xfrm>
          <a:prstGeom prst="rect">
            <a:avLst/>
          </a:prstGeom>
        </p:spPr>
        <p:txBody>
          <a:bodyPr>
            <a:spAutoFit/>
          </a:bodyPr>
          <a:lstStyle/>
          <a:p>
            <a:pPr algn="ctr"/>
            <a:r>
              <a:rPr lang="es-EC" b="1" dirty="0" smtClean="0">
                <a:solidFill>
                  <a:srgbClr val="002060"/>
                </a:solidFill>
                <a:latin typeface="Comic Sans MS" panose="030F0702030302020204" pitchFamily="66" charset="0"/>
              </a:rPr>
              <a:t>OBJETIVOS</a:t>
            </a:r>
            <a:endParaRPr lang="es-EC" dirty="0" smtClean="0">
              <a:solidFill>
                <a:srgbClr val="002060"/>
              </a:solidFill>
              <a:latin typeface="Comic Sans MS" panose="030F0702030302020204" pitchFamily="66" charset="0"/>
            </a:endParaRPr>
          </a:p>
          <a:p>
            <a:r>
              <a:rPr lang="es-EC" dirty="0"/>
              <a:t/>
            </a:r>
            <a:br>
              <a:rPr lang="es-EC" dirty="0"/>
            </a:br>
            <a:endParaRPr lang="es-EC" dirty="0"/>
          </a:p>
        </p:txBody>
      </p:sp>
      <p:pic>
        <p:nvPicPr>
          <p:cNvPr id="5122" name="Picture 2" descr="computadora-y-ordenador-imagen-animada-001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973"/>
            <a:ext cx="173355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30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Create.withcode.uk</a:t>
            </a:r>
            <a:endParaRPr lang="es-ES" dirty="0"/>
          </a:p>
        </p:txBody>
      </p:sp>
      <p:sp>
        <p:nvSpPr>
          <p:cNvPr id="3" name="Marcador de contenido 2"/>
          <p:cNvSpPr>
            <a:spLocks noGrp="1"/>
          </p:cNvSpPr>
          <p:nvPr>
            <p:ph idx="1"/>
          </p:nvPr>
        </p:nvSpPr>
        <p:spPr>
          <a:xfrm>
            <a:off x="1103312" y="2052918"/>
            <a:ext cx="6089225" cy="4195481"/>
          </a:xfrm>
        </p:spPr>
        <p:txBody>
          <a:bodyPr/>
          <a:lstStyle/>
          <a:p>
            <a:pPr marL="0" indent="0" algn="just" fontAlgn="base">
              <a:buNone/>
            </a:pPr>
            <a:r>
              <a:rPr lang="es-ES" sz="2400" dirty="0">
                <a:latin typeface="Comic Sans MS" panose="030F0702030302020204" pitchFamily="66" charset="0"/>
                <a:hlinkClick r:id="rId2"/>
              </a:rPr>
              <a:t>Create.withcode.uk</a:t>
            </a:r>
            <a:r>
              <a:rPr lang="es-ES" sz="2400" dirty="0">
                <a:latin typeface="Comic Sans MS" panose="030F0702030302020204" pitchFamily="66" charset="0"/>
              </a:rPr>
              <a:t> es una herramienta gratuita que le permite escribir, ejecutar, depurar y compartir programas de Python en su navegador web.</a:t>
            </a:r>
          </a:p>
          <a:p>
            <a:pPr marL="0" indent="0" algn="just" fontAlgn="base">
              <a:buNone/>
            </a:pPr>
            <a:r>
              <a:rPr lang="es-ES" sz="2400" dirty="0">
                <a:latin typeface="Comic Sans MS" panose="030F0702030302020204" pitchFamily="66" charset="0"/>
              </a:rPr>
              <a:t>No necesita descargar ni instalar nada. Los programas de Python no pueden acceder a sus archivos o dañar su computadora, por lo que es una forma segura de aprender a crear con código.</a:t>
            </a:r>
          </a:p>
          <a:p>
            <a:endParaRPr lang="es-ES" dirty="0"/>
          </a:p>
        </p:txBody>
      </p:sp>
      <p:pic>
        <p:nvPicPr>
          <p:cNvPr id="5122" name="Picture 2" descr="Create.withcode.uk's python data visualisation module n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140882"/>
            <a:ext cx="4616604" cy="376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4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solidFill>
                  <a:srgbClr val="FFFF00"/>
                </a:solidFill>
                <a:latin typeface="Comic Sans MS" panose="030F0702030302020204" pitchFamily="66" charset="0"/>
              </a:rPr>
              <a:t>LIBRERIAS QUE UTILIZAMOS</a:t>
            </a:r>
            <a:endParaRPr lang="es-EC" dirty="0">
              <a:solidFill>
                <a:srgbClr val="FFFF00"/>
              </a:solidFill>
              <a:latin typeface="Comic Sans MS" panose="030F0702030302020204" pitchFamily="66" charset="0"/>
            </a:endParaRPr>
          </a:p>
        </p:txBody>
      </p:sp>
      <p:sp>
        <p:nvSpPr>
          <p:cNvPr id="3" name="Marcador de contenido 2"/>
          <p:cNvSpPr>
            <a:spLocks noGrp="1"/>
          </p:cNvSpPr>
          <p:nvPr>
            <p:ph idx="1"/>
          </p:nvPr>
        </p:nvSpPr>
        <p:spPr>
          <a:xfrm>
            <a:off x="369217" y="1853248"/>
            <a:ext cx="5239846" cy="4195481"/>
          </a:xfrm>
        </p:spPr>
        <p:txBody>
          <a:bodyPr>
            <a:normAutofit lnSpcReduction="10000"/>
          </a:bodyPr>
          <a:lstStyle/>
          <a:p>
            <a:pPr marL="0" indent="0">
              <a:buNone/>
            </a:pPr>
            <a:r>
              <a:rPr lang="es-ES" dirty="0">
                <a:latin typeface="Comic Sans MS" panose="030F0702030302020204" pitchFamily="66" charset="0"/>
              </a:rPr>
              <a:t>Para utilizar una las raspberry necesitamos la las librerías siguientes antes de programar:</a:t>
            </a:r>
            <a:endParaRPr lang="es-ES" dirty="0">
              <a:latin typeface="Comic Sans MS" panose="030F0702030302020204" pitchFamily="66" charset="0"/>
            </a:endParaRPr>
          </a:p>
          <a:p>
            <a:pPr fontAlgn="base"/>
            <a:r>
              <a:rPr lang="es-ES" dirty="0">
                <a:latin typeface="Comic Sans MS" panose="030F0702030302020204" pitchFamily="66" charset="0"/>
              </a:rPr>
              <a:t/>
            </a:r>
            <a:br>
              <a:rPr lang="es-ES" dirty="0">
                <a:latin typeface="Comic Sans MS" panose="030F0702030302020204" pitchFamily="66" charset="0"/>
              </a:rPr>
            </a:br>
            <a:r>
              <a:rPr lang="es-ES" dirty="0" err="1">
                <a:latin typeface="Comic Sans MS" panose="030F0702030302020204" pitchFamily="66" charset="0"/>
              </a:rPr>
              <a:t>import</a:t>
            </a:r>
            <a:r>
              <a:rPr lang="es-ES" dirty="0">
                <a:latin typeface="Comic Sans MS" panose="030F0702030302020204" pitchFamily="66" charset="0"/>
              </a:rPr>
              <a:t> time: sirve para intervalos de tiempo son números de punto flotante en unidades de segundos.</a:t>
            </a:r>
          </a:p>
          <a:p>
            <a:pPr fontAlgn="base"/>
            <a:r>
              <a:rPr lang="es-ES" dirty="0">
                <a:latin typeface="Comic Sans MS" panose="030F0702030302020204" pitchFamily="66" charset="0"/>
              </a:rPr>
              <a:t/>
            </a:r>
            <a:br>
              <a:rPr lang="es-ES" dirty="0">
                <a:latin typeface="Comic Sans MS" panose="030F0702030302020204" pitchFamily="66" charset="0"/>
              </a:rPr>
            </a:br>
            <a:r>
              <a:rPr lang="es-ES" dirty="0" err="1">
                <a:latin typeface="Comic Sans MS" panose="030F0702030302020204" pitchFamily="66" charset="0"/>
              </a:rPr>
              <a:t>import</a:t>
            </a:r>
            <a:r>
              <a:rPr lang="es-ES" dirty="0">
                <a:latin typeface="Comic Sans MS" panose="030F0702030302020204" pitchFamily="66" charset="0"/>
              </a:rPr>
              <a:t> </a:t>
            </a:r>
            <a:r>
              <a:rPr lang="es-ES" dirty="0" err="1">
                <a:latin typeface="Comic Sans MS" panose="030F0702030302020204" pitchFamily="66" charset="0"/>
              </a:rPr>
              <a:t>RPi.GPIO</a:t>
            </a:r>
            <a:r>
              <a:rPr lang="es-ES" dirty="0">
                <a:latin typeface="Comic Sans MS" panose="030F0702030302020204" pitchFamily="66" charset="0"/>
              </a:rPr>
              <a:t> as GPIO: tenemos que importar la librería que nos permite manejar los GPIO.</a:t>
            </a:r>
          </a:p>
          <a:p>
            <a:r>
              <a:rPr lang="es-ES" dirty="0"/>
              <a:t/>
            </a:r>
            <a:br>
              <a:rPr lang="es-ES" dirty="0"/>
            </a:br>
            <a:endParaRPr lang="es-ES" dirty="0"/>
          </a:p>
        </p:txBody>
      </p:sp>
      <p:pic>
        <p:nvPicPr>
          <p:cNvPr id="4" name="Picture 2" descr="Cómo poner en marcha un servidor VPN con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957" y="1645072"/>
            <a:ext cx="5699125" cy="379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274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3596" y="740709"/>
            <a:ext cx="5421550" cy="5890965"/>
          </a:xfrm>
        </p:spPr>
        <p:txBody>
          <a:bodyPr>
            <a:normAutofit fontScale="25000" lnSpcReduction="20000"/>
          </a:bodyPr>
          <a:lstStyle/>
          <a:p>
            <a:r>
              <a:rPr lang="es-ES" sz="5600" dirty="0"/>
              <a:t>Para programar hay diversas opciones pero en este caso utilizaremos </a:t>
            </a:r>
            <a:r>
              <a:rPr lang="es-ES" sz="5600" u="sng" dirty="0">
                <a:hlinkClick r:id="rId2"/>
              </a:rPr>
              <a:t>https://create.withcode.uk</a:t>
            </a:r>
            <a:r>
              <a:rPr lang="es-ES" sz="5600" u="sng" dirty="0" smtClean="0">
                <a:hlinkClick r:id="rId2"/>
              </a:rPr>
              <a:t>/</a:t>
            </a:r>
            <a:r>
              <a:rPr lang="es-ES" sz="5600" dirty="0" smtClean="0"/>
              <a:t>,entrando </a:t>
            </a:r>
            <a:r>
              <a:rPr lang="es-ES" sz="5600" dirty="0"/>
              <a:t>en detalle vamos a desarrollar  nuestro programa.</a:t>
            </a:r>
            <a:endParaRPr lang="es-ES" sz="5600" dirty="0"/>
          </a:p>
          <a:p>
            <a:pPr marL="0" indent="0">
              <a:buNone/>
            </a:pPr>
            <a:r>
              <a:rPr lang="es-ES" sz="5600" dirty="0"/>
              <a:t/>
            </a:r>
            <a:br>
              <a:rPr lang="es-ES" sz="5600" dirty="0"/>
            </a:br>
            <a:r>
              <a:rPr lang="es-ES" sz="5600" dirty="0"/>
              <a:t>Nota: los que se describe a continuación cumple con los dos enunciados planteados.</a:t>
            </a:r>
            <a:endParaRPr lang="es-ES" sz="5600" dirty="0"/>
          </a:p>
          <a:p>
            <a:pPr marL="0" indent="0" fontAlgn="base">
              <a:buNone/>
            </a:pPr>
            <a:r>
              <a:rPr lang="es-ES" sz="5600" dirty="0" err="1" smtClean="0"/>
              <a:t>sensor_S</a:t>
            </a:r>
            <a:r>
              <a:rPr lang="es-ES" sz="5600" dirty="0" smtClean="0"/>
              <a:t>=3</a:t>
            </a:r>
            <a:r>
              <a:rPr lang="es-ES" sz="5600" dirty="0"/>
              <a:t>: asignamos los pines con los que vamos a trabajar.</a:t>
            </a:r>
          </a:p>
          <a:p>
            <a:pPr marL="0" indent="0" fontAlgn="base">
              <a:buNone/>
            </a:pPr>
            <a:r>
              <a:rPr lang="es-ES" sz="5600" dirty="0" err="1" smtClean="0"/>
              <a:t>GPIO.setup</a:t>
            </a:r>
            <a:r>
              <a:rPr lang="es-ES" sz="5600" dirty="0" smtClean="0"/>
              <a:t>(</a:t>
            </a:r>
            <a:r>
              <a:rPr lang="es-ES" sz="5600" dirty="0" err="1" smtClean="0"/>
              <a:t>sensor_S</a:t>
            </a:r>
            <a:r>
              <a:rPr lang="es-ES" sz="5600" dirty="0"/>
              <a:t>, GPIO.IN): configuramos los pines de entrada.</a:t>
            </a:r>
          </a:p>
          <a:p>
            <a:pPr marL="0" indent="0" fontAlgn="base">
              <a:buNone/>
            </a:pPr>
            <a:r>
              <a:rPr lang="es-ES" sz="5600" dirty="0" err="1" smtClean="0"/>
              <a:t>class</a:t>
            </a:r>
            <a:r>
              <a:rPr lang="es-ES" sz="5600" dirty="0" smtClean="0"/>
              <a:t> </a:t>
            </a:r>
            <a:r>
              <a:rPr lang="es-ES" sz="5600" dirty="0"/>
              <a:t>riego: definimos nuestra clase y posteriormente nuestros atributos a contener.</a:t>
            </a:r>
          </a:p>
          <a:p>
            <a:pPr marL="0" indent="0" fontAlgn="base">
              <a:buNone/>
            </a:pPr>
            <a:r>
              <a:rPr lang="es-ES" sz="5600" dirty="0" err="1" smtClean="0"/>
              <a:t>def</a:t>
            </a:r>
            <a:r>
              <a:rPr lang="es-ES" sz="5600" dirty="0" smtClean="0"/>
              <a:t> </a:t>
            </a:r>
            <a:r>
              <a:rPr lang="es-ES" sz="5600" dirty="0"/>
              <a:t>__</a:t>
            </a:r>
            <a:r>
              <a:rPr lang="es-ES" sz="5600" dirty="0" err="1"/>
              <a:t>init</a:t>
            </a:r>
            <a:r>
              <a:rPr lang="es-ES" sz="5600" dirty="0"/>
              <a:t>__(</a:t>
            </a:r>
            <a:r>
              <a:rPr lang="es-ES" sz="5600" dirty="0" err="1"/>
              <a:t>self,S,R,D,V</a:t>
            </a:r>
            <a:r>
              <a:rPr lang="es-ES" sz="5600" dirty="0"/>
              <a:t>): definimos nuestro constructor.</a:t>
            </a:r>
          </a:p>
          <a:p>
            <a:pPr marL="0" indent="0" fontAlgn="base">
              <a:buNone/>
            </a:pPr>
            <a:r>
              <a:rPr lang="es-ES" sz="5600" dirty="0" err="1" smtClean="0"/>
              <a:t>def</a:t>
            </a:r>
            <a:r>
              <a:rPr lang="es-ES" sz="5600" dirty="0" smtClean="0"/>
              <a:t> operación(</a:t>
            </a:r>
            <a:r>
              <a:rPr lang="es-ES" sz="5600" dirty="0" err="1" smtClean="0"/>
              <a:t>self,S,R,D,V</a:t>
            </a:r>
            <a:r>
              <a:rPr lang="es-ES" sz="5600" dirty="0"/>
              <a:t>): se define cada función según nosotros le pongamos en nombre y la acción que esta va a realizar.</a:t>
            </a:r>
          </a:p>
          <a:p>
            <a:pPr marL="0" indent="0" fontAlgn="base">
              <a:buNone/>
            </a:pPr>
            <a:r>
              <a:rPr lang="es-ES" sz="5600" dirty="0" err="1" smtClean="0"/>
              <a:t>elif</a:t>
            </a:r>
            <a:r>
              <a:rPr lang="es-ES" sz="5600" dirty="0" smtClean="0"/>
              <a:t> </a:t>
            </a:r>
            <a:r>
              <a:rPr lang="es-ES" sz="5600" dirty="0"/>
              <a:t>modo==1:</a:t>
            </a:r>
          </a:p>
          <a:p>
            <a:pPr marL="0" indent="0">
              <a:buNone/>
            </a:pPr>
            <a:r>
              <a:rPr lang="es-ES" sz="5600" dirty="0" err="1"/>
              <a:t>print</a:t>
            </a:r>
            <a:r>
              <a:rPr lang="es-ES" sz="5600" dirty="0"/>
              <a:t>("BOMBA ENCENDIDA: con </a:t>
            </a:r>
            <a:r>
              <a:rPr lang="es-ES" sz="5600" dirty="0" err="1"/>
              <a:t>restriccion</a:t>
            </a:r>
            <a:r>
              <a:rPr lang="es-ES" sz="5600" dirty="0"/>
              <a:t>")</a:t>
            </a:r>
            <a:endParaRPr lang="es-ES" sz="5600" dirty="0"/>
          </a:p>
          <a:p>
            <a:pPr marL="0" indent="0">
              <a:buNone/>
            </a:pPr>
            <a:r>
              <a:rPr lang="es-ES" sz="5600" dirty="0" err="1"/>
              <a:t>print</a:t>
            </a:r>
            <a:r>
              <a:rPr lang="es-ES" sz="5600" dirty="0"/>
              <a:t>("V=1 Hay agua")</a:t>
            </a:r>
            <a:endParaRPr lang="es-ES" sz="5600" dirty="0"/>
          </a:p>
          <a:p>
            <a:pPr marL="0" indent="0">
              <a:buNone/>
            </a:pPr>
            <a:r>
              <a:rPr lang="es-ES" sz="5600" dirty="0" err="1"/>
              <a:t>print</a:t>
            </a:r>
            <a:r>
              <a:rPr lang="es-ES" sz="5600" dirty="0"/>
              <a:t>("D=0 Es de NOCHE")</a:t>
            </a:r>
            <a:endParaRPr lang="es-ES" sz="5600" dirty="0"/>
          </a:p>
          <a:p>
            <a:pPr marL="0" indent="0">
              <a:buNone/>
            </a:pPr>
            <a:r>
              <a:rPr lang="es-ES" sz="5600" dirty="0" smtClean="0"/>
              <a:t>Aquí </a:t>
            </a:r>
            <a:r>
              <a:rPr lang="es-ES" sz="5600" dirty="0"/>
              <a:t>se define como se va a presentar en pantalla el mensaje e la operación.</a:t>
            </a:r>
            <a:endParaRPr lang="es-ES" sz="5600" dirty="0"/>
          </a:p>
          <a:p>
            <a:r>
              <a:rPr lang="es-ES" dirty="0"/>
              <a:t/>
            </a:r>
            <a:br>
              <a:rPr lang="es-ES" dirty="0"/>
            </a:br>
            <a:endParaRPr lang="es-ES" dirty="0">
              <a:solidFill>
                <a:srgbClr val="002060"/>
              </a:solidFill>
              <a:latin typeface="Comic Sans MS" panose="030F0702030302020204" pitchFamily="66" charset="0"/>
            </a:endParaRPr>
          </a:p>
        </p:txBody>
      </p:sp>
      <p:pic>
        <p:nvPicPr>
          <p:cNvPr id="5" name="Picture 4" descr="Sintaxis básica para empezar con Python La sintaxis básica d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889" y="1238567"/>
            <a:ext cx="4285615" cy="217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1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5525" y="2085278"/>
            <a:ext cx="6862270" cy="4903499"/>
          </a:xfrm>
        </p:spPr>
        <p:txBody>
          <a:bodyPr>
            <a:normAutofit/>
          </a:bodyPr>
          <a:lstStyle/>
          <a:p>
            <a:pPr marL="0" indent="0">
              <a:buNone/>
            </a:pPr>
            <a:endParaRPr lang="es-ES" sz="1600" dirty="0" smtClean="0">
              <a:solidFill>
                <a:srgbClr val="FFC000"/>
              </a:solidFill>
              <a:latin typeface="Comic Sans MS" panose="030F0702030302020204" pitchFamily="66" charset="0"/>
            </a:endParaRPr>
          </a:p>
          <a:p>
            <a:endParaRPr lang="es-ES" sz="1600" dirty="0"/>
          </a:p>
        </p:txBody>
      </p:sp>
      <p:sp>
        <p:nvSpPr>
          <p:cNvPr id="5" name="Título 1"/>
          <p:cNvSpPr>
            <a:spLocks noGrp="1"/>
          </p:cNvSpPr>
          <p:nvPr>
            <p:ph type="title"/>
          </p:nvPr>
        </p:nvSpPr>
        <p:spPr>
          <a:xfrm>
            <a:off x="646111" y="452718"/>
            <a:ext cx="9404723" cy="1400530"/>
          </a:xfrm>
        </p:spPr>
        <p:txBody>
          <a:bodyPr/>
          <a:lstStyle/>
          <a:p>
            <a:pPr algn="ctr"/>
            <a:r>
              <a:rPr lang="es-ES" dirty="0" smtClean="0"/>
              <a:t>PINES DE LA </a:t>
            </a:r>
            <a:r>
              <a:rPr lang="es-EC" dirty="0" smtClean="0"/>
              <a:t>RASPBERRY.</a:t>
            </a:r>
            <a:r>
              <a:rPr lang="es-ES" dirty="0"/>
              <a:t/>
            </a:r>
            <a:br>
              <a:rPr lang="es-ES" dirty="0"/>
            </a:br>
            <a:r>
              <a:rPr lang="es-ES" dirty="0"/>
              <a:t/>
            </a:r>
            <a:br>
              <a:rPr lang="es-ES" dirty="0"/>
            </a:br>
            <a:r>
              <a:rPr lang="es-ES" dirty="0"/>
              <a:t/>
            </a:r>
            <a:br>
              <a:rPr lang="es-ES" dirty="0"/>
            </a:br>
            <a:endParaRPr lang="es-EC" dirty="0"/>
          </a:p>
        </p:txBody>
      </p:sp>
      <p:pic>
        <p:nvPicPr>
          <p:cNvPr id="6" name="Picture 4" descr="computadora-y-ordenador-imagen-animada-001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958" y="-11938"/>
            <a:ext cx="3067050" cy="19812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lh5.googleusercontent.com/i-QEQuEgo8dOsY06NIrcWTEbJYpKE3ukFhUEiqmKBOrVA2R6HvT90IGeTuwfGgeEuaMsnoWCLPtxICj0l8lFyCtUBmt3SmWmL--cz5iZAZKKWdnr7kl8mEyniFJcbeANOHK3Qz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009" y="2201293"/>
            <a:ext cx="8512019"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2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mic Sans MS" panose="030F0702030302020204" pitchFamily="66" charset="0"/>
              </a:rPr>
              <a:t>CONCLUSIONES</a:t>
            </a:r>
            <a:r>
              <a:rPr lang="es-ES" dirty="0" smtClean="0"/>
              <a:t> </a:t>
            </a:r>
            <a:endParaRPr lang="es-ES" dirty="0"/>
          </a:p>
        </p:txBody>
      </p:sp>
      <p:sp>
        <p:nvSpPr>
          <p:cNvPr id="3" name="Marcador de contenido 2"/>
          <p:cNvSpPr>
            <a:spLocks noGrp="1"/>
          </p:cNvSpPr>
          <p:nvPr>
            <p:ph idx="1"/>
          </p:nvPr>
        </p:nvSpPr>
        <p:spPr/>
        <p:txBody>
          <a:bodyPr>
            <a:normAutofit fontScale="92500" lnSpcReduction="20000"/>
          </a:bodyPr>
          <a:lstStyle/>
          <a:p>
            <a:pPr fontAlgn="base"/>
            <a:r>
              <a:rPr lang="es-ES" dirty="0">
                <a:latin typeface="Comic Sans MS" panose="030F0702030302020204" pitchFamily="66" charset="0"/>
              </a:rPr>
              <a:t>Con el procedimiento correcto, se pudo conectar cada parte que deseábamos y software (Lenguaje de programación Python) para realizar una simulación de un circuito de riego puede marcar la pauta a la  implementación en un proyecto real. </a:t>
            </a:r>
          </a:p>
          <a:p>
            <a:pPr fontAlgn="base"/>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Se ha logrado que la simulación funcione con efectividad, adquiriendo así conocimiento sobre el tema y la comprensión del funcionamiento de este sistema, agregando que las simulaciones que realiza son aleatorias y así poder observar como es que se comportaría en situaciones reales.</a:t>
            </a:r>
          </a:p>
          <a:p>
            <a:pPr fontAlgn="base"/>
            <a:r>
              <a:rPr lang="es-ES" dirty="0">
                <a:latin typeface="Comic Sans MS" panose="030F0702030302020204" pitchFamily="66" charset="0"/>
              </a:rPr>
              <a:t/>
            </a:r>
            <a:br>
              <a:rPr lang="es-ES" dirty="0">
                <a:latin typeface="Comic Sans MS" panose="030F0702030302020204" pitchFamily="66" charset="0"/>
              </a:rPr>
            </a:br>
            <a:r>
              <a:rPr lang="es-ES" dirty="0">
                <a:latin typeface="Comic Sans MS" panose="030F0702030302020204" pitchFamily="66" charset="0"/>
              </a:rPr>
              <a:t>Cabe recalcar que lo bueno del desarrollo de la tecnología, es que existe una diversidad de plataformas que operan con micro controladores disponibles para la computación a nivel físico (hardware). Todas estas herramientas se organizan en paquetes fáciles de usar para minimizar el trabajo del desarrollo a nivel de programación (software)</a:t>
            </a:r>
          </a:p>
          <a:p>
            <a:endParaRPr lang="es-ES" dirty="0"/>
          </a:p>
        </p:txBody>
      </p:sp>
    </p:spTree>
    <p:extLst>
      <p:ext uri="{BB962C8B-B14F-4D97-AF65-F5344CB8AC3E}">
        <p14:creationId xmlns:p14="http://schemas.microsoft.com/office/powerpoint/2010/main" val="165683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431</TotalTime>
  <Words>103</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Comic Sans MS</vt:lpstr>
      <vt:lpstr>Wingdings 3</vt:lpstr>
      <vt:lpstr>Ion</vt:lpstr>
      <vt:lpstr>SENSOR DE CULTIVO – ALARMA DE INCENDIO</vt:lpstr>
      <vt:lpstr>Presentación de PowerPoint</vt:lpstr>
      <vt:lpstr>Presentación de PowerPoint</vt:lpstr>
      <vt:lpstr>Create.withcode.uk</vt:lpstr>
      <vt:lpstr>LIBRERIAS QUE UTILIZAMOS</vt:lpstr>
      <vt:lpstr>Presentación de PowerPoint</vt:lpstr>
      <vt:lpstr>PINES DE LA RASPBERRY.   </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SOPORTE</dc:creator>
  <cp:lastModifiedBy>SOPORTE</cp:lastModifiedBy>
  <cp:revision>29</cp:revision>
  <dcterms:created xsi:type="dcterms:W3CDTF">2020-06-04T17:52:33Z</dcterms:created>
  <dcterms:modified xsi:type="dcterms:W3CDTF">2020-09-07T18:04:40Z</dcterms:modified>
</cp:coreProperties>
</file>