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8" r:id="rId2"/>
    <p:sldId id="257" r:id="rId3"/>
    <p:sldId id="258" r:id="rId4"/>
    <p:sldId id="259" r:id="rId5"/>
    <p:sldId id="262" r:id="rId6"/>
    <p:sldId id="276" r:id="rId7"/>
    <p:sldId id="273" r:id="rId8"/>
    <p:sldId id="275" r:id="rId9"/>
    <p:sldId id="27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4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hyperlink" Target="https://docs.microsoft.com/es-es/azure/iot-hub/about-iot-hub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s-es/azure/azure-resource-manager/management/manage-resource-groups-portal" TargetMode="External"/><Relationship Id="rId2" Type="http://schemas.openxmlformats.org/officeDocument/2006/relationships/hyperlink" Target="https://portal.azur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s-es/azure/iot-hub/iot-hub-device-streams-overview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2861734"/>
            <a:ext cx="8825657" cy="1915647"/>
          </a:xfrm>
        </p:spPr>
        <p:txBody>
          <a:bodyPr/>
          <a:lstStyle/>
          <a:p>
            <a:pPr algn="ctr"/>
            <a:r>
              <a:rPr lang="es-EC" b="1" dirty="0" smtClean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/>
            </a:r>
            <a:br>
              <a:rPr lang="es-EC" b="1" dirty="0" smtClean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</a:br>
            <a:r>
              <a:rPr lang="es-EC" b="1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/>
            </a:r>
            <a:br>
              <a:rPr lang="es-EC" b="1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</a:br>
            <a:r>
              <a:rPr lang="es-EC" b="1" dirty="0" smtClean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rPr>
              <a:t>ARQUITECTURA DE COMPUTADORAS</a:t>
            </a:r>
            <a:r>
              <a:rPr lang="es-EC" b="1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/>
            </a:r>
            <a:br>
              <a:rPr lang="es-EC" b="1" dirty="0" smtClean="0">
                <a:solidFill>
                  <a:srgbClr val="FFFF00"/>
                </a:solidFill>
                <a:latin typeface="Comic Sans MS" panose="030F0702030302020204" pitchFamily="66" charset="0"/>
              </a:rPr>
            </a:br>
            <a:r>
              <a:rPr lang="es-EC" sz="3200" dirty="0">
                <a:solidFill>
                  <a:srgbClr val="FFC000"/>
                </a:solidFill>
                <a:latin typeface="Comic Sans MS" panose="030F0702030302020204" pitchFamily="66" charset="0"/>
              </a:rPr>
              <a:t>	</a:t>
            </a:r>
            <a:r>
              <a:rPr lang="es-EC" sz="32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MICROSOFT AZURE IOT </a:t>
            </a:r>
            <a:r>
              <a:rPr lang="es-EC" sz="3200" dirty="0">
                <a:solidFill>
                  <a:srgbClr val="FFC000"/>
                </a:solidFill>
                <a:latin typeface="Comic Sans MS" panose="030F0702030302020204" pitchFamily="66" charset="0"/>
              </a:rPr>
              <a:t/>
            </a:r>
            <a:br>
              <a:rPr lang="es-EC" sz="3200" dirty="0">
                <a:solidFill>
                  <a:srgbClr val="FFC000"/>
                </a:solidFill>
                <a:latin typeface="Comic Sans MS" panose="030F0702030302020204" pitchFamily="66" charset="0"/>
              </a:rPr>
            </a:br>
            <a:endParaRPr lang="es-EC" sz="3200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700789" y="4777381"/>
            <a:ext cx="5279824" cy="860400"/>
          </a:xfrm>
        </p:spPr>
        <p:txBody>
          <a:bodyPr>
            <a:normAutofit fontScale="25000" lnSpcReduction="20000"/>
          </a:bodyPr>
          <a:lstStyle/>
          <a:p>
            <a:endParaRPr lang="es-EC" sz="5600" b="1" dirty="0" smtClean="0">
              <a:latin typeface="Comic Sans MS" panose="030F0702030302020204" pitchFamily="66" charset="0"/>
            </a:endParaRPr>
          </a:p>
          <a:p>
            <a:r>
              <a:rPr lang="es-ES" sz="5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integrantes</a:t>
            </a:r>
            <a:endParaRPr lang="es-EC" sz="5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lang="es-EC" sz="56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Andrés </a:t>
            </a:r>
            <a:r>
              <a:rPr lang="es-EC" sz="5600" b="1" dirty="0">
                <a:solidFill>
                  <a:srgbClr val="00B050"/>
                </a:solidFill>
                <a:latin typeface="Comic Sans MS" panose="030F0702030302020204" pitchFamily="66" charset="0"/>
              </a:rPr>
              <a:t>Paspuel</a:t>
            </a:r>
            <a:endParaRPr lang="es-EC" sz="5600" dirty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r>
              <a:rPr lang="es-EC" sz="5600" b="1" dirty="0">
                <a:solidFill>
                  <a:srgbClr val="00B050"/>
                </a:solidFill>
                <a:latin typeface="Comic Sans MS" panose="030F0702030302020204" pitchFamily="66" charset="0"/>
              </a:rPr>
              <a:t>Kevin </a:t>
            </a:r>
            <a:r>
              <a:rPr lang="es-EC" sz="56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Topón</a:t>
            </a:r>
            <a:endParaRPr lang="es-EC" sz="5600" dirty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r>
              <a:rPr lang="es-EC" sz="5600" b="1" dirty="0">
                <a:solidFill>
                  <a:srgbClr val="00B050"/>
                </a:solidFill>
                <a:latin typeface="Comic Sans MS" panose="030F0702030302020204" pitchFamily="66" charset="0"/>
              </a:rPr>
              <a:t>Henry Simba</a:t>
            </a:r>
            <a:endParaRPr lang="es-EC" sz="5600" dirty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r>
              <a:rPr lang="es-EC" dirty="0">
                <a:solidFill>
                  <a:srgbClr val="00B050"/>
                </a:solidFill>
              </a:rPr>
              <a:t/>
            </a:r>
            <a:br>
              <a:rPr lang="es-EC" dirty="0">
                <a:solidFill>
                  <a:srgbClr val="00B050"/>
                </a:solidFill>
              </a:rPr>
            </a:br>
            <a:endParaRPr lang="es-EC" dirty="0">
              <a:solidFill>
                <a:srgbClr val="00B050"/>
              </a:solidFill>
            </a:endParaRPr>
          </a:p>
        </p:txBody>
      </p:sp>
      <p:pic>
        <p:nvPicPr>
          <p:cNvPr id="4" name="Picture 2" descr="ESPE | Universidad de las Fuerzas Armadas | Sangolquí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17" y="467739"/>
            <a:ext cx="11564200" cy="153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Unidad 1. Introduccion a la Arquitectura de Computadoras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158" y="4262907"/>
            <a:ext cx="2317842" cy="2595093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omputadora-y-ordenador-imagen-animada-0192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68" y="4984124"/>
            <a:ext cx="1844034" cy="158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ola-imagen-animada-0025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68" y="2208077"/>
            <a:ext cx="1247775" cy="98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068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61643" y="956257"/>
            <a:ext cx="8993726" cy="301043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>
                <a:latin typeface="Comic Sans MS" panose="030F0702030302020204" pitchFamily="66" charset="0"/>
              </a:rPr>
              <a:t>Microsoft Azure de IoT nos permite utilizar tecnologías inteligentes para conectar objetos en cualquier lugar a cualquier hora. El internet de las cosas se ha convertido en una tendencia emergente para los investigadores , jóvenes estudiantes de Ingeniería y la industria a nivel mundial , debido a las múltiples posibilidades de desarrollo que este genera.</a:t>
            </a:r>
            <a:r>
              <a:rPr lang="es-ES" dirty="0"/>
              <a:t/>
            </a:r>
            <a:br>
              <a:rPr lang="es-ES" dirty="0"/>
            </a:br>
            <a:r>
              <a:rPr lang="es-ES" dirty="0">
                <a:latin typeface="Comic Sans MS" panose="030F0702030302020204" pitchFamily="66" charset="0"/>
              </a:rPr>
              <a:t/>
            </a:r>
            <a:br>
              <a:rPr lang="es-ES" dirty="0">
                <a:latin typeface="Comic Sans MS" panose="030F0702030302020204" pitchFamily="66" charset="0"/>
              </a:rPr>
            </a:br>
            <a:endParaRPr lang="es-EC" dirty="0">
              <a:latin typeface="Comic Sans MS" panose="030F0702030302020204" pitchFamily="66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477067" y="34037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-228600" algn="ctr">
              <a:spcBef>
                <a:spcPts val="1200"/>
              </a:spcBef>
              <a:spcAft>
                <a:spcPts val="1200"/>
              </a:spcAft>
            </a:pPr>
            <a:r>
              <a:rPr lang="es-EC" sz="12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  </a:t>
            </a:r>
            <a:r>
              <a:rPr lang="es-EC" b="1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PLANTEAMIENTO DEL PROBLEMA</a:t>
            </a:r>
            <a:endParaRPr lang="es-EC" dirty="0" smtClean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1026" name="Picture 2" descr="En que consiste el aprendizaje basado en problemas? – BLOG DEL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572" y="2936700"/>
            <a:ext cx="4718989" cy="3017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omputadora-y-ordenador-imagen-animada-0178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457" y="0"/>
            <a:ext cx="2006200" cy="135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69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493950"/>
            <a:ext cx="8946541" cy="475445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OBJETIVO </a:t>
            </a:r>
            <a:r>
              <a:rPr lang="es-ES" b="1" dirty="0">
                <a:solidFill>
                  <a:srgbClr val="FF0000"/>
                </a:solidFill>
                <a:latin typeface="Comic Sans MS" panose="030F0702030302020204" pitchFamily="66" charset="0"/>
              </a:rPr>
              <a:t>GENERAL</a:t>
            </a:r>
          </a:p>
          <a:p>
            <a:pPr algn="just"/>
            <a:r>
              <a:rPr lang="es-ES" dirty="0">
                <a:latin typeface="Comic Sans MS" panose="030F0702030302020204" pitchFamily="66" charset="0"/>
              </a:rPr>
              <a:t>Implementar los conocimientos adquiridos anteriormente de Microsoft AZURE y crear proyectos o aplicaciones utilizando Azure </a:t>
            </a:r>
            <a:r>
              <a:rPr lang="es-ES" dirty="0" err="1">
                <a:latin typeface="Comic Sans MS" panose="030F0702030302020204" pitchFamily="66" charset="0"/>
              </a:rPr>
              <a:t>Iot</a:t>
            </a:r>
            <a:r>
              <a:rPr lang="es-ES" dirty="0">
                <a:latin typeface="Comic Sans MS" panose="030F0702030302020204" pitchFamily="66" charset="0"/>
              </a:rPr>
              <a:t> (Internet de las cosas ) de una forma segura y escalables con los servicios que nos ofrece Azure </a:t>
            </a:r>
            <a:r>
              <a:rPr lang="es-ES" dirty="0" err="1">
                <a:latin typeface="Comic Sans MS" panose="030F0702030302020204" pitchFamily="66" charset="0"/>
              </a:rPr>
              <a:t>Iot</a:t>
            </a:r>
            <a:r>
              <a:rPr lang="es-ES" dirty="0">
                <a:latin typeface="Comic Sans MS" panose="030F0702030302020204" pitchFamily="66" charset="0"/>
              </a:rPr>
              <a:t> .</a:t>
            </a:r>
          </a:p>
          <a:p>
            <a:pPr marL="0" indent="0" algn="just">
              <a:buNone/>
            </a:pPr>
            <a:r>
              <a:rPr lang="es-ES" b="1" dirty="0">
                <a:solidFill>
                  <a:srgbClr val="FF0000"/>
                </a:solidFill>
                <a:latin typeface="Comic Sans MS" panose="030F0702030302020204" pitchFamily="66" charset="0"/>
              </a:rPr>
              <a:t>OBJETIVOS ESPECÍFICOS</a:t>
            </a:r>
          </a:p>
          <a:p>
            <a:pPr algn="just"/>
            <a:r>
              <a:rPr lang="es-ES" dirty="0">
                <a:latin typeface="Comic Sans MS" panose="030F0702030302020204" pitchFamily="66" charset="0"/>
              </a:rPr>
              <a:t>-Tener conocimiento adecuado de la Plataforma Azure </a:t>
            </a:r>
            <a:r>
              <a:rPr lang="es-ES" dirty="0" err="1">
                <a:latin typeface="Comic Sans MS" panose="030F0702030302020204" pitchFamily="66" charset="0"/>
              </a:rPr>
              <a:t>Iot</a:t>
            </a:r>
            <a:r>
              <a:rPr lang="es-ES" dirty="0">
                <a:latin typeface="Comic Sans MS" panose="030F0702030302020204" pitchFamily="66" charset="0"/>
              </a:rPr>
              <a:t> para en un futuro poder aplicar en distintas ramas como la Inteligencia Artificial , Industria , mundo automotriz etc.</a:t>
            </a:r>
          </a:p>
          <a:p>
            <a:pPr algn="just"/>
            <a:r>
              <a:rPr lang="es-ES" dirty="0">
                <a:latin typeface="Comic Sans MS" panose="030F0702030302020204" pitchFamily="66" charset="0"/>
              </a:rPr>
              <a:t>-Analizar el uso actual del </a:t>
            </a:r>
            <a:r>
              <a:rPr lang="es-ES" dirty="0" err="1">
                <a:latin typeface="Comic Sans MS" panose="030F0702030302020204" pitchFamily="66" charset="0"/>
              </a:rPr>
              <a:t>Iot</a:t>
            </a:r>
            <a:r>
              <a:rPr lang="es-ES" dirty="0">
                <a:latin typeface="Comic Sans MS" panose="030F0702030302020204" pitchFamily="66" charset="0"/>
              </a:rPr>
              <a:t>, en el diario vivir, para mejor la calidad de vida de los usuarios y su conectividad con el mundo de la web</a:t>
            </a:r>
          </a:p>
          <a:p>
            <a:pPr algn="just"/>
            <a:r>
              <a:rPr lang="es-ES" dirty="0">
                <a:latin typeface="Comic Sans MS" panose="030F0702030302020204" pitchFamily="66" charset="0"/>
              </a:rPr>
              <a:t>-Ver como es la estructura de Azure </a:t>
            </a:r>
            <a:r>
              <a:rPr lang="es-ES" dirty="0" err="1">
                <a:latin typeface="Comic Sans MS" panose="030F0702030302020204" pitchFamily="66" charset="0"/>
              </a:rPr>
              <a:t>Iot</a:t>
            </a:r>
            <a:r>
              <a:rPr lang="es-ES" dirty="0">
                <a:latin typeface="Comic Sans MS" panose="030F0702030302020204" pitchFamily="66" charset="0"/>
              </a:rPr>
              <a:t> y su funcionamiento.</a:t>
            </a:r>
          </a:p>
          <a:p>
            <a:pPr marL="0" indent="0">
              <a:buNone/>
            </a:pPr>
            <a:endParaRPr lang="es-EC" dirty="0"/>
          </a:p>
        </p:txBody>
      </p:sp>
      <p:sp>
        <p:nvSpPr>
          <p:cNvPr id="4" name="Rectángulo 3"/>
          <p:cNvSpPr/>
          <p:nvPr/>
        </p:nvSpPr>
        <p:spPr>
          <a:xfrm>
            <a:off x="2301025" y="68777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EC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OBJETIVOS</a:t>
            </a:r>
            <a:endParaRPr lang="es-EC" dirty="0" smtClean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r>
              <a:rPr lang="es-EC" dirty="0"/>
              <a:t/>
            </a:r>
            <a:br>
              <a:rPr lang="es-EC" dirty="0"/>
            </a:br>
            <a:endParaRPr lang="es-EC" dirty="0"/>
          </a:p>
        </p:txBody>
      </p:sp>
      <p:pic>
        <p:nvPicPr>
          <p:cNvPr id="5122" name="Picture 2" descr="computadora-y-ordenador-imagen-animada-0018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3"/>
            <a:ext cx="17335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63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9387"/>
            <a:ext cx="9404723" cy="1400530"/>
          </a:xfrm>
        </p:spPr>
        <p:txBody>
          <a:bodyPr/>
          <a:lstStyle/>
          <a:p>
            <a:pPr algn="ctr"/>
            <a:r>
              <a:rPr lang="es-ES" dirty="0">
                <a:latin typeface="Comic Sans MS" panose="030F0702030302020204" pitchFamily="66" charset="0"/>
              </a:rPr>
              <a:t>Microsoft </a:t>
            </a:r>
            <a:r>
              <a:rPr lang="es-ES" dirty="0" smtClean="0">
                <a:latin typeface="Comic Sans MS" panose="030F0702030302020204" pitchFamily="66" charset="0"/>
              </a:rPr>
              <a:t>Azure </a:t>
            </a:r>
            <a:r>
              <a:rPr lang="es-ES" dirty="0">
                <a:latin typeface="Comic Sans MS" panose="030F0702030302020204" pitchFamily="66" charset="0"/>
              </a:rPr>
              <a:t>IoT</a:t>
            </a:r>
            <a:r>
              <a:rPr lang="es-ES" dirty="0"/>
              <a:t/>
            </a:r>
            <a:br>
              <a:rPr lang="es-ES" dirty="0"/>
            </a:br>
            <a:endParaRPr lang="es-EC" dirty="0">
              <a:solidFill>
                <a:srgbClr val="FFFF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69217" y="1853248"/>
            <a:ext cx="7247066" cy="4195481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ES" dirty="0" smtClean="0">
                <a:latin typeface="Comic Sans MS" panose="030F0702030302020204" pitchFamily="66" charset="0"/>
              </a:rPr>
              <a:t>Según </a:t>
            </a:r>
            <a:r>
              <a:rPr lang="es-ES" dirty="0">
                <a:latin typeface="Comic Sans MS" panose="030F0702030302020204" pitchFamily="66" charset="0"/>
              </a:rPr>
              <a:t>(JACOBSON, 2017) Azure IoT Es una plataforma que permite administrar la comunicación bidireccional, fiable y segura entre dispositivos IoT y un back-</a:t>
            </a:r>
            <a:r>
              <a:rPr lang="es-ES" dirty="0" err="1">
                <a:latin typeface="Comic Sans MS" panose="030F0702030302020204" pitchFamily="66" charset="0"/>
              </a:rPr>
              <a:t>end</a:t>
            </a:r>
            <a:r>
              <a:rPr lang="es-ES" dirty="0">
                <a:latin typeface="Comic Sans MS" panose="030F0702030302020204" pitchFamily="66" charset="0"/>
              </a:rPr>
              <a:t> de soluciones, tales como</a:t>
            </a:r>
          </a:p>
          <a:p>
            <a:pPr algn="just"/>
            <a:r>
              <a:rPr lang="es-ES" dirty="0" smtClean="0">
                <a:latin typeface="Comic Sans MS" panose="030F0702030302020204" pitchFamily="66" charset="0"/>
              </a:rPr>
              <a:t> </a:t>
            </a:r>
            <a:r>
              <a:rPr lang="es-ES" dirty="0">
                <a:latin typeface="Comic Sans MS" panose="030F0702030302020204" pitchFamily="66" charset="0"/>
              </a:rPr>
              <a:t>IoT Hub (centro de comunicación con los dispositivos).</a:t>
            </a:r>
          </a:p>
          <a:p>
            <a:pPr algn="just"/>
            <a:r>
              <a:rPr lang="es-ES" dirty="0" smtClean="0">
                <a:latin typeface="Comic Sans MS" panose="030F0702030302020204" pitchFamily="66" charset="0"/>
              </a:rPr>
              <a:t> </a:t>
            </a:r>
            <a:r>
              <a:rPr lang="es-ES" dirty="0">
                <a:latin typeface="Comic Sans MS" panose="030F0702030302020204" pitchFamily="66" charset="0"/>
              </a:rPr>
              <a:t>Stream Analytics (servicio que permite analizar y hacer un procesado inicial de los datos).</a:t>
            </a:r>
          </a:p>
          <a:p>
            <a:pPr algn="just"/>
            <a:r>
              <a:rPr lang="es-ES" dirty="0" smtClean="0">
                <a:latin typeface="Comic Sans MS" panose="030F0702030302020204" pitchFamily="66" charset="0"/>
              </a:rPr>
              <a:t> </a:t>
            </a:r>
            <a:r>
              <a:rPr lang="es-ES" dirty="0">
                <a:latin typeface="Comic Sans MS" panose="030F0702030302020204" pitchFamily="66" charset="0"/>
              </a:rPr>
              <a:t>Event Hub (servicio para configurar y lanzar eventos que desencadenen acciones).</a:t>
            </a:r>
          </a:p>
          <a:p>
            <a:pPr algn="just"/>
            <a:r>
              <a:rPr lang="es-ES" dirty="0" smtClean="0">
                <a:latin typeface="Comic Sans MS" panose="030F0702030302020204" pitchFamily="66" charset="0"/>
              </a:rPr>
              <a:t> </a:t>
            </a:r>
            <a:r>
              <a:rPr lang="es-ES" dirty="0">
                <a:latin typeface="Comic Sans MS" panose="030F0702030302020204" pitchFamily="66" charset="0"/>
              </a:rPr>
              <a:t>Web Apps (se encarga de la parte visual o de una API de acceso).</a:t>
            </a:r>
          </a:p>
          <a:p>
            <a:pPr algn="just"/>
            <a:r>
              <a:rPr lang="es-ES" dirty="0" smtClean="0">
                <a:latin typeface="Comic Sans MS" panose="030F0702030302020204" pitchFamily="66" charset="0"/>
              </a:rPr>
              <a:t> </a:t>
            </a:r>
            <a:r>
              <a:rPr lang="es-ES" dirty="0">
                <a:latin typeface="Comic Sans MS" panose="030F0702030302020204" pitchFamily="66" charset="0"/>
              </a:rPr>
              <a:t>Bases de Datos (para almacenar datos </a:t>
            </a:r>
            <a:r>
              <a:rPr lang="es-ES" dirty="0" smtClean="0">
                <a:latin typeface="Comic Sans MS" panose="030F0702030302020204" pitchFamily="66" charset="0"/>
              </a:rPr>
              <a:t>procesados)</a:t>
            </a:r>
            <a:endParaRPr lang="es-ES" dirty="0">
              <a:latin typeface="Comic Sans MS" panose="030F0702030302020204" pitchFamily="66" charset="0"/>
            </a:endParaRPr>
          </a:p>
          <a:p>
            <a:pPr algn="just"/>
            <a:endParaRPr lang="es-ES" dirty="0"/>
          </a:p>
        </p:txBody>
      </p:sp>
      <p:pic>
        <p:nvPicPr>
          <p:cNvPr id="1026" name="Picture 2" descr="Microsoft Azure IoT Suite: Benefits and Features | Indeema Softwa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240" y="1362733"/>
            <a:ext cx="3345365" cy="468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27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/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endParaRPr lang="es-EC" dirty="0"/>
          </a:p>
        </p:txBody>
      </p:sp>
      <p:sp>
        <p:nvSpPr>
          <p:cNvPr id="4" name="AutoShape 2" descr="CloudMQTT - Hosted message broker for the Internet of Thing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8" name="Picture 2" descr="computadora-y-ordenador-imagen-animada-0018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3434" y="7938"/>
            <a:ext cx="2071491" cy="259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/>
              <a:t>Además Microsoft ofrece un conjunto de aplicaciones IoT en Azure para crear escenarios específicos desde cero o desde soluciones pre-configuradas como:</a:t>
            </a:r>
          </a:p>
          <a:p>
            <a:r>
              <a:rPr lang="es-ES" dirty="0" smtClean="0"/>
              <a:t>Almacenaje </a:t>
            </a:r>
            <a:r>
              <a:rPr lang="es-ES" dirty="0"/>
              <a:t>y sincronización de metadatos e información de estados entre dispositivos mediante “Dispositivos Gemelos”.</a:t>
            </a:r>
          </a:p>
          <a:p>
            <a:r>
              <a:rPr lang="es-ES" dirty="0" smtClean="0"/>
              <a:t> </a:t>
            </a:r>
            <a:r>
              <a:rPr lang="es-ES" dirty="0"/>
              <a:t>Autenticación por dispositivo y conectividad segura mediante una clave segura única por dispositivo y un registro de identidades en IoT Hub.</a:t>
            </a:r>
          </a:p>
          <a:p>
            <a:r>
              <a:rPr lang="es-ES" dirty="0" smtClean="0"/>
              <a:t> </a:t>
            </a:r>
            <a:r>
              <a:rPr lang="es-ES" dirty="0"/>
              <a:t>Definición de rutas de mensajes a partir de reglas de enrutamiento, con el fin de controlar desde donde son enviados los mensajes del dispositivo a la nube.</a:t>
            </a:r>
          </a:p>
          <a:p>
            <a:r>
              <a:rPr lang="es-ES" dirty="0" smtClean="0"/>
              <a:t> </a:t>
            </a:r>
            <a:r>
              <a:rPr lang="es-ES" dirty="0"/>
              <a:t>Compatibilidad con un amplio conjunto de dispositivos mediante los SDK de dispositivo IoT de Azure, los cuales son compatibles con plataformas como Linux, Windows y sistemas operativos en tiempo real, y con lenguajes como C#, Java y Javascript.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6225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 dirty="0">
                <a:latin typeface="Comic Sans MS" panose="030F0702030302020204" pitchFamily="66" charset="0"/>
              </a:rPr>
              <a:t>Conectar el simulador en línea de Raspberry Pi a Azure IoT </a:t>
            </a:r>
            <a:r>
              <a:rPr lang="es-ES" sz="3600" b="1" dirty="0" smtClean="0">
                <a:latin typeface="Comic Sans MS" panose="030F0702030302020204" pitchFamily="66" charset="0"/>
              </a:rPr>
              <a:t>Hub</a:t>
            </a:r>
            <a:endParaRPr lang="es-ES" sz="3600" dirty="0">
              <a:latin typeface="Comic Sans MS" panose="030F0702030302020204" pitchFamily="66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este tutorial, empezará por aprender los principios básicos del uso del simulador en línea de Raspberry Pi. A continuación, aprenderá a conectar sin problemas el simulador Pi a la nube con </a:t>
            </a:r>
            <a:r>
              <a:rPr lang="es-ES" dirty="0">
                <a:hlinkClick r:id="rId2"/>
              </a:rPr>
              <a:t>Azure IoT Hub</a:t>
            </a:r>
            <a:r>
              <a:rPr lang="es-ES" dirty="0"/>
              <a:t>.</a:t>
            </a:r>
            <a:endParaRPr lang="es-ES" dirty="0"/>
          </a:p>
        </p:txBody>
      </p:sp>
      <p:pic>
        <p:nvPicPr>
          <p:cNvPr id="6" name="Imagen 5" descr="Conexión del simulador web de Raspberry Pi a Azure IoT Hub (Node.js) | Microsoft Docs - Google Chrom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75" t="56031" r="34329" b="22732"/>
          <a:stretch/>
        </p:blipFill>
        <p:spPr>
          <a:xfrm>
            <a:off x="3156767" y="3479179"/>
            <a:ext cx="4839630" cy="262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467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6111" y="2988527"/>
            <a:ext cx="6862270" cy="257289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1600" dirty="0">
                <a:latin typeface="Comic Sans MS" panose="030F0702030302020204" pitchFamily="66" charset="0"/>
              </a:rPr>
              <a:t>El sensor BME280 integra en un solo dispositivo sensores de presión atmosférica, temperatura y humedad relativa, con gran precisión, bajo consumo energético y un formato ultra compacto. Basado en tecnología BOSCH </a:t>
            </a:r>
            <a:r>
              <a:rPr lang="es-ES" sz="1600" dirty="0" err="1">
                <a:latin typeface="Comic Sans MS" panose="030F0702030302020204" pitchFamily="66" charset="0"/>
              </a:rPr>
              <a:t>piezo</a:t>
            </a:r>
            <a:r>
              <a:rPr lang="es-ES" sz="1600" dirty="0">
                <a:latin typeface="Comic Sans MS" panose="030F0702030302020204" pitchFamily="66" charset="0"/>
              </a:rPr>
              <a:t>-resistiva con gran robustez EMC, alta precisión y linealidad, así como con estabilidad a largo plazo.</a:t>
            </a:r>
            <a:endParaRPr lang="es-ES" sz="1600" dirty="0" smtClean="0">
              <a:solidFill>
                <a:srgbClr val="FFC000"/>
              </a:solidFill>
              <a:latin typeface="Comic Sans MS" panose="030F0702030302020204" pitchFamily="66" charset="0"/>
            </a:endParaRPr>
          </a:p>
          <a:p>
            <a:endParaRPr lang="es-ES" sz="16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pPr algn="ctr"/>
            <a:r>
              <a:rPr lang="es-ES" dirty="0"/>
              <a:t/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endParaRPr lang="es-EC" dirty="0"/>
          </a:p>
        </p:txBody>
      </p:sp>
      <p:pic>
        <p:nvPicPr>
          <p:cNvPr id="6" name="Picture 4" descr="computadora-y-ordenador-imagen-animada-0013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5958" y="-11938"/>
            <a:ext cx="306705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3404671" y="609329"/>
            <a:ext cx="61519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ES" sz="3600" dirty="0">
                <a:latin typeface="Comic Sans MS" panose="030F0702030302020204" pitchFamily="66" charset="0"/>
              </a:rPr>
              <a:t>Sensor de Presión, Temperatura y Humedad BME280</a:t>
            </a:r>
            <a:endParaRPr lang="es-ES" sz="3600" b="0" i="0" dirty="0">
              <a:effectLst/>
              <a:latin typeface="Comic Sans MS" panose="030F0702030302020204" pitchFamily="66" charset="0"/>
            </a:endParaRPr>
          </a:p>
        </p:txBody>
      </p:sp>
      <p:pic>
        <p:nvPicPr>
          <p:cNvPr id="3074" name="Picture 2" descr="Sensor de Presión,Temperatura Humedad BME28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416" y="4274974"/>
            <a:ext cx="4362450" cy="219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227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Comic Sans MS" panose="030F0702030302020204" pitchFamily="66" charset="0"/>
              </a:rPr>
              <a:t>CREACION DE AZURE IOT</a:t>
            </a:r>
            <a:endParaRPr lang="es-ES" dirty="0">
              <a:latin typeface="Comic Sans MS" panose="030F0702030302020204" pitchFamily="66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b="1" dirty="0"/>
              <a:t>Crear un centro de IoT</a:t>
            </a:r>
          </a:p>
          <a:p>
            <a:r>
              <a:rPr lang="es-ES" dirty="0"/>
              <a:t>En esta sección se describe cómo crear un centro de IoT mediante </a:t>
            </a:r>
            <a:r>
              <a:rPr lang="es-ES" dirty="0">
                <a:hlinkClick r:id="rId2"/>
              </a:rPr>
              <a:t>Azure Portal</a:t>
            </a:r>
            <a:r>
              <a:rPr lang="es-ES" dirty="0"/>
              <a:t>.</a:t>
            </a:r>
          </a:p>
          <a:p>
            <a:r>
              <a:rPr lang="es-ES" dirty="0"/>
              <a:t>Inicie sesión en </a:t>
            </a:r>
            <a:r>
              <a:rPr lang="es-ES" dirty="0">
                <a:hlinkClick r:id="rId2"/>
              </a:rPr>
              <a:t>Azure Portal</a:t>
            </a:r>
            <a:r>
              <a:rPr lang="es-ES" dirty="0"/>
              <a:t>.</a:t>
            </a:r>
          </a:p>
          <a:p>
            <a:r>
              <a:rPr lang="es-ES" dirty="0"/>
              <a:t>En la página de inicio de Azure, seleccione </a:t>
            </a:r>
            <a:r>
              <a:rPr lang="es-ES" b="1" dirty="0"/>
              <a:t>+ Crear un recurso</a:t>
            </a:r>
            <a:r>
              <a:rPr lang="es-ES" dirty="0"/>
              <a:t> y, después, escriba </a:t>
            </a:r>
            <a:r>
              <a:rPr lang="es-ES" i="1" dirty="0"/>
              <a:t>IoT Hub</a:t>
            </a:r>
            <a:r>
              <a:rPr lang="es-ES" dirty="0"/>
              <a:t> en el campo </a:t>
            </a:r>
            <a:r>
              <a:rPr lang="es-ES" b="1" dirty="0"/>
              <a:t>Buscar en Marketplace</a:t>
            </a:r>
            <a:r>
              <a:rPr lang="es-ES" dirty="0"/>
              <a:t>.</a:t>
            </a:r>
          </a:p>
          <a:p>
            <a:r>
              <a:rPr lang="es-ES" dirty="0"/>
              <a:t>Seleccione </a:t>
            </a:r>
            <a:r>
              <a:rPr lang="es-ES" b="1" dirty="0"/>
              <a:t>IoT Hub</a:t>
            </a:r>
            <a:r>
              <a:rPr lang="es-ES" dirty="0"/>
              <a:t> en los resultados de la búsqueda y, después, haga clic en </a:t>
            </a:r>
            <a:r>
              <a:rPr lang="es-ES" b="1" dirty="0"/>
              <a:t>Crear</a:t>
            </a:r>
            <a:r>
              <a:rPr lang="es-ES" dirty="0"/>
              <a:t>.</a:t>
            </a:r>
          </a:p>
          <a:p>
            <a:r>
              <a:rPr lang="es-ES" dirty="0"/>
              <a:t>En la pestaña </a:t>
            </a:r>
            <a:r>
              <a:rPr lang="es-ES" b="1" dirty="0"/>
              <a:t>Datos básicos</a:t>
            </a:r>
            <a:r>
              <a:rPr lang="es-ES" dirty="0"/>
              <a:t>, complete los campos como se indica a continuación:</a:t>
            </a:r>
          </a:p>
          <a:p>
            <a:pPr lvl="1"/>
            <a:r>
              <a:rPr lang="es-ES" b="1" dirty="0"/>
              <a:t>Suscripción</a:t>
            </a:r>
            <a:r>
              <a:rPr lang="es-ES" dirty="0"/>
              <a:t>: seleccione la suscripción que quiera usar para el centro.</a:t>
            </a:r>
          </a:p>
          <a:p>
            <a:pPr lvl="1"/>
            <a:r>
              <a:rPr lang="es-ES" b="1" dirty="0"/>
              <a:t>Grupo de recursos</a:t>
            </a:r>
            <a:r>
              <a:rPr lang="es-ES" dirty="0"/>
              <a:t>: seleccione un grupo de recursos o cree uno. Para crear uno, haga clic en </a:t>
            </a:r>
            <a:r>
              <a:rPr lang="es-ES" b="1" dirty="0"/>
              <a:t>Crear</a:t>
            </a:r>
            <a:r>
              <a:rPr lang="es-ES" dirty="0"/>
              <a:t> y escriba el nombre que quiera usar. Para usar un grupo de recursos existente, selecciónelo. Para más información, consulte </a:t>
            </a:r>
            <a:r>
              <a:rPr lang="es-ES" dirty="0">
                <a:hlinkClick r:id="rId3"/>
              </a:rPr>
              <a:t>Administración de grupos de recursos de Azure </a:t>
            </a:r>
            <a:r>
              <a:rPr lang="es-ES" dirty="0" err="1">
                <a:hlinkClick r:id="rId3"/>
              </a:rPr>
              <a:t>Resource</a:t>
            </a:r>
            <a:r>
              <a:rPr lang="es-ES" dirty="0">
                <a:hlinkClick r:id="rId3"/>
              </a:rPr>
              <a:t> Manager</a:t>
            </a:r>
            <a:r>
              <a:rPr lang="es-ES" dirty="0"/>
              <a:t>.</a:t>
            </a:r>
          </a:p>
          <a:p>
            <a:pPr lvl="1"/>
            <a:r>
              <a:rPr lang="es-ES" b="1" dirty="0"/>
              <a:t>Región</a:t>
            </a:r>
            <a:r>
              <a:rPr lang="es-ES" dirty="0"/>
              <a:t>: seleccione la región a la que quiera asignar el centro. Seleccione la ubicación más cercana a la suya. Algunas características, como los </a:t>
            </a:r>
            <a:r>
              <a:rPr lang="es-ES" dirty="0">
                <a:hlinkClick r:id="rId4"/>
              </a:rPr>
              <a:t>flujos de dispositivo de IoT Hub</a:t>
            </a:r>
            <a:r>
              <a:rPr lang="es-ES" dirty="0"/>
              <a:t>, solo están disponibles en regiones específicas. Para ver estas características limitadas, debe seleccionar una de las regiones admitidas.</a:t>
            </a:r>
          </a:p>
          <a:p>
            <a:pPr lvl="1"/>
            <a:r>
              <a:rPr lang="es-ES" b="1" dirty="0"/>
              <a:t>Nombre de la instancia de IoT Hub</a:t>
            </a:r>
            <a:r>
              <a:rPr lang="es-ES" dirty="0"/>
              <a:t>: escriba el nombre del centro. Este nombre debe ser único globalmente. Si el nombre que escribe está disponible, aparece una marca de verificación verde.</a:t>
            </a:r>
          </a:p>
        </p:txBody>
      </p:sp>
    </p:spTree>
    <p:extLst>
      <p:ext uri="{BB962C8B-B14F-4D97-AF65-F5344CB8AC3E}">
        <p14:creationId xmlns:p14="http://schemas.microsoft.com/office/powerpoint/2010/main" val="2412921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Comic Sans MS" panose="030F0702030302020204" pitchFamily="66" charset="0"/>
              </a:rPr>
              <a:t>Conclusiones</a:t>
            </a:r>
            <a:endParaRPr lang="es-ES" dirty="0">
              <a:latin typeface="Comic Sans MS" panose="030F0702030302020204" pitchFamily="66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>
                <a:latin typeface="Comic Sans MS" panose="030F0702030302020204" pitchFamily="66" charset="0"/>
              </a:rPr>
              <a:t>● En Azure IoT llega a ser un gran aliado porque los ejemplos desarrollados nos sirven de base para comprender como es su funcionamiento y lo que se puede llegar a obtener en un proyecto que sea más grande (ya entrando en ámbito laboral).</a:t>
            </a:r>
          </a:p>
          <a:p>
            <a:pPr algn="just"/>
            <a:r>
              <a:rPr lang="es-ES" dirty="0">
                <a:latin typeface="Comic Sans MS" panose="030F0702030302020204" pitchFamily="66" charset="0"/>
              </a:rPr>
              <a:t>● La latencia entre los datos y la toma de decisiones llega a ser inmediata ya que los datos recibidos son en tiempo real lo que permite obtener las conclusiones inmediatas necesarias para tomar decisiones empresariales.</a:t>
            </a:r>
          </a:p>
          <a:p>
            <a:pPr algn="just"/>
            <a:r>
              <a:rPr lang="es-ES" dirty="0">
                <a:latin typeface="Comic Sans MS" panose="030F0702030302020204" pitchFamily="66" charset="0"/>
              </a:rPr>
              <a:t>● La interfaz que nos ofrece la plataforma es amigable porque la manera de crear un IoT es fácil y claro que hay que tener en cuenta que los valores a cobrar cada mes suben dependiendo de la necesidad que nosotros necesitemos en ese momento.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292866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472</TotalTime>
  <Words>663</Words>
  <Application>Microsoft Office PowerPoint</Application>
  <PresentationFormat>Panorámica</PresentationFormat>
  <Paragraphs>50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Comic Sans MS</vt:lpstr>
      <vt:lpstr>Wingdings 3</vt:lpstr>
      <vt:lpstr>Ion</vt:lpstr>
      <vt:lpstr>  ARQUITECTURA DE COMPUTADORAS  MICROSOFT AZURE IOT  </vt:lpstr>
      <vt:lpstr>Presentación de PowerPoint</vt:lpstr>
      <vt:lpstr>Presentación de PowerPoint</vt:lpstr>
      <vt:lpstr>Microsoft Azure IoT </vt:lpstr>
      <vt:lpstr>   </vt:lpstr>
      <vt:lpstr>Conectar el simulador en línea de Raspberry Pi a Azure IoT Hub</vt:lpstr>
      <vt:lpstr>   </vt:lpstr>
      <vt:lpstr>CREACION DE AZURE IOT</vt:lpstr>
      <vt:lpstr>Conclusiones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SOPORTE</dc:creator>
  <cp:lastModifiedBy>SOPORTE</cp:lastModifiedBy>
  <cp:revision>28</cp:revision>
  <dcterms:created xsi:type="dcterms:W3CDTF">2020-06-04T17:52:33Z</dcterms:created>
  <dcterms:modified xsi:type="dcterms:W3CDTF">2020-08-25T01:38:24Z</dcterms:modified>
</cp:coreProperties>
</file>