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Microsoft </a:t>
            </a:r>
            <a:r>
              <a:rPr lang="es-EC" b="1" dirty="0" err="1" smtClean="0"/>
              <a:t>Azure</a:t>
            </a:r>
            <a:r>
              <a:rPr lang="es-EC" b="1" dirty="0" smtClean="0"/>
              <a:t> “Maquina Virtual”</a:t>
            </a:r>
            <a:endParaRPr lang="es-EC" dirty="0"/>
          </a:p>
        </p:txBody>
      </p:sp>
      <p:sp>
        <p:nvSpPr>
          <p:cNvPr id="3" name="Marcador de texto 2"/>
          <p:cNvSpPr>
            <a:spLocks noGrp="1"/>
          </p:cNvSpPr>
          <p:nvPr>
            <p:ph type="body" idx="1"/>
          </p:nvPr>
        </p:nvSpPr>
        <p:spPr/>
        <p:txBody>
          <a:bodyPr>
            <a:normAutofit fontScale="25000" lnSpcReduction="20000"/>
          </a:bodyPr>
          <a:lstStyle/>
          <a:p>
            <a:endParaRPr lang="es-EC" sz="5600" b="1" dirty="0" smtClean="0"/>
          </a:p>
          <a:p>
            <a:r>
              <a:rPr lang="es-ES" sz="5600" b="1" dirty="0" smtClean="0"/>
              <a:t>integrantes</a:t>
            </a:r>
            <a:endParaRPr lang="es-EC" sz="5600" b="1" dirty="0"/>
          </a:p>
          <a:p>
            <a:r>
              <a:rPr lang="es-EC" sz="5600" b="1" dirty="0" smtClean="0"/>
              <a:t>Andrés </a:t>
            </a:r>
            <a:r>
              <a:rPr lang="es-EC" sz="5600" b="1" dirty="0"/>
              <a:t>Paspuel</a:t>
            </a:r>
            <a:endParaRPr lang="es-EC" sz="5600" dirty="0"/>
          </a:p>
          <a:p>
            <a:r>
              <a:rPr lang="es-EC" sz="5600" b="1" dirty="0"/>
              <a:t>Kevin </a:t>
            </a:r>
            <a:r>
              <a:rPr lang="es-EC" sz="5600" b="1" dirty="0" smtClean="0"/>
              <a:t>Topón</a:t>
            </a:r>
            <a:endParaRPr lang="es-EC" sz="5600" dirty="0"/>
          </a:p>
          <a:p>
            <a:r>
              <a:rPr lang="es-EC" sz="5600" b="1" dirty="0"/>
              <a:t>Henry Simba</a:t>
            </a:r>
            <a:endParaRPr lang="es-EC" sz="5600" dirty="0"/>
          </a:p>
          <a:p>
            <a:r>
              <a:rPr lang="es-EC" dirty="0"/>
              <a:t/>
            </a:r>
            <a:br>
              <a:rPr lang="es-EC" dirty="0"/>
            </a:br>
            <a:endParaRPr lang="es-EC" dirty="0"/>
          </a:p>
        </p:txBody>
      </p:sp>
      <p:pic>
        <p:nvPicPr>
          <p:cNvPr id="4" name="Picture 2" descr="ESPE | Universidad de las Fuerzas Armadas | Sangolquí"/>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7" y="496574"/>
            <a:ext cx="11564200" cy="164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8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mic Sans MS" panose="030F0702030302020204" pitchFamily="66" charset="0"/>
              </a:rPr>
              <a:t>PASOS</a:t>
            </a:r>
            <a:endParaRPr lang="es-EC" dirty="0">
              <a:latin typeface="Comic Sans MS" panose="030F0702030302020204" pitchFamily="66" charset="0"/>
            </a:endParaRPr>
          </a:p>
        </p:txBody>
      </p:sp>
      <p:sp>
        <p:nvSpPr>
          <p:cNvPr id="3" name="Marcador de contenido 2"/>
          <p:cNvSpPr>
            <a:spLocks noGrp="1"/>
          </p:cNvSpPr>
          <p:nvPr>
            <p:ph idx="1"/>
          </p:nvPr>
        </p:nvSpPr>
        <p:spPr>
          <a:xfrm>
            <a:off x="549521" y="1499126"/>
            <a:ext cx="5387640" cy="4195481"/>
          </a:xfrm>
        </p:spPr>
        <p:txBody>
          <a:bodyPr>
            <a:normAutofit fontScale="77500" lnSpcReduction="20000"/>
          </a:bodyPr>
          <a:lstStyle/>
          <a:p>
            <a:r>
              <a:rPr lang="es-ES" dirty="0">
                <a:latin typeface="Comic Sans MS" panose="030F0702030302020204" pitchFamily="66" charset="0"/>
              </a:rPr>
              <a:t>6.Llenamos el primer paso que nos indica Nombre de la máquina ,contraseña, tipo de Disco , </a:t>
            </a:r>
            <a:r>
              <a:rPr lang="es-ES" dirty="0" err="1">
                <a:latin typeface="Comic Sans MS" panose="030F0702030302020204" pitchFamily="66" charset="0"/>
              </a:rPr>
              <a:t>etc</a:t>
            </a:r>
            <a:endParaRPr lang="es-ES" dirty="0">
              <a:latin typeface="Comic Sans MS" panose="030F0702030302020204" pitchFamily="66" charset="0"/>
            </a:endParaRPr>
          </a:p>
          <a:p>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7.Después de llenar el Pasos 1 tendremos el paso 2 que nos indica que tipo de configuración queremos en nuestra máquina </a:t>
            </a:r>
            <a:endParaRPr lang="es-ES" dirty="0">
              <a:latin typeface="Comic Sans MS" panose="030F0702030302020204" pitchFamily="66" charset="0"/>
            </a:endParaRPr>
          </a:p>
          <a:p>
            <a:r>
              <a:rPr lang="es-ES" dirty="0">
                <a:latin typeface="Comic Sans MS" panose="030F0702030302020204" pitchFamily="66" charset="0"/>
              </a:rPr>
              <a:t>8.Después de elegir el tipo de configuración tendremos la opción de modificar algunos detalles pero en si lo dejamos  por defecto de la </a:t>
            </a:r>
            <a:r>
              <a:rPr lang="es-ES" dirty="0" err="1">
                <a:latin typeface="Comic Sans MS" panose="030F0702030302020204" pitchFamily="66" charset="0"/>
              </a:rPr>
              <a:t>configuracion</a:t>
            </a:r>
            <a:r>
              <a:rPr lang="es-ES" dirty="0">
                <a:latin typeface="Comic Sans MS" panose="030F0702030302020204" pitchFamily="66" charset="0"/>
              </a:rPr>
              <a:t> mismo .</a:t>
            </a:r>
            <a:endParaRPr lang="es-ES" dirty="0">
              <a:latin typeface="Comic Sans MS" panose="030F0702030302020204" pitchFamily="66" charset="0"/>
            </a:endParaRPr>
          </a:p>
          <a:p>
            <a:r>
              <a:rPr lang="es-ES" dirty="0">
                <a:latin typeface="Comic Sans MS" panose="030F0702030302020204" pitchFamily="66" charset="0"/>
              </a:rPr>
              <a:t>9.Despues   nos </a:t>
            </a:r>
            <a:r>
              <a:rPr lang="es-ES" dirty="0" err="1">
                <a:latin typeface="Comic Sans MS" panose="030F0702030302020204" pitchFamily="66" charset="0"/>
              </a:rPr>
              <a:t>saldra</a:t>
            </a:r>
            <a:r>
              <a:rPr lang="es-ES" dirty="0">
                <a:latin typeface="Comic Sans MS" panose="030F0702030302020204" pitchFamily="66" charset="0"/>
              </a:rPr>
              <a:t> un pequeño resumen de la máquina y aplastaremos en la opción crear máquina </a:t>
            </a:r>
            <a:endParaRPr lang="es-ES" dirty="0">
              <a:latin typeface="Comic Sans MS" panose="030F0702030302020204" pitchFamily="66" charset="0"/>
            </a:endParaRPr>
          </a:p>
          <a:p>
            <a:r>
              <a:rPr lang="es-ES" dirty="0">
                <a:latin typeface="Comic Sans MS" panose="030F0702030302020204" pitchFamily="66" charset="0"/>
              </a:rPr>
              <a:t>10.Esperamos el tiempo  de creación y nos dirigimos a panel a ver nuestra máquina virtual lista para utilizarla</a:t>
            </a:r>
            <a:endParaRPr lang="es-ES" dirty="0">
              <a:latin typeface="Comic Sans MS" panose="030F0702030302020204" pitchFamily="66" charset="0"/>
            </a:endParaRPr>
          </a:p>
          <a:p>
            <a:pPr marL="0" indent="0">
              <a:buNone/>
            </a:pPr>
            <a:r>
              <a:rPr lang="es-ES" dirty="0"/>
              <a:t/>
            </a:r>
            <a:br>
              <a:rPr lang="es-ES" dirty="0"/>
            </a:br>
            <a:endParaRPr lang="es-EC"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752" t="-1770" r="38607" b="1770"/>
          <a:stretch/>
        </p:blipFill>
        <p:spPr>
          <a:xfrm>
            <a:off x="6955665" y="3721994"/>
            <a:ext cx="4158802" cy="2698124"/>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233" y="851816"/>
            <a:ext cx="4669665" cy="2509945"/>
          </a:xfrm>
          <a:prstGeom prst="rect">
            <a:avLst/>
          </a:prstGeom>
        </p:spPr>
      </p:pic>
    </p:spTree>
    <p:extLst>
      <p:ext uri="{BB962C8B-B14F-4D97-AF65-F5344CB8AC3E}">
        <p14:creationId xmlns:p14="http://schemas.microsoft.com/office/powerpoint/2010/main" val="164479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latin typeface="Comic Sans MS" panose="030F0702030302020204" pitchFamily="66" charset="0"/>
              </a:rPr>
              <a:t>Conclusiones</a:t>
            </a:r>
            <a:endParaRPr lang="es-EC" dirty="0">
              <a:latin typeface="Comic Sans MS" panose="030F0702030302020204" pitchFamily="66" charset="0"/>
            </a:endParaRPr>
          </a:p>
        </p:txBody>
      </p:sp>
      <p:sp>
        <p:nvSpPr>
          <p:cNvPr id="3" name="Marcador de contenido 2"/>
          <p:cNvSpPr>
            <a:spLocks noGrp="1"/>
          </p:cNvSpPr>
          <p:nvPr>
            <p:ph idx="1"/>
          </p:nvPr>
        </p:nvSpPr>
        <p:spPr/>
        <p:txBody>
          <a:bodyPr>
            <a:normAutofit lnSpcReduction="10000"/>
          </a:bodyPr>
          <a:lstStyle/>
          <a:p>
            <a:pPr algn="just" fontAlgn="base"/>
            <a:r>
              <a:rPr lang="es-ES" dirty="0">
                <a:latin typeface="Comic Sans MS" panose="030F0702030302020204" pitchFamily="66" charset="0"/>
              </a:rPr>
              <a:t>Cada elemento puede generar distintas cosas y que estas pueden estar desde </a:t>
            </a:r>
            <a:r>
              <a:rPr lang="es-ES" dirty="0" err="1">
                <a:latin typeface="Comic Sans MS" panose="030F0702030302020204" pitchFamily="66" charset="0"/>
              </a:rPr>
              <a:t>gratiuto</a:t>
            </a:r>
            <a:r>
              <a:rPr lang="es-ES" dirty="0">
                <a:latin typeface="Comic Sans MS" panose="030F0702030302020204" pitchFamily="66" charset="0"/>
              </a:rPr>
              <a:t> a tener que pagarlas, allí nos desplegó una variedad de servidores una mejor que otra y detallando las características que esta tendría si fuera elegida.</a:t>
            </a:r>
          </a:p>
          <a:p>
            <a:pPr algn="just" fontAlgn="base"/>
            <a:r>
              <a:rPr lang="es-ES" dirty="0">
                <a:latin typeface="Comic Sans MS" panose="030F0702030302020204" pitchFamily="66" charset="0"/>
              </a:rPr>
              <a:t>Podemos decir que se puede llegar a entrar en desesperación si no se sabe los pasos para poder crear una máquina virtual o incluso llegar a ejecutarla, incluso el de instalar varias aplicaciones que en un futuro llega a tener aspectos negativos. </a:t>
            </a:r>
          </a:p>
          <a:p>
            <a:pPr algn="just" fontAlgn="base"/>
            <a:r>
              <a:rPr lang="es-ES" dirty="0">
                <a:latin typeface="Comic Sans MS" panose="030F0702030302020204" pitchFamily="66" charset="0"/>
              </a:rPr>
              <a:t>Al instalar una gran variedad de aplicaciones esta puede llegar a reducir su </a:t>
            </a:r>
            <a:r>
              <a:rPr lang="es-ES" dirty="0" err="1">
                <a:latin typeface="Comic Sans MS" panose="030F0702030302020204" pitchFamily="66" charset="0"/>
              </a:rPr>
              <a:t>operabilidad</a:t>
            </a:r>
            <a:r>
              <a:rPr lang="es-ES" dirty="0">
                <a:latin typeface="Comic Sans MS" panose="030F0702030302020204" pitchFamily="66" charset="0"/>
              </a:rPr>
              <a:t> o incluso no poder ejecutarlas. en esta parte de incompatibilidad se ve más afectada a empresas que deseen trabajar de esta manera porque no estaría diseñada para algo específico que se desee</a:t>
            </a:r>
            <a:r>
              <a:rPr lang="es-ES" dirty="0"/>
              <a:t>.</a:t>
            </a:r>
          </a:p>
        </p:txBody>
      </p:sp>
    </p:spTree>
    <p:extLst>
      <p:ext uri="{BB962C8B-B14F-4D97-AF65-F5344CB8AC3E}">
        <p14:creationId xmlns:p14="http://schemas.microsoft.com/office/powerpoint/2010/main" val="403968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latin typeface="Comic Sans MS" panose="030F0702030302020204" pitchFamily="66" charset="0"/>
              </a:rPr>
              <a:t>Recomendaciones</a:t>
            </a:r>
            <a:endParaRPr lang="es-EC" dirty="0">
              <a:latin typeface="Comic Sans MS" panose="030F0702030302020204" pitchFamily="66" charset="0"/>
            </a:endParaRPr>
          </a:p>
        </p:txBody>
      </p:sp>
      <p:sp>
        <p:nvSpPr>
          <p:cNvPr id="3" name="Marcador de contenido 2"/>
          <p:cNvSpPr>
            <a:spLocks noGrp="1"/>
          </p:cNvSpPr>
          <p:nvPr>
            <p:ph idx="1"/>
          </p:nvPr>
        </p:nvSpPr>
        <p:spPr/>
        <p:txBody>
          <a:bodyPr/>
          <a:lstStyle/>
          <a:p>
            <a:pPr fontAlgn="base"/>
            <a:r>
              <a:rPr lang="es-ES" dirty="0">
                <a:latin typeface="Comic Sans MS" panose="030F0702030302020204" pitchFamily="66" charset="0"/>
              </a:rPr>
              <a:t>Antes de iniciar en Microsoft Azure debemos investigar un poco cuál es su funcionamiento y que es lo que podemos llegar hacer en esa </a:t>
            </a:r>
            <a:r>
              <a:rPr lang="es-ES" dirty="0" err="1">
                <a:latin typeface="Comic Sans MS" panose="030F0702030302020204" pitchFamily="66" charset="0"/>
              </a:rPr>
              <a:t>interfase</a:t>
            </a:r>
            <a:r>
              <a:rPr lang="es-ES" dirty="0">
                <a:latin typeface="Comic Sans MS" panose="030F0702030302020204" pitchFamily="66" charset="0"/>
              </a:rPr>
              <a:t>.</a:t>
            </a:r>
          </a:p>
          <a:p>
            <a:pPr fontAlgn="base"/>
            <a:r>
              <a:rPr lang="es-ES" dirty="0">
                <a:latin typeface="Comic Sans MS" panose="030F0702030302020204" pitchFamily="66" charset="0"/>
              </a:rPr>
              <a:t>Invertir en máquinas virtuales de bajo presupuesto porque los primerizos </a:t>
            </a:r>
            <a:r>
              <a:rPr lang="es-ES" dirty="0" err="1">
                <a:latin typeface="Comic Sans MS" panose="030F0702030302020204" pitchFamily="66" charset="0"/>
              </a:rPr>
              <a:t>tendrian</a:t>
            </a:r>
            <a:r>
              <a:rPr lang="es-ES" dirty="0">
                <a:latin typeface="Comic Sans MS" panose="030F0702030302020204" pitchFamily="66" charset="0"/>
              </a:rPr>
              <a:t> que es familiarizarse primero con el entorno de Microsoft Azure.</a:t>
            </a:r>
          </a:p>
          <a:p>
            <a:endParaRPr lang="es-EC" dirty="0"/>
          </a:p>
        </p:txBody>
      </p:sp>
    </p:spTree>
    <p:extLst>
      <p:ext uri="{BB962C8B-B14F-4D97-AF65-F5344CB8AC3E}">
        <p14:creationId xmlns:p14="http://schemas.microsoft.com/office/powerpoint/2010/main" val="96219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1797" y="1653673"/>
            <a:ext cx="8946541" cy="4195481"/>
          </a:xfrm>
        </p:spPr>
        <p:txBody>
          <a:bodyPr/>
          <a:lstStyle/>
          <a:p>
            <a:pPr algn="just"/>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Actualmente se maneja mucho lo del almacenamiento de datos en la nube, por lo cual se aborda el tema de crear una máquina virtual que al principio puede funcionar correctamente, pero según nosotros sigamos metiendo información nuestra computadora llegaría a tener problemas de lentitud y la ejecución de aplicaciones instaladas, agregando que desde un inicio pueda tener inconvenientes con la </a:t>
            </a:r>
            <a:r>
              <a:rPr lang="es-ES" dirty="0" smtClean="0">
                <a:latin typeface="Comic Sans MS" panose="030F0702030302020204" pitchFamily="66" charset="0"/>
              </a:rPr>
              <a:t>compatibilidad</a:t>
            </a:r>
            <a:endParaRPr lang="es-ES" dirty="0">
              <a:latin typeface="Comic Sans MS" panose="030F0702030302020204" pitchFamily="66" charset="0"/>
            </a:endParaRPr>
          </a:p>
          <a:p>
            <a:pPr algn="just"/>
            <a:r>
              <a:rPr lang="es-ES" dirty="0">
                <a:latin typeface="Comic Sans MS" panose="030F0702030302020204" pitchFamily="66" charset="0"/>
              </a:rPr>
              <a:t/>
            </a:r>
            <a:br>
              <a:rPr lang="es-ES" dirty="0">
                <a:latin typeface="Comic Sans MS" panose="030F0702030302020204" pitchFamily="66" charset="0"/>
              </a:rPr>
            </a:br>
            <a:endParaRPr lang="es-EC" dirty="0">
              <a:latin typeface="Comic Sans MS" panose="030F0702030302020204" pitchFamily="66" charset="0"/>
            </a:endParaRPr>
          </a:p>
        </p:txBody>
      </p:sp>
      <p:sp>
        <p:nvSpPr>
          <p:cNvPr id="4" name="Rectángulo 3"/>
          <p:cNvSpPr/>
          <p:nvPr/>
        </p:nvSpPr>
        <p:spPr>
          <a:xfrm>
            <a:off x="2146479" y="868408"/>
            <a:ext cx="6096000" cy="1077218"/>
          </a:xfrm>
          <a:prstGeom prst="rect">
            <a:avLst/>
          </a:prstGeom>
        </p:spPr>
        <p:txBody>
          <a:bodyPr>
            <a:spAutoFit/>
          </a:bodyPr>
          <a:lstStyle/>
          <a:p>
            <a:pPr indent="-228600" algn="ctr">
              <a:spcBef>
                <a:spcPts val="1200"/>
              </a:spcBef>
              <a:spcAft>
                <a:spcPts val="1200"/>
              </a:spcAft>
            </a:pPr>
            <a:r>
              <a:rPr lang="es-EC" sz="1200" dirty="0">
                <a:solidFill>
                  <a:srgbClr val="000000"/>
                </a:solidFill>
                <a:latin typeface="Comic Sans MS" panose="030F0702030302020204" pitchFamily="66" charset="0"/>
              </a:rPr>
              <a:t>  </a:t>
            </a:r>
            <a:r>
              <a:rPr lang="es-EC" b="1" u="sng" dirty="0">
                <a:solidFill>
                  <a:srgbClr val="000000"/>
                </a:solidFill>
                <a:latin typeface="Comic Sans MS" panose="030F0702030302020204" pitchFamily="66" charset="0"/>
              </a:rPr>
              <a:t>Planteamiento del Problema</a:t>
            </a:r>
            <a:endParaRPr lang="es-EC" dirty="0">
              <a:latin typeface="Comic Sans MS" panose="030F0702030302020204" pitchFamily="66" charset="0"/>
            </a:endParaRPr>
          </a:p>
          <a:p>
            <a:r>
              <a:rPr lang="es-EC" dirty="0"/>
              <a:t/>
            </a:r>
            <a:br>
              <a:rPr lang="es-EC" dirty="0"/>
            </a:br>
            <a:endParaRPr lang="es-EC" dirty="0"/>
          </a:p>
        </p:txBody>
      </p:sp>
      <p:pic>
        <p:nvPicPr>
          <p:cNvPr id="1026" name="Picture 2" descr="En que consiste el aprendizaje basado en problemas? – BLOG DE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490" y="4242295"/>
            <a:ext cx="4718989" cy="230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69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marL="0" indent="0" algn="just">
              <a:buNone/>
            </a:pPr>
            <a:r>
              <a:rPr lang="es-ES" b="1" u="sng" dirty="0">
                <a:latin typeface="Comic Sans MS" panose="030F0702030302020204" pitchFamily="66" charset="0"/>
              </a:rPr>
              <a:t>Objetivo General</a:t>
            </a:r>
            <a:endParaRPr lang="es-ES" dirty="0">
              <a:latin typeface="Comic Sans MS" panose="030F0702030302020204" pitchFamily="66" charset="0"/>
            </a:endParaRPr>
          </a:p>
          <a:p>
            <a:pPr algn="just"/>
            <a:r>
              <a:rPr lang="es-ES" dirty="0">
                <a:latin typeface="Comic Sans MS" panose="030F0702030302020204" pitchFamily="66" charset="0"/>
              </a:rPr>
              <a:t>Evaluar la posibilidad de trabajar en un ordenador independiente, que permitan ejecutar un sistema operativo diferente al de la máquina real sobre la que trabajamos y que estaría a disposición donde quiera que nos encontremos, y su punto principal es de aprender a crear un aparato de determinadas características.</a:t>
            </a:r>
            <a:endParaRPr lang="es-ES" dirty="0">
              <a:latin typeface="Comic Sans MS" panose="030F0702030302020204" pitchFamily="66" charset="0"/>
            </a:endParaRPr>
          </a:p>
          <a:p>
            <a:pPr marL="0" indent="0" algn="just">
              <a:buNone/>
            </a:pPr>
            <a:r>
              <a:rPr lang="es-ES" b="1" u="sng" dirty="0">
                <a:latin typeface="Comic Sans MS" panose="030F0702030302020204" pitchFamily="66" charset="0"/>
              </a:rPr>
              <a:t>Objetivos Específicos</a:t>
            </a:r>
            <a:endParaRPr lang="es-ES" dirty="0">
              <a:latin typeface="Comic Sans MS" panose="030F0702030302020204" pitchFamily="66" charset="0"/>
            </a:endParaRPr>
          </a:p>
          <a:p>
            <a:pPr algn="just"/>
            <a:r>
              <a:rPr lang="es-ES" dirty="0" smtClean="0">
                <a:latin typeface="Comic Sans MS" panose="030F0702030302020204" pitchFamily="66" charset="0"/>
              </a:rPr>
              <a:t>Conocer </a:t>
            </a:r>
            <a:r>
              <a:rPr lang="es-ES" dirty="0">
                <a:latin typeface="Comic Sans MS" panose="030F0702030302020204" pitchFamily="66" charset="0"/>
              </a:rPr>
              <a:t>cómo está estructurada la página de Microsoft Azure y la funcionalidad que tienen los elementos que se encuentran en la web.</a:t>
            </a:r>
            <a:endParaRPr lang="es-ES" dirty="0">
              <a:latin typeface="Comic Sans MS" panose="030F0702030302020204" pitchFamily="66" charset="0"/>
            </a:endParaRPr>
          </a:p>
          <a:p>
            <a:pPr algn="just"/>
            <a:r>
              <a:rPr lang="es-ES" dirty="0" smtClean="0">
                <a:latin typeface="Comic Sans MS" panose="030F0702030302020204" pitchFamily="66" charset="0"/>
              </a:rPr>
              <a:t>·Identificar </a:t>
            </a:r>
            <a:r>
              <a:rPr lang="es-ES" dirty="0">
                <a:latin typeface="Comic Sans MS" panose="030F0702030302020204" pitchFamily="66" charset="0"/>
              </a:rPr>
              <a:t>cuáles podrían ser los posibles inconvenientes al momento de manejar una máquina virtual, en una persona que está empezando a integrarse al mundo virtual.</a:t>
            </a:r>
            <a:endParaRPr lang="es-ES" dirty="0">
              <a:latin typeface="Comic Sans MS" panose="030F0702030302020204" pitchFamily="66" charset="0"/>
            </a:endParaRPr>
          </a:p>
          <a:p>
            <a:pPr algn="just"/>
            <a:r>
              <a:rPr lang="es-ES" dirty="0" smtClean="0">
                <a:latin typeface="Comic Sans MS" panose="030F0702030302020204" pitchFamily="66" charset="0"/>
              </a:rPr>
              <a:t>·Analizar </a:t>
            </a:r>
            <a:r>
              <a:rPr lang="es-ES" dirty="0">
                <a:latin typeface="Comic Sans MS" panose="030F0702030302020204" pitchFamily="66" charset="0"/>
              </a:rPr>
              <a:t>cuáles son los puntos en contra que podríamos tener al instalar varias aplicaciones en una máquina virtual.</a:t>
            </a:r>
            <a:endParaRPr lang="es-ES" dirty="0">
              <a:latin typeface="Comic Sans MS" panose="030F0702030302020204" pitchFamily="66" charset="0"/>
            </a:endParaRPr>
          </a:p>
          <a:p>
            <a:pPr marL="0" indent="0">
              <a:buNone/>
            </a:pPr>
            <a:endParaRPr lang="es-EC" dirty="0"/>
          </a:p>
        </p:txBody>
      </p:sp>
      <p:sp>
        <p:nvSpPr>
          <p:cNvPr id="4" name="Rectángulo 3"/>
          <p:cNvSpPr/>
          <p:nvPr/>
        </p:nvSpPr>
        <p:spPr>
          <a:xfrm>
            <a:off x="2301025" y="687774"/>
            <a:ext cx="6096000" cy="923330"/>
          </a:xfrm>
          <a:prstGeom prst="rect">
            <a:avLst/>
          </a:prstGeom>
        </p:spPr>
        <p:txBody>
          <a:bodyPr>
            <a:spAutoFit/>
          </a:bodyPr>
          <a:lstStyle/>
          <a:p>
            <a:pPr algn="ctr"/>
            <a:r>
              <a:rPr lang="es-EC" b="1" dirty="0">
                <a:solidFill>
                  <a:srgbClr val="000000"/>
                </a:solidFill>
                <a:latin typeface="Comic Sans MS" panose="030F0702030302020204" pitchFamily="66" charset="0"/>
              </a:rPr>
              <a:t>Objetivos</a:t>
            </a:r>
            <a:endParaRPr lang="es-EC" dirty="0">
              <a:latin typeface="Comic Sans MS" panose="030F0702030302020204" pitchFamily="66" charset="0"/>
            </a:endParaRPr>
          </a:p>
          <a:p>
            <a:r>
              <a:rPr lang="es-EC" dirty="0"/>
              <a:t/>
            </a:r>
            <a:br>
              <a:rPr lang="es-EC" dirty="0"/>
            </a:br>
            <a:endParaRPr lang="es-EC" dirty="0"/>
          </a:p>
        </p:txBody>
      </p:sp>
    </p:spTree>
    <p:extLst>
      <p:ext uri="{BB962C8B-B14F-4D97-AF65-F5344CB8AC3E}">
        <p14:creationId xmlns:p14="http://schemas.microsoft.com/office/powerpoint/2010/main" val="102263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mic Sans MS" panose="030F0702030302020204" pitchFamily="66" charset="0"/>
              </a:rPr>
              <a:t>Microsoft Azure</a:t>
            </a:r>
            <a:endParaRPr lang="es-EC" dirty="0">
              <a:latin typeface="Comic Sans MS" panose="030F0702030302020204" pitchFamily="66" charset="0"/>
            </a:endParaRPr>
          </a:p>
        </p:txBody>
      </p:sp>
      <p:sp>
        <p:nvSpPr>
          <p:cNvPr id="3" name="Marcador de contenido 2"/>
          <p:cNvSpPr>
            <a:spLocks noGrp="1"/>
          </p:cNvSpPr>
          <p:nvPr>
            <p:ph idx="1"/>
          </p:nvPr>
        </p:nvSpPr>
        <p:spPr/>
        <p:txBody>
          <a:bodyPr>
            <a:normAutofit fontScale="85000" lnSpcReduction="20000"/>
          </a:bodyPr>
          <a:lstStyle/>
          <a:p>
            <a:pPr marL="0" indent="0">
              <a:buNone/>
            </a:pPr>
            <a:r>
              <a:rPr lang="es-ES" dirty="0" smtClean="0">
                <a:latin typeface="Comic Sans MS" panose="030F0702030302020204" pitchFamily="66" charset="0"/>
              </a:rPr>
              <a:t>Microsoft Azure es una herramienta dinámica de pago que permite compilar y administrar aplicaciones en una red global.</a:t>
            </a:r>
          </a:p>
          <a:p>
            <a:pPr marL="0" indent="0">
              <a:buNone/>
            </a:pPr>
            <a:r>
              <a:rPr lang="es-ES" dirty="0" smtClean="0">
                <a:latin typeface="Comic Sans MS" panose="030F0702030302020204" pitchFamily="66" charset="0"/>
              </a:rPr>
              <a:t>Microsoft azure es la base de la informática moderna y continúa generando e innovando nuevos aspectos.</a:t>
            </a:r>
          </a:p>
          <a:p>
            <a:pPr fontAlgn="base"/>
            <a:r>
              <a:rPr lang="es-ES" dirty="0" smtClean="0">
                <a:latin typeface="Comic Sans MS" panose="030F0702030302020204" pitchFamily="66" charset="0"/>
              </a:rPr>
              <a:t>Sitios web</a:t>
            </a:r>
          </a:p>
          <a:p>
            <a:pPr fontAlgn="base"/>
            <a:r>
              <a:rPr lang="es-ES" dirty="0" smtClean="0">
                <a:latin typeface="Comic Sans MS" panose="030F0702030302020204" pitchFamily="66" charset="0"/>
              </a:rPr>
              <a:t>Máquinas virtuales e infraestructura local en la nube </a:t>
            </a:r>
          </a:p>
          <a:p>
            <a:pPr fontAlgn="base"/>
            <a:r>
              <a:rPr lang="es-ES" dirty="0" smtClean="0">
                <a:latin typeface="Comic Sans MS" panose="030F0702030302020204" pitchFamily="66" charset="0"/>
              </a:rPr>
              <a:t>Servicios móviles.</a:t>
            </a:r>
          </a:p>
          <a:p>
            <a:pPr fontAlgn="base"/>
            <a:r>
              <a:rPr lang="es-ES" dirty="0" smtClean="0">
                <a:latin typeface="Comic Sans MS" panose="030F0702030302020204" pitchFamily="66" charset="0"/>
              </a:rPr>
              <a:t>Precios flexibles y diversidad de aplicaciones.</a:t>
            </a:r>
          </a:p>
          <a:p>
            <a:pPr fontAlgn="base"/>
            <a:r>
              <a:rPr lang="es-ES" dirty="0" smtClean="0">
                <a:latin typeface="Comic Sans MS" panose="030F0702030302020204" pitchFamily="66" charset="0"/>
              </a:rPr>
              <a:t>Lenguajes de programación y bases de datos.</a:t>
            </a:r>
          </a:p>
          <a:p>
            <a:pPr lvl="1" fontAlgn="base"/>
            <a:r>
              <a:rPr lang="es-ES" dirty="0" smtClean="0">
                <a:latin typeface="Comic Sans MS" panose="030F0702030302020204" pitchFamily="66" charset="0"/>
              </a:rPr>
              <a:t>Bases de datos SQL</a:t>
            </a:r>
          </a:p>
          <a:p>
            <a:pPr lvl="1" fontAlgn="base"/>
            <a:r>
              <a:rPr lang="es-ES" dirty="0" smtClean="0">
                <a:latin typeface="Comic Sans MS" panose="030F0702030302020204" pitchFamily="66" charset="0"/>
              </a:rPr>
              <a:t>HDInsight.</a:t>
            </a:r>
          </a:p>
          <a:p>
            <a:pPr lvl="1" fontAlgn="base"/>
            <a:r>
              <a:rPr lang="es-ES" dirty="0" smtClean="0">
                <a:latin typeface="Comic Sans MS" panose="030F0702030302020204" pitchFamily="66" charset="0"/>
              </a:rPr>
              <a:t>Visual Studio en línea.</a:t>
            </a:r>
          </a:p>
          <a:p>
            <a:pPr lvl="1" fontAlgn="base"/>
            <a:r>
              <a:rPr lang="es-ES" dirty="0" smtClean="0">
                <a:latin typeface="Comic Sans MS" panose="030F0702030302020204" pitchFamily="66" charset="0"/>
              </a:rPr>
              <a:t>Azure media Services (Sistema de archivos de audio y video</a:t>
            </a:r>
          </a:p>
          <a:p>
            <a:endParaRPr lang="es-EC" dirty="0"/>
          </a:p>
        </p:txBody>
      </p:sp>
    </p:spTree>
    <p:extLst>
      <p:ext uri="{BB962C8B-B14F-4D97-AF65-F5344CB8AC3E}">
        <p14:creationId xmlns:p14="http://schemas.microsoft.com/office/powerpoint/2010/main" val="385727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latin typeface="Comic Sans MS" panose="030F0702030302020204" pitchFamily="66" charset="0"/>
              </a:rPr>
              <a:t>VENTAJAS Y DESVENTJAS</a:t>
            </a:r>
            <a:r>
              <a:rPr lang="es-EC" dirty="0"/>
              <a:t/>
            </a:r>
            <a:br>
              <a:rPr lang="es-EC" dirty="0"/>
            </a:br>
            <a:r>
              <a:rPr lang="es-EC" dirty="0"/>
              <a:t/>
            </a:r>
            <a:br>
              <a:rPr lang="es-EC" dirty="0"/>
            </a:br>
            <a:endParaRPr lang="es-EC" dirty="0"/>
          </a:p>
        </p:txBody>
      </p:sp>
      <p:sp>
        <p:nvSpPr>
          <p:cNvPr id="3" name="Marcador de contenido 2"/>
          <p:cNvSpPr>
            <a:spLocks noGrp="1"/>
          </p:cNvSpPr>
          <p:nvPr>
            <p:ph idx="1"/>
          </p:nvPr>
        </p:nvSpPr>
        <p:spPr/>
        <p:txBody>
          <a:bodyPr/>
          <a:lstStyle/>
          <a:p>
            <a:r>
              <a:rPr lang="es-ES" b="1" dirty="0"/>
              <a:t>VENTAJAS</a:t>
            </a:r>
            <a:endParaRPr lang="es-ES" dirty="0"/>
          </a:p>
          <a:p>
            <a:r>
              <a:rPr lang="es-ES" b="1" dirty="0"/>
              <a:t>Interfaz y administración sencillas</a:t>
            </a:r>
            <a:r>
              <a:rPr lang="es-ES" dirty="0"/>
              <a:t>: el uso y puesta a punto de las máquinas virtuales de Azure están diseñados para todo tipo de usuarios</a:t>
            </a:r>
            <a:endParaRPr lang="es-ES" dirty="0"/>
          </a:p>
          <a:p>
            <a:r>
              <a:rPr lang="es-ES" dirty="0"/>
              <a:t>.</a:t>
            </a:r>
            <a:r>
              <a:rPr lang="es-ES" b="1" dirty="0"/>
              <a:t>Aislamiento de fallos</a:t>
            </a:r>
            <a:r>
              <a:rPr lang="es-ES" dirty="0"/>
              <a:t>: un fallo general de la aplicación en una máquina virtual no afecta a los demás sistemas, evitando fallos críticos para la empresa.</a:t>
            </a:r>
            <a:endParaRPr lang="es-ES" dirty="0"/>
          </a:p>
          <a:p>
            <a:r>
              <a:rPr lang="es-ES" b="1" dirty="0"/>
              <a:t>Mayor protección de los datos</a:t>
            </a:r>
            <a:r>
              <a:rPr lang="es-ES" dirty="0"/>
              <a:t>: acceder a un sistema </a:t>
            </a:r>
            <a:r>
              <a:rPr lang="es-ES" dirty="0" err="1"/>
              <a:t>virtualizado</a:t>
            </a:r>
            <a:r>
              <a:rPr lang="es-ES" dirty="0"/>
              <a:t> proporciona una capa más de seguridad para sus datos.</a:t>
            </a:r>
            <a:endParaRPr lang="es-EC" dirty="0"/>
          </a:p>
        </p:txBody>
      </p:sp>
    </p:spTree>
    <p:extLst>
      <p:ext uri="{BB962C8B-B14F-4D97-AF65-F5344CB8AC3E}">
        <p14:creationId xmlns:p14="http://schemas.microsoft.com/office/powerpoint/2010/main" val="399326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DESVENTAJAS</a:t>
            </a:r>
            <a:endParaRPr lang="es-EC" dirty="0"/>
          </a:p>
        </p:txBody>
      </p:sp>
      <p:sp>
        <p:nvSpPr>
          <p:cNvPr id="3" name="Marcador de contenido 2"/>
          <p:cNvSpPr>
            <a:spLocks noGrp="1"/>
          </p:cNvSpPr>
          <p:nvPr>
            <p:ph idx="1"/>
          </p:nvPr>
        </p:nvSpPr>
        <p:spPr/>
        <p:txBody>
          <a:bodyPr/>
          <a:lstStyle/>
          <a:p>
            <a:pPr fontAlgn="base"/>
            <a:r>
              <a:rPr lang="es-ES" i="1" dirty="0"/>
              <a:t>Aplicaciones más lentas</a:t>
            </a:r>
            <a:r>
              <a:rPr lang="es-ES" dirty="0"/>
              <a:t>: si las máquinas de virtualización comparten los recursos para otros procesos, pueden existir ralentizaciones en las aplicaciones o programas que estén </a:t>
            </a:r>
            <a:r>
              <a:rPr lang="es-ES" dirty="0" err="1"/>
              <a:t>virtualizados</a:t>
            </a:r>
            <a:r>
              <a:rPr lang="es-ES" dirty="0"/>
              <a:t>.</a:t>
            </a:r>
          </a:p>
          <a:p>
            <a:pPr fontAlgn="base"/>
            <a:r>
              <a:rPr lang="es-ES" i="1" dirty="0"/>
              <a:t>Interoperabilidad reducida</a:t>
            </a:r>
            <a:r>
              <a:rPr lang="es-ES" dirty="0"/>
              <a:t>: la interoperabilidad entre aplicaciones y programas instalados en distintas máquinas virtuales puede verse reducida. Esto se debe en muchos casos a la problemática de no contar con dos equipos físicos que puedan conectarse entre sí.</a:t>
            </a:r>
          </a:p>
          <a:p>
            <a:r>
              <a:rPr lang="es-ES" i="1" dirty="0"/>
              <a:t>Problemas de compatibilidad</a:t>
            </a:r>
            <a:r>
              <a:rPr lang="es-ES" dirty="0"/>
              <a:t>: los entornos de virtualización y algunas de las aplicaciones usadas en el entorno empresarial pueden ser incompatibles.</a:t>
            </a:r>
            <a:endParaRPr lang="es-EC" dirty="0"/>
          </a:p>
        </p:txBody>
      </p:sp>
    </p:spTree>
    <p:extLst>
      <p:ext uri="{BB962C8B-B14F-4D97-AF65-F5344CB8AC3E}">
        <p14:creationId xmlns:p14="http://schemas.microsoft.com/office/powerpoint/2010/main" val="142905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mic Sans MS" panose="030F0702030302020204" pitchFamily="66" charset="0"/>
              </a:rPr>
              <a:t>Pasos </a:t>
            </a:r>
            <a:r>
              <a:rPr lang="es-ES" dirty="0">
                <a:latin typeface="Comic Sans MS" panose="030F0702030302020204" pitchFamily="66" charset="0"/>
              </a:rPr>
              <a:t>para crear una computadora Virtual en Azure</a:t>
            </a:r>
            <a:r>
              <a:rPr lang="es-ES" dirty="0"/>
              <a:t/>
            </a:r>
            <a:br>
              <a:rPr lang="es-ES" dirty="0"/>
            </a:br>
            <a:r>
              <a:rPr lang="es-ES" dirty="0"/>
              <a:t/>
            </a:r>
            <a:br>
              <a:rPr lang="es-ES" dirty="0"/>
            </a:br>
            <a:endParaRPr lang="es-EC" dirty="0"/>
          </a:p>
        </p:txBody>
      </p:sp>
      <p:sp>
        <p:nvSpPr>
          <p:cNvPr id="3" name="Marcador de contenido 2"/>
          <p:cNvSpPr>
            <a:spLocks noGrp="1"/>
          </p:cNvSpPr>
          <p:nvPr>
            <p:ph idx="1"/>
          </p:nvPr>
        </p:nvSpPr>
        <p:spPr/>
        <p:txBody>
          <a:bodyPr/>
          <a:lstStyle/>
          <a:p>
            <a:r>
              <a:rPr lang="es-ES" dirty="0"/>
              <a:t>1.Ingresar al Google y poner Microsoft Azure</a:t>
            </a:r>
            <a:endParaRPr lang="es-ES" dirty="0"/>
          </a:p>
          <a:p>
            <a:r>
              <a:rPr lang="es-ES" dirty="0"/>
              <a:t>2.Ir a la </a:t>
            </a:r>
            <a:r>
              <a:rPr lang="es-ES" dirty="0" smtClean="0"/>
              <a:t>opción </a:t>
            </a:r>
            <a:r>
              <a:rPr lang="es-ES" dirty="0"/>
              <a:t>de INICIAR SESION </a:t>
            </a:r>
            <a:endParaRPr lang="es-ES" dirty="0"/>
          </a:p>
          <a:p>
            <a:pPr marL="0" indent="0">
              <a:buNone/>
            </a:pPr>
            <a:endParaRPr lang="es-EC"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438" y="3134328"/>
            <a:ext cx="7044743" cy="3472534"/>
          </a:xfrm>
          <a:prstGeom prst="rect">
            <a:avLst/>
          </a:prstGeom>
        </p:spPr>
      </p:pic>
    </p:spTree>
    <p:extLst>
      <p:ext uri="{BB962C8B-B14F-4D97-AF65-F5344CB8AC3E}">
        <p14:creationId xmlns:p14="http://schemas.microsoft.com/office/powerpoint/2010/main" val="116225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PASOS</a:t>
            </a:r>
            <a:endParaRPr lang="es-EC" dirty="0"/>
          </a:p>
        </p:txBody>
      </p:sp>
      <p:sp>
        <p:nvSpPr>
          <p:cNvPr id="3" name="Marcador de contenido 2"/>
          <p:cNvSpPr>
            <a:spLocks noGrp="1"/>
          </p:cNvSpPr>
          <p:nvPr>
            <p:ph idx="1"/>
          </p:nvPr>
        </p:nvSpPr>
        <p:spPr/>
        <p:txBody>
          <a:bodyPr/>
          <a:lstStyle/>
          <a:p>
            <a:r>
              <a:rPr lang="es-ES" dirty="0"/>
              <a:t>3.Colocar su cuenta y su contraseña en el caso de no tener Registrarse</a:t>
            </a:r>
            <a:endParaRPr lang="es-EC" dirty="0"/>
          </a:p>
        </p:txBody>
      </p:sp>
      <p:pic>
        <p:nvPicPr>
          <p:cNvPr id="4" name="Imagen 3" descr="Iniciar sesión en la cuenta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234" y="2820472"/>
            <a:ext cx="5937160" cy="3805707"/>
          </a:xfrm>
          <a:prstGeom prst="rect">
            <a:avLst/>
          </a:prstGeom>
        </p:spPr>
      </p:pic>
    </p:spTree>
    <p:extLst>
      <p:ext uri="{BB962C8B-B14F-4D97-AF65-F5344CB8AC3E}">
        <p14:creationId xmlns:p14="http://schemas.microsoft.com/office/powerpoint/2010/main" val="317526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mic Sans MS" panose="030F0702030302020204" pitchFamily="66" charset="0"/>
              </a:rPr>
              <a:t>PASOS</a:t>
            </a:r>
            <a:endParaRPr lang="es-EC" dirty="0">
              <a:latin typeface="Comic Sans MS" panose="030F0702030302020204" pitchFamily="66" charset="0"/>
            </a:endParaRPr>
          </a:p>
        </p:txBody>
      </p:sp>
      <p:sp>
        <p:nvSpPr>
          <p:cNvPr id="3" name="Marcador de contenido 2"/>
          <p:cNvSpPr>
            <a:spLocks noGrp="1"/>
          </p:cNvSpPr>
          <p:nvPr>
            <p:ph idx="1"/>
          </p:nvPr>
        </p:nvSpPr>
        <p:spPr>
          <a:xfrm>
            <a:off x="1104293" y="2040040"/>
            <a:ext cx="8946541" cy="4195481"/>
          </a:xfrm>
        </p:spPr>
        <p:txBody>
          <a:bodyPr/>
          <a:lstStyle/>
          <a:p>
            <a:r>
              <a:rPr lang="es-ES" dirty="0">
                <a:latin typeface="Comic Sans MS" panose="030F0702030302020204" pitchFamily="66" charset="0"/>
              </a:rPr>
              <a:t>4.Ir a la </a:t>
            </a:r>
            <a:r>
              <a:rPr lang="es-ES" dirty="0" smtClean="0">
                <a:latin typeface="Comic Sans MS" panose="030F0702030302020204" pitchFamily="66" charset="0"/>
              </a:rPr>
              <a:t>opción </a:t>
            </a:r>
            <a:r>
              <a:rPr lang="es-ES" dirty="0">
                <a:latin typeface="Comic Sans MS" panose="030F0702030302020204" pitchFamily="66" charset="0"/>
              </a:rPr>
              <a:t>NUEVO RECURSO</a:t>
            </a:r>
            <a:endParaRPr lang="es-ES" dirty="0">
              <a:latin typeface="Comic Sans MS" panose="030F0702030302020204" pitchFamily="66" charset="0"/>
            </a:endParaRPr>
          </a:p>
          <a:p>
            <a:r>
              <a:rPr lang="es-ES" dirty="0">
                <a:latin typeface="Comic Sans MS" panose="030F0702030302020204" pitchFamily="66" charset="0"/>
              </a:rPr>
              <a:t>5.Hacemos </a:t>
            </a:r>
            <a:r>
              <a:rPr lang="es-ES" dirty="0" smtClean="0">
                <a:latin typeface="Comic Sans MS" panose="030F0702030302020204" pitchFamily="66" charset="0"/>
              </a:rPr>
              <a:t>clic </a:t>
            </a:r>
            <a:r>
              <a:rPr lang="es-ES" dirty="0">
                <a:latin typeface="Comic Sans MS" panose="030F0702030302020204" pitchFamily="66" charset="0"/>
              </a:rPr>
              <a:t>en qué sistema queremos nuestra maquina virtual WINDOWS  SERVER</a:t>
            </a:r>
            <a:endParaRPr lang="es-ES" dirty="0">
              <a:latin typeface="Comic Sans MS" panose="030F0702030302020204" pitchFamily="66" charset="0"/>
            </a:endParaRPr>
          </a:p>
          <a:p>
            <a:pPr marL="0" indent="0">
              <a:buNone/>
            </a:pPr>
            <a:r>
              <a:rPr lang="es-ES" dirty="0"/>
              <a:t/>
            </a:r>
            <a:br>
              <a:rPr lang="es-ES" dirty="0"/>
            </a:b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563" y="3212340"/>
            <a:ext cx="6858000" cy="3524250"/>
          </a:xfrm>
          <a:prstGeom prst="rect">
            <a:avLst/>
          </a:prstGeom>
        </p:spPr>
      </p:pic>
    </p:spTree>
    <p:extLst>
      <p:ext uri="{BB962C8B-B14F-4D97-AF65-F5344CB8AC3E}">
        <p14:creationId xmlns:p14="http://schemas.microsoft.com/office/powerpoint/2010/main" val="1817499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565</Words>
  <Application>Microsoft Office PowerPoint</Application>
  <PresentationFormat>Panorámica</PresentationFormat>
  <Paragraphs>63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Comic Sans MS</vt:lpstr>
      <vt:lpstr>Wingdings 3</vt:lpstr>
      <vt:lpstr>Ion</vt:lpstr>
      <vt:lpstr>Microsoft Azure “Maquina Virtual”</vt:lpstr>
      <vt:lpstr>Presentación de PowerPoint</vt:lpstr>
      <vt:lpstr>Presentación de PowerPoint</vt:lpstr>
      <vt:lpstr>Microsoft Azure</vt:lpstr>
      <vt:lpstr>VENTAJAS Y DESVENTJAS  </vt:lpstr>
      <vt:lpstr>DESVENTAJAS</vt:lpstr>
      <vt:lpstr>Pasos para crear una computadora Virtual en Azure  </vt:lpstr>
      <vt:lpstr>PASOS</vt:lpstr>
      <vt:lpstr>PASOS</vt:lpstr>
      <vt:lpstr>PASOS</vt:lpstr>
      <vt:lpstr>Conclusiones</vt:lpstr>
      <vt:lpstr>Recomendaciones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SOPORTE</dc:creator>
  <cp:lastModifiedBy>SOPORTE</cp:lastModifiedBy>
  <cp:revision>3</cp:revision>
  <dcterms:created xsi:type="dcterms:W3CDTF">2020-06-04T17:52:33Z</dcterms:created>
  <dcterms:modified xsi:type="dcterms:W3CDTF">2020-06-04T18:16:19Z</dcterms:modified>
</cp:coreProperties>
</file>