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2" r:id="rId6"/>
    <p:sldId id="272" r:id="rId7"/>
    <p:sldId id="273" r:id="rId8"/>
    <p:sldId id="260" r:id="rId9"/>
    <p:sldId id="261" r:id="rId10"/>
    <p:sldId id="266" r:id="rId11"/>
    <p:sldId id="267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create.withcode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withcode.u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s://microb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s-EC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s-EC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ARQUITECTURA DE COMPUTADORAS</a:t>
            </a:r>
            <a:r>
              <a:rPr lang="es-EC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s-EC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s-EC" sz="3200" dirty="0">
                <a:solidFill>
                  <a:srgbClr val="FFC000"/>
                </a:solidFill>
                <a:latin typeface="Comic Sans MS" panose="030F0702030302020204" pitchFamily="66" charset="0"/>
              </a:rPr>
              <a:t>ARDUINO, RASPBERRY Y MICRO BIT</a:t>
            </a:r>
            <a:br>
              <a:rPr lang="es-EC" sz="32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endParaRPr lang="es-EC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00789" y="4777381"/>
            <a:ext cx="5279824" cy="860400"/>
          </a:xfrm>
        </p:spPr>
        <p:txBody>
          <a:bodyPr>
            <a:normAutofit fontScale="25000" lnSpcReduction="20000"/>
          </a:bodyPr>
          <a:lstStyle/>
          <a:p>
            <a:endParaRPr lang="es-EC" sz="5600" b="1" dirty="0" smtClean="0">
              <a:latin typeface="Comic Sans MS" panose="030F0702030302020204" pitchFamily="66" charset="0"/>
            </a:endParaRPr>
          </a:p>
          <a:p>
            <a:r>
              <a:rPr lang="es-ES" sz="5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integrantes</a:t>
            </a:r>
            <a:endParaRPr lang="es-EC" sz="5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Andrés </a:t>
            </a:r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Paspuel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Kevin </a:t>
            </a:r>
            <a:r>
              <a:rPr lang="es-EC" sz="5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Topón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Henry Simba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dirty="0">
                <a:solidFill>
                  <a:srgbClr val="00B050"/>
                </a:solidFill>
              </a:rPr>
              <a:t/>
            </a:r>
            <a:br>
              <a:rPr lang="es-EC" dirty="0">
                <a:solidFill>
                  <a:srgbClr val="00B050"/>
                </a:solidFill>
              </a:rPr>
            </a:br>
            <a:endParaRPr lang="es-EC" dirty="0">
              <a:solidFill>
                <a:srgbClr val="00B050"/>
              </a:solidFill>
            </a:endParaRPr>
          </a:p>
        </p:txBody>
      </p:sp>
      <p:pic>
        <p:nvPicPr>
          <p:cNvPr id="4" name="Picture 2" descr="ESPE | Universidad de las Fuerzas Armadas | Sangolqu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7" y="467739"/>
            <a:ext cx="11564200" cy="153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dad 1. Introduccion a la Arquitectura de Computadora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158" y="4262907"/>
            <a:ext cx="2317842" cy="259509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putadora-y-ordenador-imagen-animada-019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8" y="4984124"/>
            <a:ext cx="1844034" cy="1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la-imagen-animada-00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8" y="2208077"/>
            <a:ext cx="1247775" cy="98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TINKERCAD</a:t>
            </a:r>
            <a:endParaRPr lang="es-EC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2" y="1460490"/>
            <a:ext cx="4211954" cy="41954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C" b="1" dirty="0">
              <a:latin typeface="Comic Sans MS" panose="030F0702030302020204" pitchFamily="66" charset="0"/>
            </a:endParaRPr>
          </a:p>
          <a:p>
            <a:pPr algn="just"/>
            <a:r>
              <a:rPr lang="es-EC" dirty="0">
                <a:latin typeface="Comic Sans MS" panose="030F0702030302020204" pitchFamily="66" charset="0"/>
              </a:rPr>
              <a:t>Es una colección que incluye herramientas de software de Autodesk que permite a los principiantes crear modelos 3D. Sin embargo, ofrece también la posibilidad de montar, programar y simular circuitos con Arduino debido a que su pagina es amigable con el usuario y debido a ello no mostraría dificultad al momento de iniciar con cualquier programa a trabajar.</a:t>
            </a:r>
          </a:p>
          <a:p>
            <a:pPr marL="0" indent="0" algn="just" fontAlgn="base">
              <a:buNone/>
            </a:pPr>
            <a:endParaRPr lang="es-ES" dirty="0"/>
          </a:p>
        </p:txBody>
      </p:sp>
      <p:pic>
        <p:nvPicPr>
          <p:cNvPr id="8194" name="Picture 2" descr="Desgarga+gratis+los+mejores+gifs+animados+de+computadoras.+Imágenes+animadas+de+computadoras+y+más+gifs+animados+como+buenos+dias,+animales,+flores+o+risa&quot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326" y="4971246"/>
            <a:ext cx="2118615" cy="17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rendiendo a diseñar en Tinkercad | DI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62" y="954727"/>
            <a:ext cx="4078265" cy="14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Era - Calculadora con Arduino Uno y LCD 16x2 | Tinkercad">
            <a:extLst>
              <a:ext uri="{FF2B5EF4-FFF2-40B4-BE49-F238E27FC236}">
                <a16:creationId xmlns:a16="http://schemas.microsoft.com/office/drawing/2014/main" xmlns="" id="{143FAFB7-BAD3-4299-B1B5-748243188E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56" y="2453678"/>
            <a:ext cx="5400040" cy="2856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u="sng" dirty="0">
                <a:latin typeface="Comic Sans MS" panose="030F0702030302020204" pitchFamily="66" charset="0"/>
                <a:hlinkClick r:id="rId2"/>
              </a:rPr>
              <a:t>Create.withcode.uk</a:t>
            </a:r>
            <a:r>
              <a:rPr lang="es-EC" dirty="0"/>
              <a:t/>
            </a:r>
            <a:br>
              <a:rPr lang="es-EC" dirty="0"/>
            </a:br>
            <a:endParaRPr lang="es-EC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6161" y="1765861"/>
            <a:ext cx="4375846" cy="4195481"/>
          </a:xfrm>
        </p:spPr>
        <p:txBody>
          <a:bodyPr/>
          <a:lstStyle/>
          <a:p>
            <a:pPr algn="just" fontAlgn="base"/>
            <a:r>
              <a:rPr lang="es-EC" dirty="0">
                <a:latin typeface="Comic Sans MS" panose="030F0702030302020204" pitchFamily="66" charset="0"/>
              </a:rPr>
              <a:t> Es una herramienta  o pagina gratis que le permite escribir, ejecutar, depurar y compartir programas de Python en su navegador </a:t>
            </a:r>
            <a:r>
              <a:rPr lang="es-EC" dirty="0" smtClean="0">
                <a:latin typeface="Comic Sans MS" panose="030F0702030302020204" pitchFamily="66" charset="0"/>
              </a:rPr>
              <a:t>web .</a:t>
            </a:r>
            <a:r>
              <a:rPr lang="es-EC" dirty="0">
                <a:latin typeface="Comic Sans MS" panose="030F0702030302020204" pitchFamily="66" charset="0"/>
              </a:rPr>
              <a:t>No necesita descargar ni instalar nada. Los programas de Python no pueden acceder a sus archivos o dañar su computadora, por lo que es una forma segura de aprender a crear con código.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9218" name="Picture 2" descr="computadora-y-ordenador-imagen-animada-002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887" y="5183398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omputadora-y-ordenador-imagen-animada-002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5" y="25758"/>
            <a:ext cx="15811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ols with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19" y="1853248"/>
            <a:ext cx="3937717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con TINKERKAD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6598254" cy="4195481"/>
          </a:xfrm>
        </p:spPr>
        <p:txBody>
          <a:bodyPr>
            <a:normAutofit lnSpcReduction="10000"/>
          </a:bodyPr>
          <a:lstStyle/>
          <a:p>
            <a:r>
              <a:rPr lang="es-EC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Ejercicio 1</a:t>
            </a:r>
            <a:endParaRPr lang="es-EC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C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Realizar una secuencia de leds con </a:t>
            </a:r>
            <a:r>
              <a:rPr lang="es-EC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Arduino</a:t>
            </a:r>
          </a:p>
          <a:p>
            <a:pPr marL="0" indent="0" algn="just">
              <a:buNone/>
            </a:pPr>
            <a:r>
              <a:rPr lang="es-E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</a:t>
            </a:r>
            <a:r>
              <a:rPr lang="es-E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n </a:t>
            </a:r>
            <a:r>
              <a:rPr lang="es-E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este ejercicio nosotros programamos la secuencia que deseamos y que leds van a prenderse según el tiempo que nosotros lo estipulamos, en este caso se lo programó con una duración de medio segundo y así seguirá hasta que complete la secuencia además de que este repite el ciclo.</a:t>
            </a:r>
            <a:endParaRPr lang="es-E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s-E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Ejercicio 2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Encendido y Apagado de leds </a:t>
            </a:r>
            <a:endParaRPr lang="es-E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Se diseña un programa que se prende dos led conectados al arduino en los pines </a:t>
            </a:r>
            <a:r>
              <a:rPr lang="es-E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de entrada </a:t>
            </a:r>
            <a:r>
              <a:rPr lang="es-E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y salida, se prenderán y se apagaran cada 1000ms.</a:t>
            </a:r>
            <a:endParaRPr lang="es-E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S" sz="1600" dirty="0">
                <a:latin typeface="Comic Sans MS" panose="030F0702030302020204" pitchFamily="66" charset="0"/>
              </a:rPr>
              <a:t/>
            </a:r>
            <a:br>
              <a:rPr lang="es-ES" sz="1600" dirty="0">
                <a:latin typeface="Comic Sans MS" panose="030F0702030302020204" pitchFamily="66" charset="0"/>
              </a:rPr>
            </a:br>
            <a:endParaRPr lang="es-EC" sz="1600" dirty="0">
              <a:latin typeface="Comic Sans MS" panose="030F0702030302020204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55BE572-04A1-44AC-9F61-8198F562D515}"/>
              </a:ext>
            </a:extLst>
          </p:cNvPr>
          <p:cNvPicPr/>
          <p:nvPr/>
        </p:nvPicPr>
        <p:blipFill rotWithShape="1">
          <a:blip r:embed="rId2"/>
          <a:srcRect l="-1328" t="12550" r="18955" b="8785"/>
          <a:stretch/>
        </p:blipFill>
        <p:spPr bwMode="auto">
          <a:xfrm>
            <a:off x="7946266" y="1853248"/>
            <a:ext cx="2889088" cy="3993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69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Ejercicio de Micro bit</a:t>
            </a:r>
            <a:endParaRPr lang="es-E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825522" cy="4195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C" dirty="0">
                <a:latin typeface="Comic Sans MS" panose="030F0702030302020204" pitchFamily="66" charset="0"/>
              </a:rPr>
              <a:t>1)Crear un programa que mediante un aviso acústico se advierta de que la micro:BIT está recibiendo la temperatura del ambiente.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ES" dirty="0">
                <a:latin typeface="Comic Sans MS" panose="030F0702030302020204" pitchFamily="66" charset="0"/>
              </a:rPr>
              <a:t> </a:t>
            </a:r>
            <a:endParaRPr lang="es-ES" dirty="0">
              <a:latin typeface="Comic Sans MS" panose="030F0702030302020204" pitchFamily="66" charset="0"/>
            </a:endParaRP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2)Crear </a:t>
            </a:r>
            <a:r>
              <a:rPr lang="es-ES" dirty="0">
                <a:latin typeface="Comic Sans MS" panose="030F0702030302020204" pitchFamily="66" charset="0"/>
              </a:rPr>
              <a:t>juego en </a:t>
            </a:r>
            <a:r>
              <a:rPr lang="es-ES" dirty="0" err="1" smtClean="0">
                <a:latin typeface="Comic Sans MS" panose="030F0702030302020204" pitchFamily="66" charset="0"/>
              </a:rPr>
              <a:t>microbit</a:t>
            </a:r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donde al pulsar el botón A y B, con los pines 0 y 1 realice movimientos de izquierda a derecha  , de arriba hacia abajo para llegar al led con brillo sin llegar a tocarnos con una casilla que contenga una bomba al llegar al objetivo desplegará una carita feliz al contrario de estar en una casilla con una bomba saldrá una carita triste y un enunciado que diga </a:t>
            </a:r>
            <a:r>
              <a:rPr lang="es-ES" dirty="0" err="1">
                <a:latin typeface="Comic Sans MS" panose="030F0702030302020204" pitchFamily="66" charset="0"/>
              </a:rPr>
              <a:t>Game</a:t>
            </a:r>
            <a:r>
              <a:rPr lang="es-ES" dirty="0">
                <a:latin typeface="Comic Sans MS" panose="030F0702030302020204" pitchFamily="66" charset="0"/>
              </a:rPr>
              <a:t> </a:t>
            </a:r>
            <a:r>
              <a:rPr lang="es-ES" dirty="0" err="1">
                <a:latin typeface="Comic Sans MS" panose="030F0702030302020204" pitchFamily="66" charset="0"/>
              </a:rPr>
              <a:t>Over</a:t>
            </a:r>
            <a:r>
              <a:rPr lang="es-ES" dirty="0">
                <a:latin typeface="Comic Sans MS" panose="030F0702030302020204" pitchFamily="66" charset="0"/>
              </a:rPr>
              <a:t>. </a:t>
            </a:r>
            <a:endParaRPr lang="es-ES" dirty="0">
              <a:latin typeface="Comic Sans MS" panose="030F0702030302020204" pitchFamily="66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91872" y="2387768"/>
            <a:ext cx="4108961" cy="28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u="sng" dirty="0">
                <a:latin typeface="Comic Sans MS" panose="030F0702030302020204" pitchFamily="66" charset="0"/>
              </a:rPr>
              <a:t>Raspberry Pi</a:t>
            </a:r>
            <a:endParaRPr lang="es-ES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>
                <a:latin typeface="Comic Sans MS" panose="030F0702030302020204" pitchFamily="66" charset="0"/>
              </a:rPr>
              <a:t>Ejercicio 1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C" dirty="0" smtClean="0">
                <a:latin typeface="Comic Sans MS" panose="030F0702030302020204" pitchFamily="66" charset="0"/>
              </a:rPr>
              <a:t>Utilizando </a:t>
            </a:r>
            <a:r>
              <a:rPr lang="es-EC" dirty="0">
                <a:latin typeface="Comic Sans MS" panose="030F0702030302020204" pitchFamily="66" charset="0"/>
              </a:rPr>
              <a:t>la página </a:t>
            </a:r>
            <a:r>
              <a:rPr lang="es-EC" u="sng" dirty="0">
                <a:latin typeface="Comic Sans MS" panose="030F0702030302020204" pitchFamily="66" charset="0"/>
                <a:hlinkClick r:id="rId2"/>
              </a:rPr>
              <a:t>https://create.withcode.uk/</a:t>
            </a:r>
            <a:r>
              <a:rPr lang="es-EC" dirty="0">
                <a:latin typeface="Comic Sans MS" panose="030F0702030302020204" pitchFamily="66" charset="0"/>
              </a:rPr>
              <a:t> realizamos un ejercicio que nos va a pedir un número el cual significa la cantidad de veces que lo vamos a repetir luego de realizar el ingreso de números nos desplegara en pantalla cuantos números pares e impares ingresamos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s-EC" b="1" u="sng" dirty="0">
                <a:latin typeface="Comic Sans MS" panose="030F0702030302020204" pitchFamily="66" charset="0"/>
              </a:rPr>
              <a:t>Ejercicio 2</a:t>
            </a:r>
            <a:endParaRPr lang="es-EC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C" dirty="0">
                <a:latin typeface="Comic Sans MS" panose="030F0702030302020204" pitchFamily="66" charset="0"/>
              </a:rPr>
              <a:t>Digitar las tres notas para saber si el alumno aprueba o no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71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anose="030F0702030302020204" pitchFamily="66" charset="0"/>
              </a:rPr>
              <a:t>RECOMENDACIONES</a:t>
            </a:r>
            <a:endParaRPr lang="es-ES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>
                <a:latin typeface="Comic Sans MS" panose="030F0702030302020204" pitchFamily="66" charset="0"/>
              </a:rPr>
              <a:t>Antes de empezar a utilizar cualquier simulador es adecuado el de tener una introducción hacia esa área porque si iniciamos sin conocer nada no podemos lograr el objetivo que tenemos en mente.</a:t>
            </a:r>
            <a:endParaRPr lang="es-EC" dirty="0">
              <a:latin typeface="Comic Sans MS" panose="030F0702030302020204" pitchFamily="66" charset="0"/>
            </a:endParaRPr>
          </a:p>
          <a:p>
            <a:pPr lvl="0" algn="just"/>
            <a:r>
              <a:rPr lang="es-ES" dirty="0">
                <a:latin typeface="Comic Sans MS" panose="030F0702030302020204" pitchFamily="66" charset="0"/>
              </a:rPr>
              <a:t>Tener un cierto grado de conocimiento de programación porque en el lenguaje de Python puede llegar a confundir cuando técnicamente es lo mismo.</a:t>
            </a:r>
            <a:endParaRPr lang="es-EC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EC" dirty="0">
              <a:latin typeface="Comic Sans MS" panose="030F0702030302020204" pitchFamily="66" charset="0"/>
            </a:endParaRPr>
          </a:p>
          <a:p>
            <a:pPr lvl="0" algn="just"/>
            <a:r>
              <a:rPr lang="es-ES" dirty="0">
                <a:latin typeface="Comic Sans MS" panose="030F0702030302020204" pitchFamily="66" charset="0"/>
              </a:rPr>
              <a:t>También es importante tener un conocimiento  adecuado de circuitos ya que estas tarjetas para hacerlas funcionar utilizamos diferentes herramientas como leds , resistencias  etc.</a:t>
            </a:r>
            <a:endParaRPr lang="es-EC" dirty="0">
              <a:latin typeface="Comic Sans MS" panose="030F0702030302020204" pitchFamily="66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4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1643" y="956257"/>
            <a:ext cx="8993726" cy="3010436"/>
          </a:xfrm>
        </p:spPr>
        <p:txBody>
          <a:bodyPr>
            <a:normAutofit lnSpcReduction="10000"/>
          </a:bodyPr>
          <a:lstStyle/>
          <a:p>
            <a:pPr algn="just"/>
            <a:endParaRPr lang="es-EC" dirty="0" smtClean="0">
              <a:latin typeface="Comic Sans MS" panose="030F0702030302020204" pitchFamily="66" charset="0"/>
            </a:endParaRPr>
          </a:p>
          <a:p>
            <a:pPr algn="just"/>
            <a:r>
              <a:rPr lang="es-EC" dirty="0" smtClean="0">
                <a:latin typeface="Comic Sans MS" panose="030F0702030302020204" pitchFamily="66" charset="0"/>
              </a:rPr>
              <a:t>Para </a:t>
            </a:r>
            <a:r>
              <a:rPr lang="es-EC" dirty="0">
                <a:latin typeface="Comic Sans MS" panose="030F0702030302020204" pitchFamily="66" charset="0"/>
              </a:rPr>
              <a:t>arquitectura de computadoras es primordial conocer todos los componentes de las tarjetas de Rapsberry pi, Arduino Uno y Microbit necesitamos adquirir conocimiento de cómo están conformadas estas tarjetas desde sus partes su funcionamiento, y como se programa en estas tarjetas por eso partimos de analizar el hardware, software y plantear dos ejemplos de cada tarjeta.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/>
            </a:r>
            <a:br>
              <a:rPr lang="es-ES" dirty="0">
                <a:latin typeface="Comic Sans MS" panose="030F0702030302020204" pitchFamily="66" charset="0"/>
              </a:rPr>
            </a:br>
            <a:endParaRPr lang="es-EC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77067" y="3403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 algn="ctr">
              <a:spcBef>
                <a:spcPts val="1200"/>
              </a:spcBef>
              <a:spcAft>
                <a:spcPts val="1200"/>
              </a:spcAft>
            </a:pPr>
            <a:r>
              <a:rPr lang="es-EC" sz="12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  </a:t>
            </a:r>
            <a:r>
              <a:rPr lang="es-EC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PLANTEAMIENTO DEL PROBLEMA</a:t>
            </a:r>
            <a:endParaRPr lang="es-EC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En que consiste el aprendizaje basado en problemas? – BLOG D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72" y="3271236"/>
            <a:ext cx="4718989" cy="30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utadora-y-ordenador-imagen-animada-017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57" y="0"/>
            <a:ext cx="2006200" cy="13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Objetivo General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C" dirty="0">
                <a:solidFill>
                  <a:srgbClr val="FFFF00"/>
                </a:solidFill>
                <a:latin typeface="Comic Sans MS" panose="030F0702030302020204" pitchFamily="66" charset="0"/>
              </a:rPr>
              <a:t>Analizar el funcionamiento independientemente de cada tarjeta y conocer las partes que conforman cada tarjeta como ponerlas a funcionar y aplicar en ejemplos prácticos.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C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Objetivos Específicos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0"/>
            <a:r>
              <a:rPr lang="es-ES" dirty="0">
                <a:solidFill>
                  <a:srgbClr val="FFFF00"/>
                </a:solidFill>
                <a:latin typeface="Comic Sans MS" panose="030F0702030302020204" pitchFamily="66" charset="0"/>
              </a:rPr>
              <a:t>Investigar a fondo las partes que conforman cada tarjeta desde su composición y su funcionamiento.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lvl="0"/>
            <a:r>
              <a:rPr lang="es-ES" dirty="0">
                <a:solidFill>
                  <a:srgbClr val="FFFF00"/>
                </a:solidFill>
                <a:latin typeface="Comic Sans MS" panose="030F0702030302020204" pitchFamily="66" charset="0"/>
              </a:rPr>
              <a:t>Ampliar los conocimientos y analizar la parte de software que necesita cada tarjeta para su funcionamiento.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lvl="0"/>
            <a:r>
              <a:rPr lang="es-ES" dirty="0">
                <a:solidFill>
                  <a:srgbClr val="FFFF00"/>
                </a:solidFill>
                <a:latin typeface="Comic Sans MS" panose="030F0702030302020204" pitchFamily="66" charset="0"/>
              </a:rPr>
              <a:t>Implementar todo lo adquirido en ejemplos prácticos y dinámicos. </a:t>
            </a:r>
            <a:endParaRPr 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2301025" y="6877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C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OBJETIVOS</a:t>
            </a:r>
            <a:endParaRPr lang="es-EC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5122" name="Picture 2" descr="computadora-y-ordenador-imagen-animada-001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"/>
            <a:ext cx="1733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RASPBERRY PI</a:t>
            </a:r>
            <a:endParaRPr lang="es-EC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217" y="1853248"/>
            <a:ext cx="7036136" cy="4195481"/>
          </a:xfrm>
        </p:spPr>
        <p:txBody>
          <a:bodyPr>
            <a:normAutofit/>
          </a:bodyPr>
          <a:lstStyle/>
          <a:p>
            <a:pPr algn="just"/>
            <a:r>
              <a:rPr lang="es-EC" b="1" dirty="0">
                <a:solidFill>
                  <a:srgbClr val="FFC000"/>
                </a:solidFill>
                <a:latin typeface="Comic Sans MS" panose="030F0702030302020204" pitchFamily="66" charset="0"/>
              </a:rPr>
              <a:t>El Raspberry Pi es una plataforma de desarrollo de múltiples aplicaciones cuyo principal objetivo es propulsar la iniciativa de inventar, crear e innovar. Es una gran opción debido a que su precio no es elevado y nos ofrece una gran variedad de características a continuación veremos el detalle técnico desde el primer micro-procesador hasta el actual que es el Raspberry pi 4 Modelo B en donde vamos a notar claramente su evolución durante el tiempo.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endParaRPr lang="es-EC" dirty="0"/>
          </a:p>
        </p:txBody>
      </p:sp>
      <p:pic>
        <p:nvPicPr>
          <p:cNvPr id="5" name="Imagen 4" descr="Raspberry PI 4 - 4GB - Ja-bots todo lo que necesites en robótica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46" y="1481394"/>
            <a:ext cx="4114801" cy="5222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2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ARDUINO UNO 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4550513" cy="4195481"/>
          </a:xfrm>
        </p:spPr>
        <p:txBody>
          <a:bodyPr/>
          <a:lstStyle/>
          <a:p>
            <a:pPr algn="just"/>
            <a:r>
              <a:rPr lang="es-ES" b="1" dirty="0">
                <a:latin typeface="Comic Sans MS" panose="030F0702030302020204" pitchFamily="66" charset="0"/>
              </a:rPr>
              <a:t>Arduino es una plataforma de creación de electrónica de código abierto</a:t>
            </a:r>
            <a:r>
              <a:rPr lang="es-ES" dirty="0">
                <a:latin typeface="Comic Sans MS" panose="030F0702030302020204" pitchFamily="66" charset="0"/>
              </a:rPr>
              <a:t>, la cual está basada en hardware y software libre, flexible y fácil de utilizar para los creadores y desarrolladores.</a:t>
            </a:r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19" y="2512655"/>
            <a:ext cx="42862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adora-y-ordenador-imagen-animada-001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"/>
            <a:ext cx="1733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041799" cy="448803"/>
          </a:xfrm>
        </p:spPr>
        <p:txBody>
          <a:bodyPr/>
          <a:lstStyle/>
          <a:p>
            <a:r>
              <a:rPr lang="es-ES" sz="3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Partes del Arduino </a:t>
            </a:r>
            <a:endParaRPr lang="es-ES" sz="3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735" y="974525"/>
            <a:ext cx="4988395" cy="51536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C" sz="64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s-EC" sz="6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1.Conector </a:t>
            </a: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USB</a:t>
            </a:r>
          </a:p>
          <a:p>
            <a:pPr marL="0" indent="0">
              <a:buNone/>
            </a:pPr>
            <a:r>
              <a:rPr lang="es-EC" sz="6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Que </a:t>
            </a: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puede ser tipo B o mini, este provee la comunicación para la programación y la toma de datos.</a:t>
            </a:r>
          </a:p>
          <a:p>
            <a:pPr marL="0" lvl="0" indent="0">
              <a:buNone/>
            </a:pPr>
            <a:r>
              <a:rPr lang="es-EC" sz="6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2.Regulador </a:t>
            </a: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de voltaje de 5V </a:t>
            </a:r>
          </a:p>
          <a:p>
            <a:pPr marL="0" indent="0">
              <a:buNone/>
            </a:pP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Es necesario para el funcionamiento de la placa y para alimentar circuitos  externos. </a:t>
            </a:r>
          </a:p>
          <a:p>
            <a:pPr marL="0" lvl="0" indent="0">
              <a:buNone/>
            </a:pPr>
            <a:r>
              <a:rPr lang="es-EC" sz="6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3.Plug </a:t>
            </a: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de conexión </a:t>
            </a:r>
          </a:p>
          <a:p>
            <a:pPr marL="0" indent="0">
              <a:buNone/>
            </a:pP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Es para fuente de alimentación externa, el voltaje que se suministra por aquí debe ser directo  y estar entre 6V y 18V, incluso 20V</a:t>
            </a:r>
          </a:p>
          <a:p>
            <a:pPr marL="0" indent="0">
              <a:buNone/>
            </a:pP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 </a:t>
            </a:r>
          </a:p>
          <a:p>
            <a:pPr marL="0" lvl="0" indent="0">
              <a:buNone/>
            </a:pPr>
            <a:r>
              <a:rPr lang="es-EC" sz="6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4.Puerto </a:t>
            </a:r>
            <a:r>
              <a:rPr lang="es-EC" sz="6400" dirty="0">
                <a:solidFill>
                  <a:srgbClr val="FFFF00"/>
                </a:solidFill>
                <a:latin typeface="Comic Sans MS" panose="030F0702030302020204" pitchFamily="66" charset="0"/>
              </a:rPr>
              <a:t>de conexiones; constituido por 6 pines de conexión con las siguientes funciones: RESET, Pin 3.3V, Pin 5V Dos pines GND, . Pin </a:t>
            </a:r>
            <a:r>
              <a:rPr lang="es-EC" sz="64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Vin</a:t>
            </a:r>
            <a:r>
              <a:rPr lang="es-EC" sz="6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  <a:r>
              <a:rPr lang="es-EC" sz="6400" dirty="0">
                <a:solidFill>
                  <a:srgbClr val="002060"/>
                </a:solidFill>
                <a:latin typeface="Comic Sans MS" panose="030F0702030302020204" pitchFamily="66" charset="0"/>
              </a:rPr>
              <a:t> </a:t>
            </a:r>
          </a:p>
        </p:txBody>
      </p:sp>
      <p:pic>
        <p:nvPicPr>
          <p:cNvPr id="4" name="Imagen 3" descr="https://sites.google.com/site/temasdedisenoymanufactura/_/rsrc/1468751670673/arduino/arduino%20uno%20part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70" y="2173096"/>
            <a:ext cx="3648075" cy="395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5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0130" y="1300766"/>
            <a:ext cx="4949758" cy="5977943"/>
          </a:xfrm>
        </p:spPr>
        <p:txBody>
          <a:bodyPr>
            <a:normAutofit fontScale="47500" lnSpcReduction="20000"/>
          </a:bodyPr>
          <a:lstStyle/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5.Puerto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entradas análogas, aquí se conectan las salidas de los sensores  análogos. </a:t>
            </a:r>
            <a:endParaRPr lang="es-EC" sz="29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6.Microcontrolador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Atmega 328, es el microcontrolador implementado en los Arduino uno y sobre el cual vamos a programar.</a:t>
            </a:r>
          </a:p>
          <a:p>
            <a:pPr marL="0" indent="0" algn="just">
              <a:buNone/>
            </a:pP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7.Botón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RESET, este botón </a:t>
            </a: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así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como el pin mencionado anteriormente permiten resetear el microcontrolador haciendo que reinicie el programa</a:t>
            </a: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r>
              <a:rPr lang="es-E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</a:p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8.Pines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 programación ICSP, son usados para programar microcontroladores en protoboard o sobre circuitos impresos sin tener que retirarlos de su sitio</a:t>
            </a: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9.LED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ON, enciende cuando el Arduino está encendido.</a:t>
            </a:r>
          </a:p>
          <a:p>
            <a:pPr mar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10,LEDs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recepción y transmisión, estos se encienden cuando la tarjeta se comunica con el PC.</a:t>
            </a:r>
            <a:r>
              <a:rPr lang="es-ES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  <a:endParaRPr lang="es-EC" sz="29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11.Puerto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conexiones, está constituido por los pines de entradas o salidas digitales desde la cero hasta la </a:t>
            </a:r>
          </a:p>
          <a:p>
            <a:pPr mar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12.Puerto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conexiones, incluye 5 entradas o salidas adicionales </a:t>
            </a:r>
          </a:p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13,Este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led indica el estado del pin 13.</a:t>
            </a:r>
          </a:p>
          <a:p>
            <a:pPr marL="0" lvl="0" indent="0" algn="just">
              <a:buNone/>
            </a:pPr>
            <a:r>
              <a:rPr lang="es-EC" sz="29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15.Chip </a:t>
            </a:r>
            <a:r>
              <a:rPr lang="es-EC" sz="2900" dirty="0">
                <a:solidFill>
                  <a:srgbClr val="FFC000"/>
                </a:solidFill>
                <a:latin typeface="Comic Sans MS" panose="030F0702030302020204" pitchFamily="66" charset="0"/>
              </a:rPr>
              <a:t>de comunicación que permite la conversión de serial a USB.</a:t>
            </a:r>
          </a:p>
          <a:p>
            <a:endParaRPr lang="es-ES" sz="29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endParaRPr lang="es-ES" dirty="0"/>
          </a:p>
        </p:txBody>
      </p:sp>
      <p:pic>
        <p:nvPicPr>
          <p:cNvPr id="4" name="Imagen 3" descr="https://sites.google.com/site/temasdedisenoymanufactura/_/rsrc/1468751670673/arduino/arduino%20uno%20part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70" y="2173096"/>
            <a:ext cx="3648075" cy="395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2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MICROBIT 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4151268" cy="419548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latin typeface="Comic Sans MS" panose="030F0702030302020204" pitchFamily="66" charset="0"/>
              </a:rPr>
              <a:t>E</a:t>
            </a:r>
            <a:r>
              <a:rPr lang="es-ES" dirty="0" smtClean="0">
                <a:latin typeface="Comic Sans MS" panose="030F0702030302020204" pitchFamily="66" charset="0"/>
              </a:rPr>
              <a:t>s </a:t>
            </a:r>
            <a:r>
              <a:rPr lang="es-ES" dirty="0">
                <a:latin typeface="Comic Sans MS" panose="030F0702030302020204" pitchFamily="66" charset="0"/>
              </a:rPr>
              <a:t>una pequeña tarjeta programable de 4x5 cm diseñada para que aprender a programar sea fácil, divertido y al alcance de todos</a:t>
            </a:r>
            <a:r>
              <a:rPr lang="es-E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s-ES" dirty="0">
                <a:latin typeface="Comic Sans MS" panose="030F0702030302020204" pitchFamily="66" charset="0"/>
              </a:rPr>
              <a:t>Características y Funcionalidades</a:t>
            </a:r>
          </a:p>
          <a:p>
            <a:pPr marL="0" indent="0">
              <a:buNone/>
            </a:pPr>
            <a:r>
              <a:rPr lang="es-ES" dirty="0" smtClean="0">
                <a:latin typeface="Comic Sans MS" panose="030F0702030302020204" pitchFamily="66" charset="0"/>
              </a:rPr>
              <a:t>25 Leds </a:t>
            </a:r>
            <a:r>
              <a:rPr lang="es-ES" dirty="0">
                <a:latin typeface="Comic Sans MS" panose="030F0702030302020204" pitchFamily="66" charset="0"/>
              </a:rPr>
              <a:t>programables individualmente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2 botones programables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Pines de entrada y salida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Sensor de Luz y Temperatura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Sensores de movimiento (acelerómetro y brújula)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Comunicación inalámbrica, vía Radio y Bluetooth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USB y Conector para batería externa</a:t>
            </a:r>
          </a:p>
          <a:p>
            <a:pPr marL="0" indent="0" algn="just">
              <a:buNone/>
            </a:pPr>
            <a:endParaRPr lang="es-EC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 descr="computadora-y-ordenador-imagen-animada-001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" y="452718"/>
            <a:ext cx="1733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adora-y-ordenador-imagen-animada-001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4876799"/>
            <a:ext cx="3067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acterísticas y Funcionalidades de la tarjeta programable micro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87" y="1297769"/>
            <a:ext cx="5845980" cy="37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BBC Micro:Bit (</a:t>
            </a:r>
            <a:r>
              <a:rPr lang="en-US" b="1" u="sng" dirty="0">
                <a:latin typeface="Comic Sans MS" panose="030F0702030302020204" pitchFamily="66" charset="0"/>
                <a:hlinkClick r:id="rId2"/>
              </a:rPr>
              <a:t>https://microbit.org/</a:t>
            </a:r>
            <a:r>
              <a:rPr lang="en-US" b="1" dirty="0">
                <a:latin typeface="Comic Sans MS" panose="030F0702030302020204" pitchFamily="66" charset="0"/>
              </a:rPr>
              <a:t>)</a:t>
            </a:r>
            <a:br>
              <a:rPr lang="en-US" b="1" dirty="0">
                <a:latin typeface="Comic Sans MS" panose="030F0702030302020204" pitchFamily="66" charset="0"/>
              </a:rPr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001274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s-EC" dirty="0" smtClean="0">
                <a:latin typeface="Comic Sans MS" panose="030F0702030302020204" pitchFamily="66" charset="0"/>
              </a:rPr>
              <a:t>El </a:t>
            </a:r>
            <a:r>
              <a:rPr lang="es-EC" dirty="0">
                <a:latin typeface="Comic Sans MS" panose="030F0702030302020204" pitchFamily="66" charset="0"/>
              </a:rPr>
              <a:t>microcontrolador y se puede programar con un lenguaje de bloques JavaScript al igual que con Java o con Micropyton, que es un lenguaje similar al de Python pero diseñado para funcionar en pequeños microcontroladores como BBC </a:t>
            </a:r>
            <a:r>
              <a:rPr lang="es-EC" dirty="0" err="1">
                <a:latin typeface="Comic Sans MS" panose="030F0702030302020204" pitchFamily="66" charset="0"/>
              </a:rPr>
              <a:t>Micro:Bit</a:t>
            </a:r>
            <a:r>
              <a:rPr lang="es-EC" dirty="0">
                <a:latin typeface="Comic Sans MS" panose="030F0702030302020204" pitchFamily="66" charset="0"/>
              </a:rPr>
              <a:t> dando la posibilidad de programar con una aplicación a través de los sistemas Android e iOS.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 fontAlgn="base">
              <a:buNone/>
            </a:pPr>
            <a:endParaRPr lang="es-EC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 descr="computadora-y-ordenador-imagen-animada-049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785" y="5429250"/>
            <a:ext cx="187021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6967470" y="1545464"/>
            <a:ext cx="4085711" cy="42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768</Words>
  <Application>Microsoft Office PowerPoint</Application>
  <PresentationFormat>Panorámica</PresentationFormat>
  <Paragraphs>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Comic Sans MS</vt:lpstr>
      <vt:lpstr>Wingdings 3</vt:lpstr>
      <vt:lpstr>Ion</vt:lpstr>
      <vt:lpstr>  ARQUITECTURA DE COMPUTADORAS ARDUINO, RASPBERRY Y MICRO BIT </vt:lpstr>
      <vt:lpstr>Presentación de PowerPoint</vt:lpstr>
      <vt:lpstr>Presentación de PowerPoint</vt:lpstr>
      <vt:lpstr>RASPBERRY PI</vt:lpstr>
      <vt:lpstr>ARDUINO UNO   </vt:lpstr>
      <vt:lpstr>Partes del Arduino </vt:lpstr>
      <vt:lpstr>Presentación de PowerPoint</vt:lpstr>
      <vt:lpstr>MICROBIT   </vt:lpstr>
      <vt:lpstr>BBC Micro:Bit (https://microbit.org/) </vt:lpstr>
      <vt:lpstr>TINKERCAD</vt:lpstr>
      <vt:lpstr>Create.withcode.uk </vt:lpstr>
      <vt:lpstr>Ejercicio con TINKERKAD</vt:lpstr>
      <vt:lpstr>Ejercicio de Micro bit</vt:lpstr>
      <vt:lpstr>Raspberry Pi</vt:lpstr>
      <vt:lpstr>RECOMENDACIONES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SOPORTE</cp:lastModifiedBy>
  <cp:revision>18</cp:revision>
  <dcterms:created xsi:type="dcterms:W3CDTF">2020-06-04T17:52:33Z</dcterms:created>
  <dcterms:modified xsi:type="dcterms:W3CDTF">2020-06-23T03:36:23Z</dcterms:modified>
</cp:coreProperties>
</file>