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sldIdLst>
    <p:sldId id="256" r:id="rId5"/>
    <p:sldId id="283" r:id="rId6"/>
    <p:sldId id="282" r:id="rId7"/>
    <p:sldId id="280"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0D00"/>
    <a:srgbClr val="502800"/>
    <a:srgbClr val="361B00"/>
    <a:srgbClr val="663300"/>
    <a:srgbClr val="FF6600"/>
    <a:srgbClr val="074BB9"/>
    <a:srgbClr val="0214BE"/>
    <a:srgbClr val="FF5C01"/>
    <a:srgbClr val="FE50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3B16F7-518A-4C11-804A-5E47CEC998E7}"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3296942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B16F7-518A-4C11-804A-5E47CEC998E7}"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372197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B16F7-518A-4C11-804A-5E47CEC998E7}"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3710602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7/31/2018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1438888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972800" cy="419354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7/31/2018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p>
        </p:txBody>
      </p:sp>
    </p:spTree>
    <p:extLst>
      <p:ext uri="{BB962C8B-B14F-4D97-AF65-F5344CB8AC3E}">
        <p14:creationId xmlns:p14="http://schemas.microsoft.com/office/powerpoint/2010/main" val="2554676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7/31/2018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3081957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7/31/2018</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3198550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7/31/2018</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1209977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7/31/2018</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12619505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7/31/2018</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36982696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7/31/2018</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1968608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B16F7-518A-4C11-804A-5E47CEC998E7}"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13689857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7/31/2018</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5931327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7/31/2018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10290050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ABBED5C-281E-D04B-A242-DC7B480DDB43}" type="datetimeFigureOut">
              <a:rPr lang="en-US" smtClean="0"/>
              <a:t>7/31/2018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97E5A0CD-5DB2-A448-9B00-A28E358BABC7}" type="slidenum">
              <a:rPr lang="en-US" smtClean="0"/>
              <a:t>‹#›</a:t>
            </a:fld>
            <a:endParaRPr lang="en-US"/>
          </a:p>
        </p:txBody>
      </p:sp>
    </p:spTree>
    <p:extLst>
      <p:ext uri="{BB962C8B-B14F-4D97-AF65-F5344CB8AC3E}">
        <p14:creationId xmlns:p14="http://schemas.microsoft.com/office/powerpoint/2010/main" val="14412454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7/31/2018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38714178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972800" cy="419354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7/31/2018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Tree>
    <p:extLst>
      <p:ext uri="{BB962C8B-B14F-4D97-AF65-F5344CB8AC3E}">
        <p14:creationId xmlns:p14="http://schemas.microsoft.com/office/powerpoint/2010/main" val="36097463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7/31/2018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26212987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7/31/2018</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727229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7/31/2018</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6894446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7/31/2018</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1843530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7/31/2018</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69675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5146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7/31/2018</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36376534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7/31/2018</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2002493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7/31/2018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22582945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6C3B16F7-518A-4C11-804A-5E47CEC998E7}" type="datetimeFigureOut">
              <a:rPr lang="en-US" smtClean="0"/>
              <a:t>7/31/2018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325149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5619A6-1AD0-6C45-9B23-CCE0986DA1DA}"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14374094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5619A6-1AD0-6C45-9B23-CCE0986DA1DA}"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28978702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8397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5619A6-1AD0-6C45-9B23-CCE0986DA1DA}" type="datetimeFigureOut">
              <a:rPr lang="en-US" smtClean="0"/>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14118031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5619A6-1AD0-6C45-9B23-CCE0986DA1DA}" type="datetimeFigureOut">
              <a:rPr lang="en-US" smtClean="0"/>
              <a:t>7/31/2018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35412677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5619A6-1AD0-6C45-9B23-CCE0986DA1DA}" type="datetimeFigureOut">
              <a:rPr lang="en-US" smtClean="0"/>
              <a:t>7/31/2018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3926233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3B16F7-518A-4C11-804A-5E47CEC998E7}" type="datetimeFigureOut">
              <a:rPr lang="en-US" smtClean="0"/>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876687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619A6-1AD0-6C45-9B23-CCE0986DA1DA}" type="datetimeFigureOut">
              <a:rPr lang="en-US" smtClean="0"/>
              <a:t>7/31/2018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28933048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5619A6-1AD0-6C45-9B23-CCE0986DA1DA}" type="datetimeFigureOut">
              <a:rPr lang="en-US" smtClean="0"/>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16390810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5619A6-1AD0-6C45-9B23-CCE0986DA1DA}" type="datetimeFigureOut">
              <a:rPr lang="en-US" smtClean="0"/>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15969385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5619A6-1AD0-6C45-9B23-CCE0986DA1DA}"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27043997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5619A6-1AD0-6C45-9B23-CCE0986DA1DA}"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B0374-A2EC-B245-84D0-2DC6DF66F661}" type="slidenum">
              <a:rPr lang="en-US" smtClean="0"/>
              <a:t>‹#›</a:t>
            </a:fld>
            <a:endParaRPr lang="en-US"/>
          </a:p>
        </p:txBody>
      </p:sp>
    </p:spTree>
    <p:extLst>
      <p:ext uri="{BB962C8B-B14F-4D97-AF65-F5344CB8AC3E}">
        <p14:creationId xmlns:p14="http://schemas.microsoft.com/office/powerpoint/2010/main" val="415713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3B16F7-518A-4C11-804A-5E47CEC998E7}" type="datetimeFigureOut">
              <a:rPr lang="en-US" smtClean="0"/>
              <a:t>7/31/2018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412740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3B16F7-518A-4C11-804A-5E47CEC998E7}" type="datetimeFigureOut">
              <a:rPr lang="en-US" smtClean="0"/>
              <a:t>7/31/2018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206423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B16F7-518A-4C11-804A-5E47CEC998E7}" type="datetimeFigureOut">
              <a:rPr lang="en-US" smtClean="0"/>
              <a:t>7/31/2018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2393425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B16F7-518A-4C11-804A-5E47CEC998E7}" type="datetimeFigureOut">
              <a:rPr lang="en-US" smtClean="0"/>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2330705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B16F7-518A-4C11-804A-5E47CEC998E7}" type="datetimeFigureOut">
              <a:rPr lang="en-US" smtClean="0"/>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C882B-02F8-46DE-BE2B-E80A352F5B86}" type="slidenum">
              <a:rPr lang="en-US" smtClean="0"/>
              <a:t>‹#›</a:t>
            </a:fld>
            <a:endParaRPr lang="en-US"/>
          </a:p>
        </p:txBody>
      </p:sp>
    </p:spTree>
    <p:extLst>
      <p:ext uri="{BB962C8B-B14F-4D97-AF65-F5344CB8AC3E}">
        <p14:creationId xmlns:p14="http://schemas.microsoft.com/office/powerpoint/2010/main" val="1338163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B16F7-518A-4C11-804A-5E47CEC998E7}" type="datetimeFigureOut">
              <a:rPr lang="en-US" smtClean="0"/>
              <a:t>7/31/2018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C882B-02F8-46DE-BE2B-E80A352F5B86}" type="slidenum">
              <a:rPr lang="en-US" smtClean="0"/>
              <a:t>‹#›</a:t>
            </a:fld>
            <a:endParaRPr lang="en-US"/>
          </a:p>
        </p:txBody>
      </p:sp>
      <p:pic>
        <p:nvPicPr>
          <p:cNvPr id="9" name="Picture 8" descr="BrandBar_New_flag_only.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51020" y="5666008"/>
            <a:ext cx="13280983" cy="1553875"/>
          </a:xfrm>
          <a:prstGeom prst="rect">
            <a:avLst/>
          </a:prstGeom>
        </p:spPr>
      </p:pic>
    </p:spTree>
    <p:extLst>
      <p:ext uri="{BB962C8B-B14F-4D97-AF65-F5344CB8AC3E}">
        <p14:creationId xmlns:p14="http://schemas.microsoft.com/office/powerpoint/2010/main" val="199182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owerpoint_template_interior.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6077712"/>
            <a:ext cx="12192000" cy="780288"/>
          </a:xfrm>
          <a:prstGeom prst="rect">
            <a:avLst/>
          </a:prstGeom>
        </p:spPr>
      </p:pic>
    </p:spTree>
    <p:extLst>
      <p:ext uri="{BB962C8B-B14F-4D97-AF65-F5344CB8AC3E}">
        <p14:creationId xmlns:p14="http://schemas.microsoft.com/office/powerpoint/2010/main" val="32540116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owerpoint_template_interior.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6077712"/>
            <a:ext cx="12192000" cy="780288"/>
          </a:xfrm>
          <a:prstGeom prst="rect">
            <a:avLst/>
          </a:prstGeom>
        </p:spPr>
      </p:pic>
    </p:spTree>
    <p:extLst>
      <p:ext uri="{BB962C8B-B14F-4D97-AF65-F5344CB8AC3E}">
        <p14:creationId xmlns:p14="http://schemas.microsoft.com/office/powerpoint/2010/main" val="31662166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619A6-1AD0-6C45-9B23-CCE0986DA1DA}" type="datetimeFigureOut">
              <a:rPr lang="en-US" smtClean="0"/>
              <a:t>7/31/2018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B0374-A2EC-B245-84D0-2DC6DF66F661}" type="slidenum">
              <a:rPr lang="en-US" smtClean="0"/>
              <a:t>‹#›</a:t>
            </a:fld>
            <a:endParaRPr lang="en-US"/>
          </a:p>
        </p:txBody>
      </p:sp>
      <p:pic>
        <p:nvPicPr>
          <p:cNvPr id="9" name="Picture 8" descr="BrandBar_New_flag_only.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51020" y="5666008"/>
            <a:ext cx="13280983" cy="1553875"/>
          </a:xfrm>
          <a:prstGeom prst="rect">
            <a:avLst/>
          </a:prstGeom>
        </p:spPr>
      </p:pic>
    </p:spTree>
    <p:extLst>
      <p:ext uri="{BB962C8B-B14F-4D97-AF65-F5344CB8AC3E}">
        <p14:creationId xmlns:p14="http://schemas.microsoft.com/office/powerpoint/2010/main" val="34454578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mailto:esp4t_tech@uwyo.edu"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nextgenscience.org/pe/hs-ls2-1-ecosystems-interactions-energy-and-dynamics"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1604" y="148663"/>
            <a:ext cx="2545228" cy="2036182"/>
          </a:xfrm>
          <a:prstGeom prst="rect">
            <a:avLst/>
          </a:prstGeom>
        </p:spPr>
      </p:pic>
      <p:sp>
        <p:nvSpPr>
          <p:cNvPr id="2" name="Title 1"/>
          <p:cNvSpPr>
            <a:spLocks noGrp="1"/>
          </p:cNvSpPr>
          <p:nvPr>
            <p:ph type="ctrTitle"/>
          </p:nvPr>
        </p:nvSpPr>
        <p:spPr>
          <a:xfrm>
            <a:off x="914400" y="2362645"/>
            <a:ext cx="10363200" cy="1621525"/>
          </a:xfrm>
        </p:spPr>
        <p:txBody>
          <a:bodyPr>
            <a:normAutofit fontScale="90000"/>
          </a:bodyPr>
          <a:lstStyle/>
          <a:p>
            <a:r>
              <a:rPr lang="en-US" sz="6000" b="1" dirty="0" smtClean="0">
                <a:solidFill>
                  <a:srgbClr val="0070C0"/>
                </a:solidFill>
              </a:rPr>
              <a:t>Predator Prey Models with Python</a:t>
            </a:r>
            <a:r>
              <a:rPr lang="en-US" sz="5400" b="1" smtClean="0">
                <a:solidFill>
                  <a:srgbClr val="0070C0"/>
                </a:solidFill>
              </a:rPr>
              <a:t/>
            </a:r>
            <a:br>
              <a:rPr lang="en-US" sz="5400" b="1" smtClean="0">
                <a:solidFill>
                  <a:srgbClr val="0070C0"/>
                </a:solidFill>
              </a:rPr>
            </a:br>
            <a:endParaRPr lang="en-US" sz="2000" b="1" dirty="0">
              <a:solidFill>
                <a:srgbClr val="0070C0"/>
              </a:solidFill>
            </a:endParaRPr>
          </a:p>
        </p:txBody>
      </p:sp>
      <p:sp>
        <p:nvSpPr>
          <p:cNvPr id="8" name="TextBox 7"/>
          <p:cNvSpPr txBox="1"/>
          <p:nvPr/>
        </p:nvSpPr>
        <p:spPr>
          <a:xfrm>
            <a:off x="3529181" y="6479816"/>
            <a:ext cx="7143173" cy="307777"/>
          </a:xfrm>
          <a:prstGeom prst="rect">
            <a:avLst/>
          </a:prstGeom>
          <a:noFill/>
        </p:spPr>
        <p:txBody>
          <a:bodyPr wrap="square" rtlCol="0">
            <a:spAutoFit/>
          </a:bodyPr>
          <a:lstStyle/>
          <a:p>
            <a:r>
              <a:rPr lang="en-US" sz="1400" b="1" dirty="0" smtClean="0">
                <a:solidFill>
                  <a:schemeClr val="bg1"/>
                </a:solidFill>
              </a:rPr>
              <a:t>ELECTRICAL AND COMPUTER ENGINEERING, COLLEGE OF ENGINEERING AND APPLIED SCIENCE</a:t>
            </a:r>
          </a:p>
        </p:txBody>
      </p:sp>
    </p:spTree>
    <p:extLst>
      <p:ext uri="{BB962C8B-B14F-4D97-AF65-F5344CB8AC3E}">
        <p14:creationId xmlns:p14="http://schemas.microsoft.com/office/powerpoint/2010/main" val="966468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Initializing the Variables</a:t>
            </a:r>
          </a:p>
        </p:txBody>
      </p:sp>
      <p:sp>
        <p:nvSpPr>
          <p:cNvPr id="3" name="Content Placeholder 2"/>
          <p:cNvSpPr>
            <a:spLocks noGrp="1"/>
          </p:cNvSpPr>
          <p:nvPr>
            <p:ph idx="1"/>
          </p:nvPr>
        </p:nvSpPr>
        <p:spPr>
          <a:xfrm>
            <a:off x="609600" y="1175658"/>
            <a:ext cx="10861321" cy="4249074"/>
          </a:xfrm>
        </p:spPr>
        <p:txBody>
          <a:bodyPr>
            <a:normAutofit/>
          </a:bodyPr>
          <a:lstStyle/>
          <a:p>
            <a:pPr>
              <a:buFont typeface="Wingdings" panose="05000000000000000000" pitchFamily="2" charset="2"/>
              <a:buChar char="Ø"/>
            </a:pPr>
            <a:r>
              <a:rPr lang="en-US" sz="3600" dirty="0">
                <a:solidFill>
                  <a:srgbClr val="0070C0"/>
                </a:solidFill>
              </a:rPr>
              <a:t>We need variables to keep track of prey, predators, as well as the equation variables</a:t>
            </a:r>
          </a:p>
          <a:p>
            <a:pPr>
              <a:buFont typeface="Wingdings" panose="05000000000000000000" pitchFamily="2" charset="2"/>
              <a:buChar char="Ø"/>
            </a:pPr>
            <a:r>
              <a:rPr lang="en-US" sz="3600" dirty="0">
                <a:solidFill>
                  <a:srgbClr val="0070C0"/>
                </a:solidFill>
              </a:rPr>
              <a:t>Type in the code below to initialize all the variables we will use in this project:</a:t>
            </a:r>
          </a:p>
        </p:txBody>
      </p:sp>
      <p:pic>
        <p:nvPicPr>
          <p:cNvPr id="5"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858" y="3670790"/>
            <a:ext cx="8174283" cy="2094030"/>
          </a:xfrm>
          <a:prstGeom prst="rect">
            <a:avLst/>
          </a:prstGeom>
        </p:spPr>
      </p:pic>
    </p:spTree>
    <p:extLst>
      <p:ext uri="{BB962C8B-B14F-4D97-AF65-F5344CB8AC3E}">
        <p14:creationId xmlns:p14="http://schemas.microsoft.com/office/powerpoint/2010/main" val="250354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8139"/>
          </a:xfrm>
        </p:spPr>
        <p:txBody>
          <a:bodyPr>
            <a:noAutofit/>
          </a:bodyPr>
          <a:lstStyle/>
          <a:p>
            <a:r>
              <a:rPr lang="en-US" dirty="0">
                <a:solidFill>
                  <a:srgbClr val="FF0000"/>
                </a:solidFill>
              </a:rPr>
              <a:t>Creating Functions</a:t>
            </a:r>
          </a:p>
        </p:txBody>
      </p:sp>
      <p:sp>
        <p:nvSpPr>
          <p:cNvPr id="3" name="Content Placeholder 2"/>
          <p:cNvSpPr>
            <a:spLocks noGrp="1"/>
          </p:cNvSpPr>
          <p:nvPr>
            <p:ph idx="1"/>
          </p:nvPr>
        </p:nvSpPr>
        <p:spPr>
          <a:xfrm>
            <a:off x="795746" y="1162595"/>
            <a:ext cx="10600508" cy="4772045"/>
          </a:xfrm>
        </p:spPr>
        <p:txBody>
          <a:bodyPr>
            <a:normAutofit/>
          </a:bodyPr>
          <a:lstStyle/>
          <a:p>
            <a:pPr>
              <a:buFont typeface="Wingdings" panose="05000000000000000000" pitchFamily="2" charset="2"/>
              <a:buChar char="Ø"/>
            </a:pPr>
            <a:r>
              <a:rPr lang="en-US" sz="3600" dirty="0">
                <a:solidFill>
                  <a:srgbClr val="0070C0"/>
                </a:solidFill>
              </a:rPr>
              <a:t>Now we need to determine our differential equations for the predator and prey populations</a:t>
            </a:r>
          </a:p>
          <a:p>
            <a:pPr>
              <a:buFont typeface="Wingdings" panose="05000000000000000000" pitchFamily="2" charset="2"/>
              <a:buChar char="Ø"/>
            </a:pPr>
            <a:r>
              <a:rPr lang="en-US" sz="3600" dirty="0">
                <a:solidFill>
                  <a:srgbClr val="0070C0"/>
                </a:solidFill>
              </a:rPr>
              <a:t>To do this we will use a function setup so we can call the operation later </a:t>
            </a:r>
          </a:p>
          <a:p>
            <a:pPr>
              <a:buFont typeface="Wingdings" panose="05000000000000000000" pitchFamily="2" charset="2"/>
              <a:buChar char="Ø"/>
            </a:pPr>
            <a:r>
              <a:rPr lang="en-US" sz="3600" dirty="0">
                <a:solidFill>
                  <a:srgbClr val="0070C0"/>
                </a:solidFill>
              </a:rPr>
              <a:t>The predator Equation is given below: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4710784"/>
            <a:ext cx="8229600" cy="734333"/>
          </a:xfrm>
          <a:prstGeom prst="rect">
            <a:avLst/>
          </a:prstGeom>
        </p:spPr>
      </p:pic>
    </p:spTree>
    <p:extLst>
      <p:ext uri="{BB962C8B-B14F-4D97-AF65-F5344CB8AC3E}">
        <p14:creationId xmlns:p14="http://schemas.microsoft.com/office/powerpoint/2010/main" val="3081082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35705"/>
          </a:xfrm>
        </p:spPr>
        <p:txBody>
          <a:bodyPr>
            <a:normAutofit/>
          </a:bodyPr>
          <a:lstStyle/>
          <a:p>
            <a:r>
              <a:rPr lang="en-US" dirty="0">
                <a:solidFill>
                  <a:srgbClr val="FF0000"/>
                </a:solidFill>
              </a:rPr>
              <a:t>Creating Functions</a:t>
            </a:r>
          </a:p>
        </p:txBody>
      </p:sp>
      <p:sp>
        <p:nvSpPr>
          <p:cNvPr id="3" name="Content Placeholder 2"/>
          <p:cNvSpPr>
            <a:spLocks noGrp="1"/>
          </p:cNvSpPr>
          <p:nvPr>
            <p:ph idx="1"/>
          </p:nvPr>
        </p:nvSpPr>
        <p:spPr>
          <a:xfrm>
            <a:off x="609600" y="1110343"/>
            <a:ext cx="10972800" cy="4193547"/>
          </a:xfrm>
        </p:spPr>
        <p:txBody>
          <a:bodyPr>
            <a:normAutofit/>
          </a:bodyPr>
          <a:lstStyle/>
          <a:p>
            <a:pPr>
              <a:buFont typeface="Wingdings" panose="05000000000000000000" pitchFamily="2" charset="2"/>
              <a:buChar char="Ø"/>
            </a:pPr>
            <a:r>
              <a:rPr lang="en-US" sz="3600" dirty="0">
                <a:solidFill>
                  <a:srgbClr val="0070C0"/>
                </a:solidFill>
              </a:rPr>
              <a:t>We also need to create the differential for the prey population given below: </a:t>
            </a:r>
          </a:p>
          <a:p>
            <a:pPr>
              <a:buFont typeface="Wingdings" panose="05000000000000000000" pitchFamily="2" charset="2"/>
              <a:buChar char="Ø"/>
            </a:pPr>
            <a:r>
              <a:rPr lang="en-US" sz="3600" dirty="0">
                <a:solidFill>
                  <a:srgbClr val="0070C0"/>
                </a:solidFill>
              </a:rPr>
              <a:t>Now we can create the main loop which will calculate the changed differentials for prey and predator populations and add them to the actual populations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239" y="4357731"/>
            <a:ext cx="7657521" cy="566350"/>
          </a:xfrm>
          <a:prstGeom prst="rect">
            <a:avLst/>
          </a:prstGeom>
        </p:spPr>
      </p:pic>
    </p:spTree>
    <p:extLst>
      <p:ext uri="{BB962C8B-B14F-4D97-AF65-F5344CB8AC3E}">
        <p14:creationId xmlns:p14="http://schemas.microsoft.com/office/powerpoint/2010/main" val="2740989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30438"/>
          </a:xfrm>
        </p:spPr>
        <p:txBody>
          <a:bodyPr>
            <a:normAutofit fontScale="90000"/>
          </a:bodyPr>
          <a:lstStyle/>
          <a:p>
            <a:r>
              <a:rPr lang="en-US" dirty="0">
                <a:solidFill>
                  <a:srgbClr val="FF0000"/>
                </a:solidFill>
              </a:rPr>
              <a:t>Checking for User Input</a:t>
            </a:r>
          </a:p>
        </p:txBody>
      </p:sp>
      <p:sp>
        <p:nvSpPr>
          <p:cNvPr id="3" name="Content Placeholder 2"/>
          <p:cNvSpPr>
            <a:spLocks noGrp="1"/>
          </p:cNvSpPr>
          <p:nvPr>
            <p:ph idx="1"/>
          </p:nvPr>
        </p:nvSpPr>
        <p:spPr>
          <a:xfrm>
            <a:off x="942704" y="1004312"/>
            <a:ext cx="10639696" cy="5056854"/>
          </a:xfrm>
        </p:spPr>
        <p:txBody>
          <a:bodyPr>
            <a:normAutofit/>
          </a:bodyPr>
          <a:lstStyle/>
          <a:p>
            <a:pPr>
              <a:buFont typeface="Wingdings" panose="05000000000000000000" pitchFamily="2" charset="2"/>
              <a:buChar char="Ø"/>
            </a:pPr>
            <a:r>
              <a:rPr lang="en-US" sz="2800" dirty="0">
                <a:solidFill>
                  <a:srgbClr val="0070C0"/>
                </a:solidFill>
              </a:rPr>
              <a:t>Now i</a:t>
            </a:r>
            <a:r>
              <a:rPr lang="en-US" sz="2800" dirty="0" smtClean="0">
                <a:solidFill>
                  <a:srgbClr val="0070C0"/>
                </a:solidFill>
              </a:rPr>
              <a:t>deally </a:t>
            </a:r>
            <a:r>
              <a:rPr lang="en-US" sz="2800" dirty="0">
                <a:solidFill>
                  <a:srgbClr val="0070C0"/>
                </a:solidFill>
              </a:rPr>
              <a:t>we want the user to be able to provide all the variables for the equation</a:t>
            </a:r>
          </a:p>
          <a:p>
            <a:pPr>
              <a:buFont typeface="Wingdings" panose="05000000000000000000" pitchFamily="2" charset="2"/>
              <a:buChar char="Ø"/>
            </a:pPr>
            <a:r>
              <a:rPr lang="en-US" sz="2800" dirty="0">
                <a:solidFill>
                  <a:srgbClr val="0070C0"/>
                </a:solidFill>
              </a:rPr>
              <a:t>To accomplish this we use the </a:t>
            </a:r>
            <a:r>
              <a:rPr lang="en-US" sz="2800" dirty="0">
                <a:solidFill>
                  <a:srgbClr val="FF0000"/>
                </a:solidFill>
              </a:rPr>
              <a:t>input</a:t>
            </a:r>
            <a:r>
              <a:rPr lang="en-US" sz="2800" dirty="0">
                <a:solidFill>
                  <a:srgbClr val="0070C0"/>
                </a:solidFill>
              </a:rPr>
              <a:t> function to get data from the user to use in the plot</a:t>
            </a:r>
          </a:p>
          <a:p>
            <a:pPr>
              <a:buFont typeface="Wingdings" panose="05000000000000000000" pitchFamily="2" charset="2"/>
              <a:buChar char="Ø"/>
            </a:pPr>
            <a:r>
              <a:rPr lang="en-US" sz="2800" dirty="0">
                <a:solidFill>
                  <a:srgbClr val="0070C0"/>
                </a:solidFill>
              </a:rPr>
              <a:t>The code for this is given below:</a:t>
            </a: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021" y="3422373"/>
            <a:ext cx="6173061" cy="2638793"/>
          </a:xfrm>
          <a:prstGeom prst="rect">
            <a:avLst/>
          </a:prstGeom>
        </p:spPr>
      </p:pic>
    </p:spTree>
    <p:extLst>
      <p:ext uri="{BB962C8B-B14F-4D97-AF65-F5344CB8AC3E}">
        <p14:creationId xmlns:p14="http://schemas.microsoft.com/office/powerpoint/2010/main" val="2501581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35705"/>
          </a:xfrm>
        </p:spPr>
        <p:txBody>
          <a:bodyPr>
            <a:normAutofit/>
          </a:bodyPr>
          <a:lstStyle/>
          <a:p>
            <a:r>
              <a:rPr lang="en-US" dirty="0">
                <a:solidFill>
                  <a:srgbClr val="FF0000"/>
                </a:solidFill>
              </a:rPr>
              <a:t>Calculating Population Changes</a:t>
            </a:r>
          </a:p>
        </p:txBody>
      </p:sp>
      <p:sp>
        <p:nvSpPr>
          <p:cNvPr id="3" name="Content Placeholder 2"/>
          <p:cNvSpPr>
            <a:spLocks noGrp="1"/>
          </p:cNvSpPr>
          <p:nvPr>
            <p:ph idx="1"/>
          </p:nvPr>
        </p:nvSpPr>
        <p:spPr>
          <a:xfrm>
            <a:off x="609600" y="1110343"/>
            <a:ext cx="10972800" cy="4193547"/>
          </a:xfrm>
        </p:spPr>
        <p:txBody>
          <a:bodyPr>
            <a:normAutofit/>
          </a:bodyPr>
          <a:lstStyle/>
          <a:p>
            <a:pPr>
              <a:buFont typeface="Wingdings" panose="05000000000000000000" pitchFamily="2" charset="2"/>
              <a:buChar char="Ø"/>
            </a:pPr>
            <a:r>
              <a:rPr lang="en-US" sz="3600" dirty="0">
                <a:solidFill>
                  <a:srgbClr val="0070C0"/>
                </a:solidFill>
              </a:rPr>
              <a:t>Since the functions only give differentials to be able to plot them we need to recalculate the differential every time period and add it to the previous population amounts</a:t>
            </a:r>
          </a:p>
          <a:p>
            <a:pPr>
              <a:buFont typeface="Wingdings" panose="05000000000000000000" pitchFamily="2" charset="2"/>
              <a:buChar char="Ø"/>
            </a:pPr>
            <a:r>
              <a:rPr lang="en-US" sz="3600" dirty="0">
                <a:solidFill>
                  <a:srgbClr val="0070C0"/>
                </a:solidFill>
              </a:rPr>
              <a:t>Also since we want an entire graph we need to do this 10000 times to fill up the graph with population information</a:t>
            </a:r>
          </a:p>
        </p:txBody>
      </p:sp>
    </p:spTree>
    <p:extLst>
      <p:ext uri="{BB962C8B-B14F-4D97-AF65-F5344CB8AC3E}">
        <p14:creationId xmlns:p14="http://schemas.microsoft.com/office/powerpoint/2010/main" val="1574640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5076"/>
          </a:xfrm>
        </p:spPr>
        <p:txBody>
          <a:bodyPr>
            <a:normAutofit fontScale="90000"/>
          </a:bodyPr>
          <a:lstStyle/>
          <a:p>
            <a:r>
              <a:rPr lang="en-US" dirty="0">
                <a:solidFill>
                  <a:srgbClr val="FF0000"/>
                </a:solidFill>
              </a:rPr>
              <a:t>Calculating Population Changes</a:t>
            </a:r>
          </a:p>
        </p:txBody>
      </p:sp>
      <p:sp>
        <p:nvSpPr>
          <p:cNvPr id="3" name="Content Placeholder 2"/>
          <p:cNvSpPr>
            <a:spLocks noGrp="1"/>
          </p:cNvSpPr>
          <p:nvPr>
            <p:ph idx="1"/>
          </p:nvPr>
        </p:nvSpPr>
        <p:spPr>
          <a:xfrm>
            <a:off x="837111" y="979714"/>
            <a:ext cx="10517777" cy="4801369"/>
          </a:xfrm>
        </p:spPr>
        <p:txBody>
          <a:bodyPr>
            <a:normAutofit/>
          </a:bodyPr>
          <a:lstStyle/>
          <a:p>
            <a:pPr>
              <a:buFont typeface="Wingdings" panose="05000000000000000000" pitchFamily="2" charset="2"/>
              <a:buChar char="Ø"/>
            </a:pPr>
            <a:r>
              <a:rPr lang="en-US" sz="3600" dirty="0">
                <a:solidFill>
                  <a:srgbClr val="0070C0"/>
                </a:solidFill>
              </a:rPr>
              <a:t>To accomplish both of these we use a for loop and add the differentials to populations amounts for each species and then store them in the arrays we created earlier this is displayed below: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643" y="3380398"/>
            <a:ext cx="8674712" cy="2118708"/>
          </a:xfrm>
          <a:prstGeom prst="rect">
            <a:avLst/>
          </a:prstGeom>
        </p:spPr>
      </p:pic>
    </p:spTree>
    <p:extLst>
      <p:ext uri="{BB962C8B-B14F-4D97-AF65-F5344CB8AC3E}">
        <p14:creationId xmlns:p14="http://schemas.microsoft.com/office/powerpoint/2010/main" val="1355385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48768"/>
          </a:xfrm>
        </p:spPr>
        <p:txBody>
          <a:bodyPr>
            <a:normAutofit/>
          </a:bodyPr>
          <a:lstStyle/>
          <a:p>
            <a:r>
              <a:rPr lang="en-US" dirty="0">
                <a:solidFill>
                  <a:srgbClr val="FF0000"/>
                </a:solidFill>
              </a:rPr>
              <a:t>Plotting the Data</a:t>
            </a:r>
          </a:p>
        </p:txBody>
      </p:sp>
      <p:sp>
        <p:nvSpPr>
          <p:cNvPr id="3" name="Content Placeholder 2"/>
          <p:cNvSpPr>
            <a:spLocks noGrp="1"/>
          </p:cNvSpPr>
          <p:nvPr>
            <p:ph idx="1"/>
          </p:nvPr>
        </p:nvSpPr>
        <p:spPr>
          <a:xfrm>
            <a:off x="609600" y="1110343"/>
            <a:ext cx="10972800" cy="5103679"/>
          </a:xfrm>
        </p:spPr>
        <p:txBody>
          <a:bodyPr>
            <a:normAutofit/>
          </a:bodyPr>
          <a:lstStyle/>
          <a:p>
            <a:pPr>
              <a:buFont typeface="Wingdings" panose="05000000000000000000" pitchFamily="2" charset="2"/>
              <a:buChar char="Ø"/>
            </a:pPr>
            <a:r>
              <a:rPr lang="en-US" sz="3600" dirty="0">
                <a:solidFill>
                  <a:srgbClr val="0070C0"/>
                </a:solidFill>
              </a:rPr>
              <a:t>Now we have all our data created we need to plot it</a:t>
            </a:r>
          </a:p>
          <a:p>
            <a:pPr>
              <a:buFont typeface="Wingdings" panose="05000000000000000000" pitchFamily="2" charset="2"/>
              <a:buChar char="Ø"/>
            </a:pPr>
            <a:r>
              <a:rPr lang="en-US" sz="3600" dirty="0">
                <a:solidFill>
                  <a:srgbClr val="0070C0"/>
                </a:solidFill>
              </a:rPr>
              <a:t>To accomplish this we will be using some matplotlib functions </a:t>
            </a:r>
          </a:p>
          <a:p>
            <a:pPr>
              <a:buFont typeface="Wingdings" panose="05000000000000000000" pitchFamily="2" charset="2"/>
              <a:buChar char="Ø"/>
            </a:pPr>
            <a:r>
              <a:rPr lang="en-US" sz="3600" dirty="0">
                <a:solidFill>
                  <a:srgbClr val="0070C0"/>
                </a:solidFill>
              </a:rPr>
              <a:t>Initially we need to plot the values with: </a:t>
            </a:r>
          </a:p>
          <a:p>
            <a:pPr>
              <a:buFont typeface="Wingdings" panose="05000000000000000000" pitchFamily="2" charset="2"/>
              <a:buChar char="Ø"/>
            </a:pPr>
            <a:endParaRPr lang="en-US" sz="3600" dirty="0">
              <a:solidFill>
                <a:srgbClr val="0070C0"/>
              </a:solidFill>
            </a:endParaRPr>
          </a:p>
          <a:p>
            <a:pPr>
              <a:buFont typeface="Wingdings" panose="05000000000000000000" pitchFamily="2" charset="2"/>
              <a:buChar char="Ø"/>
            </a:pPr>
            <a:r>
              <a:rPr lang="en-US" sz="3600" dirty="0">
                <a:solidFill>
                  <a:srgbClr val="0070C0"/>
                </a:solidFill>
              </a:rPr>
              <a:t>This will plot the prey values on a blue line and predator values on a red line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92010"/>
          <a:stretch/>
        </p:blipFill>
        <p:spPr>
          <a:xfrm>
            <a:off x="2411104" y="3854723"/>
            <a:ext cx="7369791" cy="152430"/>
          </a:xfrm>
          <a:prstGeom prst="rect">
            <a:avLst/>
          </a:prstGeom>
        </p:spPr>
      </p:pic>
    </p:spTree>
    <p:extLst>
      <p:ext uri="{BB962C8B-B14F-4D97-AF65-F5344CB8AC3E}">
        <p14:creationId xmlns:p14="http://schemas.microsoft.com/office/powerpoint/2010/main" val="4056995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83453"/>
          </a:xfrm>
        </p:spPr>
        <p:txBody>
          <a:bodyPr>
            <a:normAutofit/>
          </a:bodyPr>
          <a:lstStyle/>
          <a:p>
            <a:r>
              <a:rPr lang="en-US" dirty="0">
                <a:solidFill>
                  <a:srgbClr val="FF0000"/>
                </a:solidFill>
              </a:rPr>
              <a:t>Plotting the Data</a:t>
            </a:r>
          </a:p>
        </p:txBody>
      </p:sp>
      <p:sp>
        <p:nvSpPr>
          <p:cNvPr id="3" name="Content Placeholder 2"/>
          <p:cNvSpPr>
            <a:spLocks noGrp="1"/>
          </p:cNvSpPr>
          <p:nvPr>
            <p:ph idx="1"/>
          </p:nvPr>
        </p:nvSpPr>
        <p:spPr>
          <a:xfrm>
            <a:off x="999308" y="1214847"/>
            <a:ext cx="10193383" cy="3864002"/>
          </a:xfrm>
        </p:spPr>
        <p:txBody>
          <a:bodyPr>
            <a:normAutofit/>
          </a:bodyPr>
          <a:lstStyle/>
          <a:p>
            <a:pPr>
              <a:buFont typeface="Wingdings" panose="05000000000000000000" pitchFamily="2" charset="2"/>
              <a:buChar char="Ø"/>
            </a:pPr>
            <a:r>
              <a:rPr lang="en-US" sz="3600" dirty="0">
                <a:solidFill>
                  <a:srgbClr val="0070C0"/>
                </a:solidFill>
              </a:rPr>
              <a:t>Now we need to provide axis labels for our plot as well as display the actual plot</a:t>
            </a:r>
          </a:p>
          <a:p>
            <a:pPr>
              <a:buFont typeface="Wingdings" panose="05000000000000000000" pitchFamily="2" charset="2"/>
              <a:buChar char="Ø"/>
            </a:pPr>
            <a:r>
              <a:rPr lang="en-US" sz="3600" dirty="0">
                <a:solidFill>
                  <a:srgbClr val="0070C0"/>
                </a:solidFill>
              </a:rPr>
              <a:t>This is accomplished with the following code (the plot function is included for reference) :</a:t>
            </a:r>
          </a:p>
          <a:p>
            <a:endParaRPr lang="en-US" sz="2400" dirty="0"/>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979" y="3749225"/>
            <a:ext cx="8100040" cy="2096774"/>
          </a:xfrm>
          <a:prstGeom prst="rect">
            <a:avLst/>
          </a:prstGeom>
        </p:spPr>
      </p:pic>
    </p:spTree>
    <p:extLst>
      <p:ext uri="{BB962C8B-B14F-4D97-AF65-F5344CB8AC3E}">
        <p14:creationId xmlns:p14="http://schemas.microsoft.com/office/powerpoint/2010/main" val="2530053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5154"/>
            <a:ext cx="7772400" cy="878436"/>
          </a:xfrm>
        </p:spPr>
        <p:txBody>
          <a:bodyPr>
            <a:normAutofit/>
          </a:bodyPr>
          <a:lstStyle/>
          <a:p>
            <a:r>
              <a:rPr lang="en-US" dirty="0">
                <a:solidFill>
                  <a:srgbClr val="FF0000"/>
                </a:solidFill>
              </a:rPr>
              <a:t>Checking the Plot</a:t>
            </a:r>
          </a:p>
        </p:txBody>
      </p:sp>
      <p:sp>
        <p:nvSpPr>
          <p:cNvPr id="3" name="Content Placeholder 2"/>
          <p:cNvSpPr>
            <a:spLocks noGrp="1"/>
          </p:cNvSpPr>
          <p:nvPr>
            <p:ph idx="1"/>
          </p:nvPr>
        </p:nvSpPr>
        <p:spPr>
          <a:xfrm>
            <a:off x="775063" y="979717"/>
            <a:ext cx="10641874" cy="5168407"/>
          </a:xfrm>
        </p:spPr>
        <p:txBody>
          <a:bodyPr>
            <a:noAutofit/>
          </a:bodyPr>
          <a:lstStyle/>
          <a:p>
            <a:pPr>
              <a:buFont typeface="Wingdings" panose="05000000000000000000" pitchFamily="2" charset="2"/>
              <a:buChar char="Ø"/>
            </a:pPr>
            <a:r>
              <a:rPr lang="en-US" sz="2600" dirty="0">
                <a:solidFill>
                  <a:srgbClr val="0070C0"/>
                </a:solidFill>
              </a:rPr>
              <a:t>At this point you should be able to run the code and see a plot like this: </a:t>
            </a:r>
          </a:p>
          <a:p>
            <a:endParaRPr lang="en-US" sz="2600" dirty="0">
              <a:solidFill>
                <a:srgbClr val="0070C0"/>
              </a:solidFill>
            </a:endParaRPr>
          </a:p>
          <a:p>
            <a:endParaRPr lang="en-US" sz="2600" dirty="0">
              <a:solidFill>
                <a:srgbClr val="0070C0"/>
              </a:solidFill>
            </a:endParaRPr>
          </a:p>
          <a:p>
            <a:pPr marL="0" indent="0">
              <a:buNone/>
            </a:pPr>
            <a:endParaRPr lang="en-US" sz="2600" dirty="0">
              <a:solidFill>
                <a:srgbClr val="0070C0"/>
              </a:solidFill>
            </a:endParaRPr>
          </a:p>
          <a:p>
            <a:pPr marL="0" indent="0">
              <a:buNone/>
            </a:pPr>
            <a:endParaRPr lang="en-US" sz="2600" dirty="0">
              <a:solidFill>
                <a:srgbClr val="0070C0"/>
              </a:solidFill>
            </a:endParaRPr>
          </a:p>
          <a:p>
            <a:pPr marL="0" indent="0">
              <a:buNone/>
            </a:pPr>
            <a:endParaRPr lang="en-US" sz="2600" dirty="0">
              <a:solidFill>
                <a:srgbClr val="0070C0"/>
              </a:solidFill>
            </a:endParaRPr>
          </a:p>
          <a:p>
            <a:pPr marL="0" indent="0">
              <a:buNone/>
            </a:pPr>
            <a:endParaRPr lang="en-US" sz="2600" dirty="0">
              <a:solidFill>
                <a:srgbClr val="0070C0"/>
              </a:solidFill>
            </a:endParaRPr>
          </a:p>
          <a:p>
            <a:pPr marL="0" indent="0">
              <a:buNone/>
            </a:pPr>
            <a:endParaRPr lang="en-US" sz="2600" dirty="0">
              <a:solidFill>
                <a:srgbClr val="0070C0"/>
              </a:solidFill>
            </a:endParaRPr>
          </a:p>
          <a:p>
            <a:pPr>
              <a:buFont typeface="Wingdings" panose="05000000000000000000" pitchFamily="2" charset="2"/>
              <a:buChar char="Ø"/>
            </a:pPr>
            <a:r>
              <a:rPr lang="en-US" sz="2600" dirty="0">
                <a:solidFill>
                  <a:srgbClr val="0070C0"/>
                </a:solidFill>
              </a:rPr>
              <a:t>Remember that these equations can go unstable so if you use different input values from the code your plot may go to infinity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154" y="1446018"/>
            <a:ext cx="3784492" cy="3243027"/>
          </a:xfrm>
          <a:prstGeom prst="rect">
            <a:avLst/>
          </a:prstGeom>
        </p:spPr>
      </p:pic>
    </p:spTree>
    <p:extLst>
      <p:ext uri="{BB962C8B-B14F-4D97-AF65-F5344CB8AC3E}">
        <p14:creationId xmlns:p14="http://schemas.microsoft.com/office/powerpoint/2010/main" val="3053990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09579"/>
          </a:xfrm>
        </p:spPr>
        <p:txBody>
          <a:bodyPr>
            <a:normAutofit/>
          </a:bodyPr>
          <a:lstStyle/>
          <a:p>
            <a:r>
              <a:rPr lang="en-US" dirty="0">
                <a:solidFill>
                  <a:srgbClr val="FF0000"/>
                </a:solidFill>
              </a:rPr>
              <a:t>Improvements to Design</a:t>
            </a:r>
          </a:p>
        </p:txBody>
      </p:sp>
      <p:sp>
        <p:nvSpPr>
          <p:cNvPr id="3" name="Content Placeholder 2"/>
          <p:cNvSpPr>
            <a:spLocks noGrp="1"/>
          </p:cNvSpPr>
          <p:nvPr>
            <p:ph idx="1"/>
          </p:nvPr>
        </p:nvSpPr>
        <p:spPr>
          <a:xfrm>
            <a:off x="870857" y="1084217"/>
            <a:ext cx="10252165" cy="4852560"/>
          </a:xfrm>
        </p:spPr>
        <p:txBody>
          <a:bodyPr>
            <a:normAutofit/>
          </a:bodyPr>
          <a:lstStyle/>
          <a:p>
            <a:pPr>
              <a:buFont typeface="Wingdings" panose="05000000000000000000" pitchFamily="2" charset="2"/>
              <a:buChar char="Ø"/>
            </a:pPr>
            <a:r>
              <a:rPr lang="en-US" dirty="0">
                <a:solidFill>
                  <a:srgbClr val="0070C0"/>
                </a:solidFill>
              </a:rPr>
              <a:t>At this point we have a working plotter for the predator prey model</a:t>
            </a:r>
          </a:p>
          <a:p>
            <a:pPr>
              <a:buFont typeface="Wingdings" panose="05000000000000000000" pitchFamily="2" charset="2"/>
              <a:buChar char="Ø"/>
            </a:pPr>
            <a:r>
              <a:rPr lang="en-US" dirty="0">
                <a:solidFill>
                  <a:srgbClr val="0070C0"/>
                </a:solidFill>
              </a:rPr>
              <a:t>However it might be interesting to see the plotted information in real time </a:t>
            </a:r>
          </a:p>
          <a:p>
            <a:pPr>
              <a:buFont typeface="Wingdings" panose="05000000000000000000" pitchFamily="2" charset="2"/>
              <a:buChar char="Ø"/>
            </a:pPr>
            <a:r>
              <a:rPr lang="en-US" dirty="0">
                <a:solidFill>
                  <a:srgbClr val="0070C0"/>
                </a:solidFill>
              </a:rPr>
              <a:t>Subsequently, we will investigate animating our plot and using a carrying capacity variable in our equation to stabilize our plots </a:t>
            </a:r>
          </a:p>
          <a:p>
            <a:pPr>
              <a:buFont typeface="Wingdings" panose="05000000000000000000" pitchFamily="2" charset="2"/>
              <a:buChar char="Ø"/>
            </a:pPr>
            <a:r>
              <a:rPr lang="en-US" dirty="0">
                <a:solidFill>
                  <a:srgbClr val="0070C0"/>
                </a:solidFill>
              </a:rPr>
              <a:t>At this point save your current work, open a “New File” and copy the previous code that you wrote into it</a:t>
            </a:r>
          </a:p>
        </p:txBody>
      </p:sp>
    </p:spTree>
    <p:extLst>
      <p:ext uri="{BB962C8B-B14F-4D97-AF65-F5344CB8AC3E}">
        <p14:creationId xmlns:p14="http://schemas.microsoft.com/office/powerpoint/2010/main" val="7226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6890"/>
            <a:ext cx="10972800" cy="1143000"/>
          </a:xfrm>
        </p:spPr>
        <p:txBody>
          <a:bodyPr/>
          <a:lstStyle/>
          <a:p>
            <a:r>
              <a:rPr lang="en-US" dirty="0" smtClean="0">
                <a:solidFill>
                  <a:srgbClr val="FF0000"/>
                </a:solidFill>
              </a:rPr>
              <a:t>Goals</a:t>
            </a:r>
            <a:endParaRPr lang="en-US" dirty="0">
              <a:solidFill>
                <a:srgbClr val="FF0000"/>
              </a:solidFill>
            </a:endParaRPr>
          </a:p>
        </p:txBody>
      </p:sp>
      <p:sp>
        <p:nvSpPr>
          <p:cNvPr id="3" name="Content Placeholder 2"/>
          <p:cNvSpPr>
            <a:spLocks noGrp="1"/>
          </p:cNvSpPr>
          <p:nvPr>
            <p:ph idx="1"/>
          </p:nvPr>
        </p:nvSpPr>
        <p:spPr>
          <a:xfrm>
            <a:off x="609600" y="1306287"/>
            <a:ext cx="10972800" cy="4487462"/>
          </a:xfrm>
        </p:spPr>
        <p:txBody>
          <a:bodyPr>
            <a:normAutofit/>
          </a:bodyPr>
          <a:lstStyle/>
          <a:p>
            <a:pPr>
              <a:buFont typeface="Wingdings" panose="05000000000000000000" pitchFamily="2" charset="2"/>
              <a:buChar char="Ø"/>
            </a:pPr>
            <a:r>
              <a:rPr lang="en-US" sz="4000" dirty="0" smtClean="0">
                <a:solidFill>
                  <a:srgbClr val="0070C0"/>
                </a:solidFill>
              </a:rPr>
              <a:t>We will investigate creating a predator prey model using the graphical interfaces of python</a:t>
            </a:r>
          </a:p>
        </p:txBody>
      </p:sp>
    </p:spTree>
    <p:extLst>
      <p:ext uri="{BB962C8B-B14F-4D97-AF65-F5344CB8AC3E}">
        <p14:creationId xmlns:p14="http://schemas.microsoft.com/office/powerpoint/2010/main" val="2202526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83453"/>
          </a:xfrm>
        </p:spPr>
        <p:txBody>
          <a:bodyPr>
            <a:normAutofit/>
          </a:bodyPr>
          <a:lstStyle/>
          <a:p>
            <a:r>
              <a:rPr lang="en-US" dirty="0">
                <a:solidFill>
                  <a:srgbClr val="FF0000"/>
                </a:solidFill>
              </a:rPr>
              <a:t>Carrying Capacity</a:t>
            </a:r>
          </a:p>
        </p:txBody>
      </p:sp>
      <p:sp>
        <p:nvSpPr>
          <p:cNvPr id="3" name="Content Placeholder 2"/>
          <p:cNvSpPr>
            <a:spLocks noGrp="1"/>
          </p:cNvSpPr>
          <p:nvPr>
            <p:ph idx="1"/>
          </p:nvPr>
        </p:nvSpPr>
        <p:spPr>
          <a:xfrm>
            <a:off x="776151" y="1058091"/>
            <a:ext cx="10639697" cy="4820195"/>
          </a:xfrm>
        </p:spPr>
        <p:txBody>
          <a:bodyPr>
            <a:normAutofit/>
          </a:bodyPr>
          <a:lstStyle/>
          <a:p>
            <a:pPr>
              <a:buFont typeface="Wingdings" panose="05000000000000000000" pitchFamily="2" charset="2"/>
              <a:buChar char="Ø"/>
            </a:pPr>
            <a:r>
              <a:rPr lang="en-US" sz="3600" dirty="0">
                <a:solidFill>
                  <a:srgbClr val="0070C0"/>
                </a:solidFill>
              </a:rPr>
              <a:t>The standard equation does not have a carrying capacity variable</a:t>
            </a:r>
          </a:p>
          <a:p>
            <a:pPr>
              <a:buFont typeface="Wingdings" panose="05000000000000000000" pitchFamily="2" charset="2"/>
              <a:buChar char="Ø"/>
            </a:pPr>
            <a:r>
              <a:rPr lang="en-US" sz="3600" dirty="0">
                <a:solidFill>
                  <a:srgbClr val="0070C0"/>
                </a:solidFill>
              </a:rPr>
              <a:t>Thus the prey population can increase to infinity if the conditions are correct </a:t>
            </a:r>
          </a:p>
          <a:p>
            <a:pPr>
              <a:buFont typeface="Wingdings" panose="05000000000000000000" pitchFamily="2" charset="2"/>
              <a:buChar char="Ø"/>
            </a:pPr>
            <a:r>
              <a:rPr lang="en-US" sz="3600" dirty="0">
                <a:solidFill>
                  <a:srgbClr val="0070C0"/>
                </a:solidFill>
              </a:rPr>
              <a:t>Since this is impossible we will implement a carrying capacity variable to emulate the carrying capacity of an environment as well as increase the nominal stability of our plots</a:t>
            </a:r>
          </a:p>
        </p:txBody>
      </p:sp>
    </p:spTree>
    <p:extLst>
      <p:ext uri="{BB962C8B-B14F-4D97-AF65-F5344CB8AC3E}">
        <p14:creationId xmlns:p14="http://schemas.microsoft.com/office/powerpoint/2010/main" val="2515106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48768"/>
          </a:xfrm>
        </p:spPr>
        <p:txBody>
          <a:bodyPr>
            <a:normAutofit/>
          </a:bodyPr>
          <a:lstStyle/>
          <a:p>
            <a:r>
              <a:rPr lang="en-US" dirty="0">
                <a:solidFill>
                  <a:srgbClr val="FF0000"/>
                </a:solidFill>
              </a:rPr>
              <a:t>Carrying Capacity</a:t>
            </a:r>
          </a:p>
        </p:txBody>
      </p:sp>
      <p:sp>
        <p:nvSpPr>
          <p:cNvPr id="3" name="Content Placeholder 2"/>
          <p:cNvSpPr>
            <a:spLocks noGrp="1"/>
          </p:cNvSpPr>
          <p:nvPr>
            <p:ph idx="1"/>
          </p:nvPr>
        </p:nvSpPr>
        <p:spPr>
          <a:xfrm>
            <a:off x="899901" y="953588"/>
            <a:ext cx="10392197" cy="5187318"/>
          </a:xfrm>
        </p:spPr>
        <p:txBody>
          <a:bodyPr>
            <a:normAutofit/>
          </a:bodyPr>
          <a:lstStyle/>
          <a:p>
            <a:pPr>
              <a:buFont typeface="Wingdings" panose="05000000000000000000" pitchFamily="2" charset="2"/>
              <a:buChar char="Ø"/>
            </a:pPr>
            <a:r>
              <a:rPr lang="en-US" dirty="0">
                <a:solidFill>
                  <a:srgbClr val="0070C0"/>
                </a:solidFill>
              </a:rPr>
              <a:t>First in our variables section we need to initialize a carrying capacity variable: </a:t>
            </a:r>
          </a:p>
          <a:p>
            <a:pPr>
              <a:buFont typeface="Wingdings" panose="05000000000000000000" pitchFamily="2" charset="2"/>
              <a:buChar char="Ø"/>
            </a:pPr>
            <a:endParaRPr lang="en-US" dirty="0">
              <a:solidFill>
                <a:srgbClr val="0070C0"/>
              </a:solidFill>
            </a:endParaRPr>
          </a:p>
          <a:p>
            <a:pPr>
              <a:buFont typeface="Wingdings" panose="05000000000000000000" pitchFamily="2" charset="2"/>
              <a:buChar char="Ø"/>
            </a:pPr>
            <a:r>
              <a:rPr lang="en-US" dirty="0">
                <a:solidFill>
                  <a:srgbClr val="0070C0"/>
                </a:solidFill>
              </a:rPr>
              <a:t>Once that is finished we need to modify our preyEquation to accommodate the new variable and use it </a:t>
            </a:r>
          </a:p>
          <a:p>
            <a:pPr>
              <a:buFont typeface="Wingdings" panose="05000000000000000000" pitchFamily="2" charset="2"/>
              <a:buChar char="Ø"/>
            </a:pPr>
            <a:r>
              <a:rPr lang="en-US" dirty="0">
                <a:solidFill>
                  <a:srgbClr val="0070C0"/>
                </a:solidFill>
              </a:rPr>
              <a:t>this can be done with the code below were K represents the carrying capacity variable:</a:t>
            </a:r>
          </a:p>
          <a:p>
            <a:pPr marL="0" indent="0">
              <a:buNone/>
            </a:pPr>
            <a:endParaRPr lang="en-US" sz="2400" dirty="0"/>
          </a:p>
          <a:p>
            <a:endParaRPr lang="en-US" sz="2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9781"/>
          <a:stretch/>
        </p:blipFill>
        <p:spPr>
          <a:xfrm>
            <a:off x="4730672" y="1913214"/>
            <a:ext cx="2392410" cy="6090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3917" y="4918004"/>
            <a:ext cx="4844163" cy="1005709"/>
          </a:xfrm>
          <a:prstGeom prst="rect">
            <a:avLst/>
          </a:prstGeom>
        </p:spPr>
      </p:pic>
    </p:spTree>
    <p:extLst>
      <p:ext uri="{BB962C8B-B14F-4D97-AF65-F5344CB8AC3E}">
        <p14:creationId xmlns:p14="http://schemas.microsoft.com/office/powerpoint/2010/main" val="740177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14909"/>
          </a:xfrm>
        </p:spPr>
        <p:txBody>
          <a:bodyPr>
            <a:normAutofit/>
          </a:bodyPr>
          <a:lstStyle/>
          <a:p>
            <a:r>
              <a:rPr lang="en-US" dirty="0">
                <a:solidFill>
                  <a:srgbClr val="FF0000"/>
                </a:solidFill>
              </a:rPr>
              <a:t>Animation Setup</a:t>
            </a:r>
          </a:p>
        </p:txBody>
      </p:sp>
      <p:sp>
        <p:nvSpPr>
          <p:cNvPr id="3" name="Content Placeholder 2"/>
          <p:cNvSpPr>
            <a:spLocks noGrp="1"/>
          </p:cNvSpPr>
          <p:nvPr>
            <p:ph idx="1"/>
          </p:nvPr>
        </p:nvSpPr>
        <p:spPr>
          <a:xfrm>
            <a:off x="756557" y="1010702"/>
            <a:ext cx="10678885" cy="5314609"/>
          </a:xfrm>
        </p:spPr>
        <p:txBody>
          <a:bodyPr>
            <a:normAutofit/>
          </a:bodyPr>
          <a:lstStyle/>
          <a:p>
            <a:pPr>
              <a:buFont typeface="Wingdings" panose="05000000000000000000" pitchFamily="2" charset="2"/>
              <a:buChar char="Ø"/>
            </a:pPr>
            <a:r>
              <a:rPr lang="en-US" sz="2800" dirty="0">
                <a:solidFill>
                  <a:srgbClr val="0070C0"/>
                </a:solidFill>
              </a:rPr>
              <a:t>For setting up animation we first need to import another library: </a:t>
            </a:r>
            <a:endParaRPr lang="en-US" sz="2800" dirty="0" smtClean="0">
              <a:solidFill>
                <a:srgbClr val="0070C0"/>
              </a:solidFill>
            </a:endParaRPr>
          </a:p>
          <a:p>
            <a:pPr marL="0" indent="0">
              <a:buNone/>
            </a:pPr>
            <a:endParaRPr lang="en-US" sz="2800" dirty="0">
              <a:solidFill>
                <a:srgbClr val="0070C0"/>
              </a:solidFill>
            </a:endParaRPr>
          </a:p>
          <a:p>
            <a:pPr>
              <a:buFont typeface="Wingdings" panose="05000000000000000000" pitchFamily="2" charset="2"/>
              <a:buChar char="Ø"/>
            </a:pPr>
            <a:r>
              <a:rPr lang="en-US" sz="2800" dirty="0">
                <a:solidFill>
                  <a:srgbClr val="0070C0"/>
                </a:solidFill>
              </a:rPr>
              <a:t>After this we need to create two new arrays for the animating process: </a:t>
            </a:r>
          </a:p>
          <a:p>
            <a:pPr>
              <a:buFont typeface="Wingdings" panose="05000000000000000000" pitchFamily="2" charset="2"/>
              <a:buChar char="Ø"/>
            </a:pPr>
            <a:endParaRPr lang="en-US" sz="2800" dirty="0">
              <a:solidFill>
                <a:srgbClr val="0070C0"/>
              </a:solidFill>
            </a:endParaRPr>
          </a:p>
          <a:p>
            <a:pPr>
              <a:buFont typeface="Wingdings" panose="05000000000000000000" pitchFamily="2" charset="2"/>
              <a:buChar char="Ø"/>
            </a:pPr>
            <a:r>
              <a:rPr lang="en-US" sz="2800" dirty="0">
                <a:solidFill>
                  <a:srgbClr val="0070C0"/>
                </a:solidFill>
              </a:rPr>
              <a:t>Also since we want our animation to run faster lets change our period variable to 0.1: </a:t>
            </a:r>
          </a:p>
          <a:p>
            <a:pPr>
              <a:buFont typeface="Wingdings" panose="05000000000000000000" pitchFamily="2" charset="2"/>
              <a:buChar char="Ø"/>
            </a:pPr>
            <a:r>
              <a:rPr lang="en-US" sz="2800" dirty="0">
                <a:solidFill>
                  <a:srgbClr val="0070C0"/>
                </a:solidFill>
              </a:rPr>
              <a:t>We will now be using matplotlib’s FuncAnimation function so we need to setup some functions in preparation to using that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628" y="1642402"/>
            <a:ext cx="5814741" cy="3124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0967" y="2690900"/>
            <a:ext cx="2510061" cy="96540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0770" y="3983052"/>
            <a:ext cx="4930454" cy="314042"/>
          </a:xfrm>
          <a:prstGeom prst="rect">
            <a:avLst/>
          </a:prstGeom>
        </p:spPr>
      </p:pic>
    </p:spTree>
    <p:extLst>
      <p:ext uri="{BB962C8B-B14F-4D97-AF65-F5344CB8AC3E}">
        <p14:creationId xmlns:p14="http://schemas.microsoft.com/office/powerpoint/2010/main" val="3528236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57328"/>
          </a:xfrm>
        </p:spPr>
        <p:txBody>
          <a:bodyPr>
            <a:normAutofit fontScale="90000"/>
          </a:bodyPr>
          <a:lstStyle/>
          <a:p>
            <a:r>
              <a:rPr lang="en-US" dirty="0">
                <a:solidFill>
                  <a:srgbClr val="FF0000"/>
                </a:solidFill>
              </a:rPr>
              <a:t>Animation Setup</a:t>
            </a:r>
          </a:p>
        </p:txBody>
      </p:sp>
      <p:sp>
        <p:nvSpPr>
          <p:cNvPr id="3" name="Content Placeholder 2"/>
          <p:cNvSpPr>
            <a:spLocks noGrp="1"/>
          </p:cNvSpPr>
          <p:nvPr>
            <p:ph idx="1"/>
          </p:nvPr>
        </p:nvSpPr>
        <p:spPr>
          <a:xfrm>
            <a:off x="766354" y="1031966"/>
            <a:ext cx="10659291" cy="4715106"/>
          </a:xfrm>
        </p:spPr>
        <p:txBody>
          <a:bodyPr>
            <a:normAutofit/>
          </a:bodyPr>
          <a:lstStyle/>
          <a:p>
            <a:pPr>
              <a:buFont typeface="Wingdings" panose="05000000000000000000" pitchFamily="2" charset="2"/>
              <a:buChar char="Ø"/>
            </a:pPr>
            <a:r>
              <a:rPr lang="en-US" sz="3600" dirty="0">
                <a:solidFill>
                  <a:srgbClr val="0070C0"/>
                </a:solidFill>
              </a:rPr>
              <a:t>The initialize function sets up the plotting scheme and parameters and will initialize the legend for the lines we will be plotting code is below: </a:t>
            </a:r>
          </a:p>
          <a:p>
            <a:pPr>
              <a:buFont typeface="Wingdings" panose="05000000000000000000" pitchFamily="2" charset="2"/>
              <a:buChar char="Ø"/>
            </a:pPr>
            <a:endParaRPr lang="en-US" sz="3600" dirty="0">
              <a:solidFill>
                <a:srgbClr val="0070C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951" y="2932412"/>
            <a:ext cx="8786096" cy="2388655"/>
          </a:xfrm>
          <a:prstGeom prst="rect">
            <a:avLst/>
          </a:prstGeom>
        </p:spPr>
      </p:pic>
    </p:spTree>
    <p:extLst>
      <p:ext uri="{BB962C8B-B14F-4D97-AF65-F5344CB8AC3E}">
        <p14:creationId xmlns:p14="http://schemas.microsoft.com/office/powerpoint/2010/main" val="1837297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87511"/>
          </a:xfrm>
        </p:spPr>
        <p:txBody>
          <a:bodyPr>
            <a:normAutofit fontScale="90000"/>
          </a:bodyPr>
          <a:lstStyle/>
          <a:p>
            <a:r>
              <a:rPr lang="en-US" dirty="0">
                <a:solidFill>
                  <a:srgbClr val="FF0000"/>
                </a:solidFill>
              </a:rPr>
              <a:t>Animation Setup</a:t>
            </a:r>
          </a:p>
        </p:txBody>
      </p:sp>
      <p:sp>
        <p:nvSpPr>
          <p:cNvPr id="3" name="Content Placeholder 2"/>
          <p:cNvSpPr>
            <a:spLocks noGrp="1"/>
          </p:cNvSpPr>
          <p:nvPr>
            <p:ph idx="1"/>
          </p:nvPr>
        </p:nvSpPr>
        <p:spPr>
          <a:xfrm>
            <a:off x="822521" y="862149"/>
            <a:ext cx="10519661" cy="4725090"/>
          </a:xfrm>
        </p:spPr>
        <p:txBody>
          <a:bodyPr>
            <a:normAutofit/>
          </a:bodyPr>
          <a:lstStyle/>
          <a:p>
            <a:pPr>
              <a:buFont typeface="Wingdings" panose="05000000000000000000" pitchFamily="2" charset="2"/>
              <a:buChar char="Ø"/>
            </a:pPr>
            <a:r>
              <a:rPr lang="en-US" sz="3600" dirty="0">
                <a:solidFill>
                  <a:srgbClr val="0070C0"/>
                </a:solidFill>
              </a:rPr>
              <a:t>After init function we need an update function which will essentially do the work of our for loop in the previous steps of this project by calculating populations and returning the arrays with the population amounts to line 1 and line 2 to be plotted:</a:t>
            </a: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830" y="3653107"/>
            <a:ext cx="8898340" cy="2222878"/>
          </a:xfrm>
          <a:prstGeom prst="rect">
            <a:avLst/>
          </a:prstGeom>
        </p:spPr>
      </p:pic>
    </p:spTree>
    <p:extLst>
      <p:ext uri="{BB962C8B-B14F-4D97-AF65-F5344CB8AC3E}">
        <p14:creationId xmlns:p14="http://schemas.microsoft.com/office/powerpoint/2010/main" val="2102554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5588"/>
            <a:ext cx="7772400" cy="728133"/>
          </a:xfrm>
        </p:spPr>
        <p:txBody>
          <a:bodyPr>
            <a:normAutofit fontScale="90000"/>
          </a:bodyPr>
          <a:lstStyle/>
          <a:p>
            <a:r>
              <a:rPr lang="en-US" dirty="0">
                <a:solidFill>
                  <a:srgbClr val="FF0000"/>
                </a:solidFill>
              </a:rPr>
              <a:t>Animating the Plot</a:t>
            </a:r>
          </a:p>
        </p:txBody>
      </p:sp>
      <p:sp>
        <p:nvSpPr>
          <p:cNvPr id="3" name="Content Placeholder 2"/>
          <p:cNvSpPr>
            <a:spLocks noGrp="1"/>
          </p:cNvSpPr>
          <p:nvPr>
            <p:ph idx="1"/>
          </p:nvPr>
        </p:nvSpPr>
        <p:spPr>
          <a:xfrm>
            <a:off x="754924" y="1153721"/>
            <a:ext cx="10224951" cy="5058929"/>
          </a:xfrm>
        </p:spPr>
        <p:txBody>
          <a:bodyPr>
            <a:normAutofit/>
          </a:bodyPr>
          <a:lstStyle/>
          <a:p>
            <a:pPr>
              <a:buFont typeface="Wingdings" panose="05000000000000000000" pitchFamily="2" charset="2"/>
              <a:buChar char="Ø"/>
            </a:pPr>
            <a:r>
              <a:rPr lang="en-US" sz="3600" dirty="0">
                <a:solidFill>
                  <a:srgbClr val="0070C0"/>
                </a:solidFill>
              </a:rPr>
              <a:t>At this point we need to delete some lines from our previous code; find the code given below and delete it: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421" y="2566030"/>
            <a:ext cx="5953956" cy="3496163"/>
          </a:xfrm>
          <a:prstGeom prst="rect">
            <a:avLst/>
          </a:prstGeom>
        </p:spPr>
      </p:pic>
    </p:spTree>
    <p:extLst>
      <p:ext uri="{BB962C8B-B14F-4D97-AF65-F5344CB8AC3E}">
        <p14:creationId xmlns:p14="http://schemas.microsoft.com/office/powerpoint/2010/main" val="3339113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2520"/>
            <a:ext cx="7772400" cy="807929"/>
          </a:xfrm>
        </p:spPr>
        <p:txBody>
          <a:bodyPr>
            <a:normAutofit/>
          </a:bodyPr>
          <a:lstStyle/>
          <a:p>
            <a:r>
              <a:rPr lang="en-US" dirty="0">
                <a:solidFill>
                  <a:srgbClr val="FF0000"/>
                </a:solidFill>
              </a:rPr>
              <a:t>Animating the Plot</a:t>
            </a:r>
          </a:p>
        </p:txBody>
      </p:sp>
      <p:sp>
        <p:nvSpPr>
          <p:cNvPr id="3" name="Content Placeholder 2"/>
          <p:cNvSpPr>
            <a:spLocks noGrp="1"/>
          </p:cNvSpPr>
          <p:nvPr>
            <p:ph idx="1"/>
          </p:nvPr>
        </p:nvSpPr>
        <p:spPr>
          <a:xfrm>
            <a:off x="539120" y="1348014"/>
            <a:ext cx="10656559" cy="5266481"/>
          </a:xfrm>
        </p:spPr>
        <p:txBody>
          <a:bodyPr>
            <a:normAutofit/>
          </a:bodyPr>
          <a:lstStyle/>
          <a:p>
            <a:pPr>
              <a:buFont typeface="Wingdings" panose="05000000000000000000" pitchFamily="2" charset="2"/>
              <a:buChar char="Ø"/>
            </a:pPr>
            <a:r>
              <a:rPr lang="en-US" sz="2800" dirty="0">
                <a:solidFill>
                  <a:srgbClr val="0070C0"/>
                </a:solidFill>
              </a:rPr>
              <a:t>Once that is deleted we will use the few lines which should run the animation based on our init and update function:</a:t>
            </a:r>
          </a:p>
          <a:p>
            <a:pPr>
              <a:buFont typeface="Wingdings" panose="05000000000000000000" pitchFamily="2" charset="2"/>
              <a:buChar char="Ø"/>
            </a:pPr>
            <a:endParaRPr lang="en-US" sz="2800" dirty="0">
              <a:solidFill>
                <a:srgbClr val="0070C0"/>
              </a:solidFill>
            </a:endParaRPr>
          </a:p>
          <a:p>
            <a:pPr>
              <a:buFont typeface="Wingdings" panose="05000000000000000000" pitchFamily="2" charset="2"/>
              <a:buChar char="Ø"/>
            </a:pPr>
            <a:endParaRPr lang="en-US" sz="2800" dirty="0">
              <a:solidFill>
                <a:srgbClr val="0070C0"/>
              </a:solidFill>
            </a:endParaRPr>
          </a:p>
          <a:p>
            <a:pPr>
              <a:buFont typeface="Wingdings" panose="05000000000000000000" pitchFamily="2" charset="2"/>
              <a:buChar char="Ø"/>
            </a:pPr>
            <a:endParaRPr lang="en-US" sz="2800" dirty="0">
              <a:solidFill>
                <a:srgbClr val="0070C0"/>
              </a:solidFill>
            </a:endParaRPr>
          </a:p>
          <a:p>
            <a:pPr>
              <a:buFont typeface="Wingdings" panose="05000000000000000000" pitchFamily="2" charset="2"/>
              <a:buChar char="Ø"/>
            </a:pPr>
            <a:endParaRPr lang="en-US" sz="2800" dirty="0">
              <a:solidFill>
                <a:srgbClr val="0070C0"/>
              </a:solidFill>
            </a:endParaRPr>
          </a:p>
          <a:p>
            <a:pPr>
              <a:buFont typeface="Wingdings" panose="05000000000000000000" pitchFamily="2" charset="2"/>
              <a:buChar char="Ø"/>
            </a:pPr>
            <a:r>
              <a:rPr lang="en-US" sz="2800" dirty="0">
                <a:solidFill>
                  <a:srgbClr val="0070C0"/>
                </a:solidFill>
              </a:rPr>
              <a:t>With that complete you should be good to try plotting the graph and checking for any errors </a:t>
            </a:r>
          </a:p>
          <a:p>
            <a:pPr>
              <a:buFont typeface="Wingdings" panose="05000000000000000000" pitchFamily="2" charset="2"/>
              <a:buChar char="Ø"/>
            </a:pPr>
            <a:r>
              <a:rPr lang="en-US" sz="2800" dirty="0">
                <a:solidFill>
                  <a:srgbClr val="0070C0"/>
                </a:solidFill>
              </a:rPr>
              <a:t>The plot should be generating in real time across the screen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229" y="2536000"/>
            <a:ext cx="8898340" cy="1566082"/>
          </a:xfrm>
          <a:prstGeom prst="rect">
            <a:avLst/>
          </a:prstGeom>
        </p:spPr>
      </p:pic>
    </p:spTree>
    <p:extLst>
      <p:ext uri="{BB962C8B-B14F-4D97-AF65-F5344CB8AC3E}">
        <p14:creationId xmlns:p14="http://schemas.microsoft.com/office/powerpoint/2010/main" val="3908260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1011"/>
            <a:ext cx="7772400" cy="835904"/>
          </a:xfrm>
        </p:spPr>
        <p:txBody>
          <a:bodyPr>
            <a:normAutofit/>
          </a:bodyPr>
          <a:lstStyle/>
          <a:p>
            <a:r>
              <a:rPr lang="en-US" dirty="0">
                <a:solidFill>
                  <a:srgbClr val="FF0000"/>
                </a:solidFill>
              </a:rPr>
              <a:t>Improvement Ideas</a:t>
            </a:r>
          </a:p>
        </p:txBody>
      </p:sp>
      <p:sp>
        <p:nvSpPr>
          <p:cNvPr id="3" name="Content Placeholder 2"/>
          <p:cNvSpPr>
            <a:spLocks noGrp="1"/>
          </p:cNvSpPr>
          <p:nvPr>
            <p:ph idx="1"/>
          </p:nvPr>
        </p:nvSpPr>
        <p:spPr>
          <a:xfrm>
            <a:off x="355419" y="1476104"/>
            <a:ext cx="11023962" cy="4588446"/>
          </a:xfrm>
        </p:spPr>
        <p:txBody>
          <a:bodyPr>
            <a:normAutofit/>
          </a:bodyPr>
          <a:lstStyle/>
          <a:p>
            <a:pPr>
              <a:buFont typeface="Wingdings" panose="05000000000000000000" pitchFamily="2" charset="2"/>
              <a:buChar char="Ø"/>
            </a:pPr>
            <a:r>
              <a:rPr lang="en-US" sz="3600" dirty="0">
                <a:solidFill>
                  <a:srgbClr val="0070C0"/>
                </a:solidFill>
              </a:rPr>
              <a:t>This introduces plotting with python however there are a few issues </a:t>
            </a:r>
          </a:p>
          <a:p>
            <a:pPr>
              <a:buFont typeface="Wingdings" panose="05000000000000000000" pitchFamily="2" charset="2"/>
              <a:buChar char="Ø"/>
            </a:pPr>
            <a:r>
              <a:rPr lang="en-US" sz="3600" dirty="0">
                <a:solidFill>
                  <a:srgbClr val="0070C0"/>
                </a:solidFill>
              </a:rPr>
              <a:t>If the plot goes unstable how can you tell or stop it? </a:t>
            </a:r>
          </a:p>
          <a:p>
            <a:pPr>
              <a:buFont typeface="Wingdings" panose="05000000000000000000" pitchFamily="2" charset="2"/>
              <a:buChar char="Ø"/>
            </a:pPr>
            <a:r>
              <a:rPr lang="en-US" sz="3600" dirty="0">
                <a:solidFill>
                  <a:srgbClr val="0070C0"/>
                </a:solidFill>
              </a:rPr>
              <a:t>Can you limit the ranges of user inputs that are viable? </a:t>
            </a:r>
          </a:p>
          <a:p>
            <a:pPr>
              <a:buFont typeface="Wingdings" panose="05000000000000000000" pitchFamily="2" charset="2"/>
              <a:buChar char="Ø"/>
            </a:pPr>
            <a:r>
              <a:rPr lang="en-US" sz="3600" dirty="0">
                <a:solidFill>
                  <a:srgbClr val="0070C0"/>
                </a:solidFill>
              </a:rPr>
              <a:t>See if you can implement these things or any new ideas you may have </a:t>
            </a:r>
          </a:p>
        </p:txBody>
      </p:sp>
    </p:spTree>
    <p:extLst>
      <p:ext uri="{BB962C8B-B14F-4D97-AF65-F5344CB8AC3E}">
        <p14:creationId xmlns:p14="http://schemas.microsoft.com/office/powerpoint/2010/main" val="1062601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rPr>
              <a:t>Conclusion</a:t>
            </a:r>
          </a:p>
        </p:txBody>
      </p:sp>
      <p:sp>
        <p:nvSpPr>
          <p:cNvPr id="3" name="Content Placeholder 2"/>
          <p:cNvSpPr>
            <a:spLocks noGrp="1"/>
          </p:cNvSpPr>
          <p:nvPr>
            <p:ph idx="1"/>
          </p:nvPr>
        </p:nvSpPr>
        <p:spPr>
          <a:xfrm>
            <a:off x="788125" y="1227910"/>
            <a:ext cx="10615749" cy="4729146"/>
          </a:xfrm>
        </p:spPr>
        <p:txBody>
          <a:bodyPr>
            <a:normAutofit/>
          </a:bodyPr>
          <a:lstStyle/>
          <a:p>
            <a:pPr>
              <a:buFont typeface="Wingdings" panose="05000000000000000000" pitchFamily="2" charset="2"/>
              <a:buChar char="Ø"/>
            </a:pPr>
            <a:r>
              <a:rPr lang="en-US" sz="3600" dirty="0">
                <a:solidFill>
                  <a:srgbClr val="0070C0"/>
                </a:solidFill>
              </a:rPr>
              <a:t>Finished code should be included so if you’re having any problems you can use that for reference</a:t>
            </a:r>
          </a:p>
          <a:p>
            <a:pPr>
              <a:buFont typeface="Wingdings" panose="05000000000000000000" pitchFamily="2" charset="2"/>
              <a:buChar char="Ø"/>
            </a:pPr>
            <a:r>
              <a:rPr lang="en-US" sz="3600" dirty="0">
                <a:solidFill>
                  <a:srgbClr val="0070C0"/>
                </a:solidFill>
              </a:rPr>
              <a:t>If you have any questions, feedback, ideas, or need help with the project feel free to email us at </a:t>
            </a:r>
            <a:r>
              <a:rPr lang="en-US" sz="3600" dirty="0">
                <a:hlinkClick r:id="rId2"/>
              </a:rPr>
              <a:t>esp4t_tech@uwyo.edu</a:t>
            </a:r>
            <a:r>
              <a:rPr lang="en-US" sz="3600" dirty="0"/>
              <a:t> </a:t>
            </a:r>
          </a:p>
        </p:txBody>
      </p:sp>
    </p:spTree>
    <p:extLst>
      <p:ext uri="{BB962C8B-B14F-4D97-AF65-F5344CB8AC3E}">
        <p14:creationId xmlns:p14="http://schemas.microsoft.com/office/powerpoint/2010/main" val="114021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6890"/>
            <a:ext cx="10972800" cy="1143000"/>
          </a:xfrm>
        </p:spPr>
        <p:txBody>
          <a:bodyPr/>
          <a:lstStyle/>
          <a:p>
            <a:r>
              <a:rPr lang="en-US" dirty="0" smtClean="0">
                <a:solidFill>
                  <a:srgbClr val="FF0000"/>
                </a:solidFill>
              </a:rPr>
              <a:t>Applicable Education Standards</a:t>
            </a:r>
            <a:endParaRPr lang="en-US" dirty="0">
              <a:solidFill>
                <a:srgbClr val="FF0000"/>
              </a:solidFill>
            </a:endParaRPr>
          </a:p>
        </p:txBody>
      </p:sp>
      <p:sp>
        <p:nvSpPr>
          <p:cNvPr id="6" name="Rectangle 5"/>
          <p:cNvSpPr/>
          <p:nvPr/>
        </p:nvSpPr>
        <p:spPr>
          <a:xfrm>
            <a:off x="5740235" y="3781967"/>
            <a:ext cx="6206334" cy="923330"/>
          </a:xfrm>
          <a:prstGeom prst="rect">
            <a:avLst/>
          </a:prstGeom>
        </p:spPr>
        <p:txBody>
          <a:bodyPr wrap="square">
            <a:spAutoFit/>
          </a:bodyPr>
          <a:lstStyle/>
          <a:p>
            <a:r>
              <a:rPr lang="en-US" dirty="0" smtClean="0"/>
              <a:t>See page from Next Generation Science Standards:</a:t>
            </a:r>
          </a:p>
          <a:p>
            <a:r>
              <a:rPr lang="en-US" dirty="0">
                <a:hlinkClick r:id="rId2"/>
              </a:rPr>
              <a:t>https://</a:t>
            </a:r>
            <a:r>
              <a:rPr lang="en-US" dirty="0" smtClean="0">
                <a:hlinkClick r:id="rId2"/>
              </a:rPr>
              <a:t>www.nextgenscience.org/pe/hs-ls2-1-ecosystems-interactions-energy-and-dynamics</a:t>
            </a:r>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000" y="1665760"/>
            <a:ext cx="11401999" cy="1920336"/>
          </a:xfrm>
          <a:prstGeom prst="rect">
            <a:avLst/>
          </a:prstGeom>
        </p:spPr>
      </p:pic>
    </p:spTree>
    <p:extLst>
      <p:ext uri="{BB962C8B-B14F-4D97-AF65-F5344CB8AC3E}">
        <p14:creationId xmlns:p14="http://schemas.microsoft.com/office/powerpoint/2010/main" val="264876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6890"/>
            <a:ext cx="10972800" cy="1143000"/>
          </a:xfrm>
        </p:spPr>
        <p:txBody>
          <a:bodyPr/>
          <a:lstStyle/>
          <a:p>
            <a:r>
              <a:rPr lang="en-US" dirty="0" smtClean="0">
                <a:solidFill>
                  <a:srgbClr val="FF0000"/>
                </a:solidFill>
              </a:rPr>
              <a:t>Abstract</a:t>
            </a:r>
            <a:endParaRPr lang="en-US" dirty="0">
              <a:solidFill>
                <a:srgbClr val="FF0000"/>
              </a:solidFill>
            </a:endParaRPr>
          </a:p>
        </p:txBody>
      </p:sp>
      <p:sp>
        <p:nvSpPr>
          <p:cNvPr id="3" name="Content Placeholder 2"/>
          <p:cNvSpPr>
            <a:spLocks noGrp="1"/>
          </p:cNvSpPr>
          <p:nvPr>
            <p:ph idx="1"/>
          </p:nvPr>
        </p:nvSpPr>
        <p:spPr>
          <a:xfrm>
            <a:off x="609600" y="1293223"/>
            <a:ext cx="10972800" cy="4500526"/>
          </a:xfrm>
        </p:spPr>
        <p:txBody>
          <a:bodyPr>
            <a:normAutofit/>
          </a:bodyPr>
          <a:lstStyle/>
          <a:p>
            <a:pPr marL="0" indent="0">
              <a:buNone/>
            </a:pPr>
            <a:r>
              <a:rPr lang="en-US" sz="4000" dirty="0" smtClean="0">
                <a:solidFill>
                  <a:srgbClr val="0070C0"/>
                </a:solidFill>
              </a:rPr>
              <a:t>Predator </a:t>
            </a:r>
            <a:r>
              <a:rPr lang="en-US" sz="4000" dirty="0">
                <a:solidFill>
                  <a:srgbClr val="0070C0"/>
                </a:solidFill>
              </a:rPr>
              <a:t>prey models are used to analyze the interaction between predator and prey species in an environment. </a:t>
            </a:r>
          </a:p>
          <a:p>
            <a:pPr marL="0" indent="0">
              <a:buNone/>
            </a:pPr>
            <a:endParaRPr lang="en-US" sz="4000" dirty="0" smtClean="0">
              <a:solidFill>
                <a:srgbClr val="0070C0"/>
              </a:solidFill>
            </a:endParaRPr>
          </a:p>
        </p:txBody>
      </p:sp>
    </p:spTree>
    <p:extLst>
      <p:ext uri="{BB962C8B-B14F-4D97-AF65-F5344CB8AC3E}">
        <p14:creationId xmlns:p14="http://schemas.microsoft.com/office/powerpoint/2010/main" val="1516036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6890"/>
            <a:ext cx="10972800" cy="1143000"/>
          </a:xfrm>
        </p:spPr>
        <p:txBody>
          <a:bodyPr/>
          <a:lstStyle/>
          <a:p>
            <a:r>
              <a:rPr lang="en-US" dirty="0" smtClean="0">
                <a:solidFill>
                  <a:srgbClr val="FF0000"/>
                </a:solidFill>
              </a:rPr>
              <a:t>Materials</a:t>
            </a:r>
            <a:endParaRPr lang="en-US" dirty="0">
              <a:solidFill>
                <a:srgbClr val="FF0000"/>
              </a:solidFill>
            </a:endParaRPr>
          </a:p>
        </p:txBody>
      </p:sp>
      <p:sp>
        <p:nvSpPr>
          <p:cNvPr id="3" name="Content Placeholder 2"/>
          <p:cNvSpPr>
            <a:spLocks noGrp="1"/>
          </p:cNvSpPr>
          <p:nvPr>
            <p:ph idx="1"/>
          </p:nvPr>
        </p:nvSpPr>
        <p:spPr>
          <a:xfrm>
            <a:off x="609600" y="1293223"/>
            <a:ext cx="10972800" cy="4500526"/>
          </a:xfrm>
        </p:spPr>
        <p:txBody>
          <a:bodyPr>
            <a:normAutofit fontScale="92500"/>
          </a:bodyPr>
          <a:lstStyle/>
          <a:p>
            <a:pPr>
              <a:buFont typeface="Wingdings" panose="05000000000000000000" pitchFamily="2" charset="2"/>
              <a:buChar char="Ø"/>
            </a:pPr>
            <a:r>
              <a:rPr lang="en-US" sz="4000" dirty="0" smtClean="0">
                <a:solidFill>
                  <a:srgbClr val="0070C0"/>
                </a:solidFill>
              </a:rPr>
              <a:t>The only thing we need for </a:t>
            </a:r>
            <a:r>
              <a:rPr lang="en-US" sz="4000" dirty="0">
                <a:solidFill>
                  <a:srgbClr val="0070C0"/>
                </a:solidFill>
              </a:rPr>
              <a:t>this project is the Raspberry Pi </a:t>
            </a:r>
            <a:r>
              <a:rPr lang="en-US" sz="4000" dirty="0" smtClean="0">
                <a:solidFill>
                  <a:srgbClr val="0070C0"/>
                </a:solidFill>
              </a:rPr>
              <a:t>itself</a:t>
            </a:r>
          </a:p>
          <a:p>
            <a:pPr>
              <a:buFont typeface="Wingdings" panose="05000000000000000000" pitchFamily="2" charset="2"/>
              <a:buChar char="Ø"/>
            </a:pPr>
            <a:r>
              <a:rPr lang="en-US" sz="4000" dirty="0" smtClean="0">
                <a:solidFill>
                  <a:srgbClr val="0070C0"/>
                </a:solidFill>
              </a:rPr>
              <a:t>We </a:t>
            </a:r>
            <a:r>
              <a:rPr lang="en-US" sz="4000" dirty="0">
                <a:solidFill>
                  <a:srgbClr val="0070C0"/>
                </a:solidFill>
              </a:rPr>
              <a:t>need to download the </a:t>
            </a:r>
            <a:r>
              <a:rPr lang="en-US" sz="4000" dirty="0" err="1">
                <a:solidFill>
                  <a:srgbClr val="0070C0"/>
                </a:solidFill>
              </a:rPr>
              <a:t>matplotlib</a:t>
            </a:r>
            <a:r>
              <a:rPr lang="en-US" sz="4000" dirty="0">
                <a:solidFill>
                  <a:srgbClr val="0070C0"/>
                </a:solidFill>
              </a:rPr>
              <a:t> library which we will be using for plotting in </a:t>
            </a:r>
            <a:r>
              <a:rPr lang="en-US" sz="4000" dirty="0" smtClean="0">
                <a:solidFill>
                  <a:srgbClr val="0070C0"/>
                </a:solidFill>
              </a:rPr>
              <a:t>python</a:t>
            </a:r>
          </a:p>
          <a:p>
            <a:pPr>
              <a:buFont typeface="Wingdings" panose="05000000000000000000" pitchFamily="2" charset="2"/>
              <a:buChar char="Ø"/>
            </a:pPr>
            <a:r>
              <a:rPr lang="en-US" sz="4000" dirty="0" smtClean="0">
                <a:solidFill>
                  <a:srgbClr val="0070C0"/>
                </a:solidFill>
              </a:rPr>
              <a:t>This is </a:t>
            </a:r>
            <a:r>
              <a:rPr lang="en-US" sz="4000" dirty="0">
                <a:solidFill>
                  <a:srgbClr val="0070C0"/>
                </a:solidFill>
              </a:rPr>
              <a:t>accomplished by typing the following code into the </a:t>
            </a:r>
            <a:r>
              <a:rPr lang="en-US" sz="4000" dirty="0" smtClean="0">
                <a:solidFill>
                  <a:srgbClr val="0070C0"/>
                </a:solidFill>
              </a:rPr>
              <a:t>terminal </a:t>
            </a:r>
            <a:r>
              <a:rPr lang="en-US" sz="4000" dirty="0">
                <a:solidFill>
                  <a:srgbClr val="0070C0"/>
                </a:solidFill>
              </a:rPr>
              <a:t>window and pressing Y when prompted: </a:t>
            </a:r>
          </a:p>
          <a:p>
            <a:pPr marL="0" indent="0">
              <a:buNone/>
            </a:pPr>
            <a:r>
              <a:rPr lang="en-US" sz="4000" dirty="0" err="1" smtClean="0">
                <a:solidFill>
                  <a:srgbClr val="FF0000"/>
                </a:solidFill>
              </a:rPr>
              <a:t>sudo</a:t>
            </a:r>
            <a:r>
              <a:rPr lang="en-US" sz="4000" dirty="0" smtClean="0">
                <a:solidFill>
                  <a:srgbClr val="FF0000"/>
                </a:solidFill>
              </a:rPr>
              <a:t> </a:t>
            </a:r>
            <a:r>
              <a:rPr lang="en-US" sz="4000" dirty="0">
                <a:solidFill>
                  <a:srgbClr val="FF0000"/>
                </a:solidFill>
              </a:rPr>
              <a:t>apt-get install </a:t>
            </a:r>
            <a:r>
              <a:rPr lang="en-US" sz="4000" dirty="0" smtClean="0">
                <a:solidFill>
                  <a:srgbClr val="FF0000"/>
                </a:solidFill>
              </a:rPr>
              <a:t>python3-matplotlib</a:t>
            </a:r>
            <a:endParaRPr lang="en-US" sz="4000" dirty="0">
              <a:solidFill>
                <a:srgbClr val="FF0000"/>
              </a:solidFill>
            </a:endParaRPr>
          </a:p>
          <a:p>
            <a:pPr>
              <a:buFont typeface="Wingdings" panose="05000000000000000000" pitchFamily="2" charset="2"/>
              <a:buChar char="Ø"/>
            </a:pPr>
            <a:endParaRPr lang="en-US" sz="4000" dirty="0" smtClean="0">
              <a:solidFill>
                <a:srgbClr val="0070C0"/>
              </a:solidFill>
            </a:endParaRPr>
          </a:p>
        </p:txBody>
      </p:sp>
    </p:spTree>
    <p:extLst>
      <p:ext uri="{BB962C8B-B14F-4D97-AF65-F5344CB8AC3E}">
        <p14:creationId xmlns:p14="http://schemas.microsoft.com/office/powerpoint/2010/main" val="3391424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6890"/>
            <a:ext cx="10972800" cy="1143000"/>
          </a:xfrm>
        </p:spPr>
        <p:txBody>
          <a:bodyPr/>
          <a:lstStyle/>
          <a:p>
            <a:r>
              <a:rPr lang="en-US" dirty="0" smtClean="0">
                <a:solidFill>
                  <a:srgbClr val="FF0000"/>
                </a:solidFill>
              </a:rPr>
              <a:t>Materials</a:t>
            </a:r>
            <a:endParaRPr lang="en-US" dirty="0">
              <a:solidFill>
                <a:srgbClr val="FF0000"/>
              </a:solidFill>
            </a:endParaRPr>
          </a:p>
        </p:txBody>
      </p:sp>
      <p:sp>
        <p:nvSpPr>
          <p:cNvPr id="3" name="Content Placeholder 2"/>
          <p:cNvSpPr>
            <a:spLocks noGrp="1"/>
          </p:cNvSpPr>
          <p:nvPr>
            <p:ph idx="1"/>
          </p:nvPr>
        </p:nvSpPr>
        <p:spPr>
          <a:xfrm>
            <a:off x="609600" y="1293223"/>
            <a:ext cx="10972800" cy="4500526"/>
          </a:xfrm>
        </p:spPr>
        <p:txBody>
          <a:bodyPr>
            <a:normAutofit/>
          </a:bodyPr>
          <a:lstStyle/>
          <a:p>
            <a:pPr>
              <a:buFont typeface="Wingdings" panose="05000000000000000000" pitchFamily="2" charset="2"/>
              <a:buChar char="Ø"/>
            </a:pPr>
            <a:r>
              <a:rPr lang="en-US" sz="4000" dirty="0" smtClean="0">
                <a:solidFill>
                  <a:srgbClr val="0070C0"/>
                </a:solidFill>
              </a:rPr>
              <a:t>This will </a:t>
            </a:r>
            <a:r>
              <a:rPr lang="en-US" sz="4000" dirty="0">
                <a:solidFill>
                  <a:srgbClr val="0070C0"/>
                </a:solidFill>
              </a:rPr>
              <a:t>also install the </a:t>
            </a:r>
            <a:r>
              <a:rPr lang="en-US" sz="4000" dirty="0" err="1">
                <a:solidFill>
                  <a:srgbClr val="0070C0"/>
                </a:solidFill>
              </a:rPr>
              <a:t>numpy</a:t>
            </a:r>
            <a:r>
              <a:rPr lang="en-US" sz="4000" dirty="0">
                <a:solidFill>
                  <a:srgbClr val="0070C0"/>
                </a:solidFill>
              </a:rPr>
              <a:t> library which allows access to many regular mathematical </a:t>
            </a:r>
            <a:r>
              <a:rPr lang="en-US" sz="4000" dirty="0" smtClean="0">
                <a:solidFill>
                  <a:srgbClr val="0070C0"/>
                </a:solidFill>
              </a:rPr>
              <a:t>operations</a:t>
            </a:r>
            <a:endParaRPr lang="en-US" sz="4000" dirty="0">
              <a:solidFill>
                <a:srgbClr val="0070C0"/>
              </a:solidFill>
            </a:endParaRPr>
          </a:p>
        </p:txBody>
      </p:sp>
    </p:spTree>
    <p:extLst>
      <p:ext uri="{BB962C8B-B14F-4D97-AF65-F5344CB8AC3E}">
        <p14:creationId xmlns:p14="http://schemas.microsoft.com/office/powerpoint/2010/main" val="1339945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Setup</a:t>
            </a:r>
          </a:p>
        </p:txBody>
      </p:sp>
      <p:sp>
        <p:nvSpPr>
          <p:cNvPr id="3" name="Content Placeholder 2"/>
          <p:cNvSpPr>
            <a:spLocks noGrp="1"/>
          </p:cNvSpPr>
          <p:nvPr>
            <p:ph idx="1"/>
          </p:nvPr>
        </p:nvSpPr>
        <p:spPr>
          <a:xfrm>
            <a:off x="1034143" y="940525"/>
            <a:ext cx="10123714" cy="4765513"/>
          </a:xfrm>
        </p:spPr>
        <p:txBody>
          <a:bodyPr>
            <a:normAutofit/>
          </a:bodyPr>
          <a:lstStyle/>
          <a:p>
            <a:pPr>
              <a:buFont typeface="Wingdings" panose="05000000000000000000" pitchFamily="2" charset="2"/>
              <a:buChar char="Ø"/>
            </a:pPr>
            <a:r>
              <a:rPr lang="en-US" sz="3600" dirty="0" smtClean="0">
                <a:solidFill>
                  <a:srgbClr val="0070C0"/>
                </a:solidFill>
              </a:rPr>
              <a:t>Once </a:t>
            </a:r>
            <a:r>
              <a:rPr lang="en-US" sz="3600" dirty="0">
                <a:solidFill>
                  <a:srgbClr val="0070C0"/>
                </a:solidFill>
              </a:rPr>
              <a:t>that library finishes installing you can open up Thonny or Python 3 for this project. </a:t>
            </a:r>
          </a:p>
          <a:p>
            <a:pPr>
              <a:buFont typeface="Wingdings" panose="05000000000000000000" pitchFamily="2" charset="2"/>
              <a:buChar char="Ø"/>
            </a:pPr>
            <a:r>
              <a:rPr lang="en-US" sz="3600" dirty="0">
                <a:solidFill>
                  <a:srgbClr val="0070C0"/>
                </a:solidFill>
              </a:rPr>
              <a:t>Create a “New File” and save it as what you want in this case I named my project </a:t>
            </a:r>
            <a:r>
              <a:rPr lang="en-US" sz="3600" dirty="0" smtClean="0">
                <a:solidFill>
                  <a:srgbClr val="0070C0"/>
                </a:solidFill>
              </a:rPr>
              <a:t>PredatorPreyModel.py</a:t>
            </a:r>
            <a:endParaRPr lang="en-US" sz="3600" dirty="0">
              <a:solidFill>
                <a:srgbClr val="0070C0"/>
              </a:solidFill>
            </a:endParaRPr>
          </a:p>
        </p:txBody>
      </p:sp>
    </p:spTree>
    <p:extLst>
      <p:ext uri="{BB962C8B-B14F-4D97-AF65-F5344CB8AC3E}">
        <p14:creationId xmlns:p14="http://schemas.microsoft.com/office/powerpoint/2010/main" val="4038383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6516"/>
          </a:xfrm>
        </p:spPr>
        <p:txBody>
          <a:bodyPr>
            <a:normAutofit/>
          </a:bodyPr>
          <a:lstStyle/>
          <a:p>
            <a:r>
              <a:rPr lang="en-US" dirty="0">
                <a:solidFill>
                  <a:srgbClr val="FF0000"/>
                </a:solidFill>
              </a:rPr>
              <a:t>Initializing the Variables</a:t>
            </a:r>
          </a:p>
        </p:txBody>
      </p:sp>
      <p:sp>
        <p:nvSpPr>
          <p:cNvPr id="3" name="Content Placeholder 2"/>
          <p:cNvSpPr>
            <a:spLocks noGrp="1"/>
          </p:cNvSpPr>
          <p:nvPr>
            <p:ph idx="1"/>
          </p:nvPr>
        </p:nvSpPr>
        <p:spPr>
          <a:xfrm>
            <a:off x="753291" y="1071154"/>
            <a:ext cx="10685417" cy="4846712"/>
          </a:xfrm>
        </p:spPr>
        <p:txBody>
          <a:bodyPr>
            <a:normAutofit/>
          </a:bodyPr>
          <a:lstStyle/>
          <a:p>
            <a:pPr>
              <a:buFont typeface="Wingdings" panose="05000000000000000000" pitchFamily="2" charset="2"/>
              <a:buChar char="Ø"/>
            </a:pPr>
            <a:r>
              <a:rPr lang="en-US" sz="3600" dirty="0">
                <a:solidFill>
                  <a:srgbClr val="0070C0"/>
                </a:solidFill>
              </a:rPr>
              <a:t>Before starting we need to import the numpy and matplotlib libraries with: </a:t>
            </a:r>
          </a:p>
          <a:p>
            <a:pPr marL="0" indent="0">
              <a:buNone/>
            </a:pPr>
            <a:endParaRPr lang="en-US" sz="3600" dirty="0">
              <a:solidFill>
                <a:srgbClr val="0070C0"/>
              </a:solidFill>
            </a:endParaRPr>
          </a:p>
          <a:p>
            <a:pPr>
              <a:buFont typeface="Wingdings" panose="05000000000000000000" pitchFamily="2" charset="2"/>
              <a:buChar char="Ø"/>
            </a:pPr>
            <a:r>
              <a:rPr lang="en-US" sz="3600" dirty="0">
                <a:solidFill>
                  <a:srgbClr val="0070C0"/>
                </a:solidFill>
              </a:rPr>
              <a:t>Then we need to create the variables we will be using in this project </a:t>
            </a:r>
          </a:p>
          <a:p>
            <a:pPr>
              <a:buFont typeface="Wingdings" panose="05000000000000000000" pitchFamily="2" charset="2"/>
              <a:buChar char="Ø"/>
            </a:pPr>
            <a:r>
              <a:rPr lang="en-US" sz="3600" dirty="0">
                <a:solidFill>
                  <a:srgbClr val="0070C0"/>
                </a:solidFill>
              </a:rPr>
              <a:t>We need variables to track predator and prey populations as well as initial parameters of the population characteristics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701" y="2214154"/>
            <a:ext cx="8196596" cy="454665"/>
          </a:xfrm>
          <a:prstGeom prst="rect">
            <a:avLst/>
          </a:prstGeom>
        </p:spPr>
      </p:pic>
    </p:spTree>
    <p:extLst>
      <p:ext uri="{BB962C8B-B14F-4D97-AF65-F5344CB8AC3E}">
        <p14:creationId xmlns:p14="http://schemas.microsoft.com/office/powerpoint/2010/main" val="108261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57328"/>
          </a:xfrm>
        </p:spPr>
        <p:txBody>
          <a:bodyPr>
            <a:normAutofit fontScale="90000"/>
          </a:bodyPr>
          <a:lstStyle/>
          <a:p>
            <a:r>
              <a:rPr lang="en-US" dirty="0">
                <a:solidFill>
                  <a:srgbClr val="FF0000"/>
                </a:solidFill>
              </a:rPr>
              <a:t>The Equations</a:t>
            </a:r>
          </a:p>
        </p:txBody>
      </p:sp>
      <p:sp>
        <p:nvSpPr>
          <p:cNvPr id="3" name="Content Placeholder 2"/>
          <p:cNvSpPr>
            <a:spLocks noGrp="1"/>
          </p:cNvSpPr>
          <p:nvPr>
            <p:ph idx="1"/>
          </p:nvPr>
        </p:nvSpPr>
        <p:spPr>
          <a:xfrm>
            <a:off x="870857" y="1031966"/>
            <a:ext cx="10450285" cy="4246209"/>
          </a:xfrm>
        </p:spPr>
        <p:txBody>
          <a:bodyPr>
            <a:normAutofit/>
          </a:bodyPr>
          <a:lstStyle/>
          <a:p>
            <a:pPr>
              <a:buFont typeface="Wingdings" panose="05000000000000000000" pitchFamily="2" charset="2"/>
              <a:buChar char="Ø"/>
            </a:pPr>
            <a:r>
              <a:rPr lang="en-US" sz="3600" dirty="0">
                <a:solidFill>
                  <a:srgbClr val="0070C0"/>
                </a:solidFill>
              </a:rPr>
              <a:t>The equations used in this project are based of a </a:t>
            </a:r>
            <a:r>
              <a:rPr lang="en-US" sz="3600" dirty="0" err="1">
                <a:solidFill>
                  <a:srgbClr val="0070C0"/>
                </a:solidFill>
              </a:rPr>
              <a:t>Lotka-Volterra</a:t>
            </a:r>
            <a:r>
              <a:rPr lang="en-US" sz="3600" dirty="0">
                <a:solidFill>
                  <a:srgbClr val="0070C0"/>
                </a:solidFill>
              </a:rPr>
              <a:t> equations</a:t>
            </a:r>
          </a:p>
          <a:p>
            <a:pPr>
              <a:buFont typeface="Wingdings" panose="05000000000000000000" pitchFamily="2" charset="2"/>
              <a:buChar char="Ø"/>
            </a:pPr>
            <a:r>
              <a:rPr lang="en-US" sz="3600" dirty="0">
                <a:solidFill>
                  <a:srgbClr val="0070C0"/>
                </a:solidFill>
              </a:rPr>
              <a:t>While there are other predator prey </a:t>
            </a:r>
            <a:r>
              <a:rPr lang="en-US" sz="3600" dirty="0" smtClean="0">
                <a:solidFill>
                  <a:srgbClr val="0070C0"/>
                </a:solidFill>
              </a:rPr>
              <a:t>models, </a:t>
            </a:r>
            <a:r>
              <a:rPr lang="en-US" sz="3600" dirty="0">
                <a:solidFill>
                  <a:srgbClr val="0070C0"/>
                </a:solidFill>
              </a:rPr>
              <a:t>this is the most widespread and is not particularly difficult to implement</a:t>
            </a:r>
          </a:p>
          <a:p>
            <a:pPr>
              <a:buFont typeface="Wingdings" panose="05000000000000000000" pitchFamily="2" charset="2"/>
              <a:buChar char="Ø"/>
            </a:pPr>
            <a:r>
              <a:rPr lang="en-US" sz="3600" dirty="0">
                <a:solidFill>
                  <a:srgbClr val="0070C0"/>
                </a:solidFill>
              </a:rPr>
              <a:t>However it does require a slew of variables for operation so we will need to setup all of those next </a:t>
            </a:r>
          </a:p>
        </p:txBody>
      </p:sp>
    </p:spTree>
    <p:extLst>
      <p:ext uri="{BB962C8B-B14F-4D97-AF65-F5344CB8AC3E}">
        <p14:creationId xmlns:p14="http://schemas.microsoft.com/office/powerpoint/2010/main" val="217991230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wyo_powerpoint_template1 [Read-Only]" id="{4B645B48-1D4D-4A7E-A227-940AAC3A88AC}" vid="{38082606-69BA-4892-877D-46BB1B9206B6}"/>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wyo_powerpoint_template1 [Read-Only]" id="{4B645B48-1D4D-4A7E-A227-940AAC3A88AC}" vid="{15DB65A0-2F0D-4341-9F81-3E8330120F27}"/>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wyo_powerpoint_template1" id="{9FF3FD94-2CC6-4AF9-A58C-0BFA3B8AC712}" vid="{5B2A707F-13DF-4D6B-B0E5-C888C232B2AD}"/>
    </a:ext>
  </a:ext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wyo_powerpoint_template1" id="{9FF3FD94-2CC6-4AF9-A58C-0BFA3B8AC712}" vid="{86A0A6EA-5DAB-4AA0-8B81-BECB2D11361C}"/>
    </a:ext>
  </a:extLst>
</a:theme>
</file>

<file path=docProps/app.xml><?xml version="1.0" encoding="utf-8"?>
<Properties xmlns="http://schemas.openxmlformats.org/officeDocument/2006/extended-properties" xmlns:vt="http://schemas.openxmlformats.org/officeDocument/2006/docPropsVTypes">
  <Template>uwyo_powerpoint_template1</Template>
  <TotalTime>2830</TotalTime>
  <Words>1154</Words>
  <Application>Microsoft Office PowerPoint</Application>
  <PresentationFormat>Widescreen</PresentationFormat>
  <Paragraphs>109</Paragraphs>
  <Slides>28</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28</vt:i4>
      </vt:variant>
    </vt:vector>
  </HeadingPairs>
  <TitlesOfParts>
    <vt:vector size="35" baseType="lpstr">
      <vt:lpstr>Arial</vt:lpstr>
      <vt:lpstr>Calibri</vt:lpstr>
      <vt:lpstr>Wingdings</vt:lpstr>
      <vt:lpstr>Custom Design</vt:lpstr>
      <vt:lpstr>1_Custom Design</vt:lpstr>
      <vt:lpstr>2_Custom Design</vt:lpstr>
      <vt:lpstr>3_Custom Design</vt:lpstr>
      <vt:lpstr>Predator Prey Models with Python </vt:lpstr>
      <vt:lpstr>Goals</vt:lpstr>
      <vt:lpstr>Applicable Education Standards</vt:lpstr>
      <vt:lpstr>Abstract</vt:lpstr>
      <vt:lpstr>Materials</vt:lpstr>
      <vt:lpstr>Materials</vt:lpstr>
      <vt:lpstr>Setup</vt:lpstr>
      <vt:lpstr>Initializing the Variables</vt:lpstr>
      <vt:lpstr>The Equations</vt:lpstr>
      <vt:lpstr>Initializing the Variables</vt:lpstr>
      <vt:lpstr>Creating Functions</vt:lpstr>
      <vt:lpstr>Creating Functions</vt:lpstr>
      <vt:lpstr>Checking for User Input</vt:lpstr>
      <vt:lpstr>Calculating Population Changes</vt:lpstr>
      <vt:lpstr>Calculating Population Changes</vt:lpstr>
      <vt:lpstr>Plotting the Data</vt:lpstr>
      <vt:lpstr>Plotting the Data</vt:lpstr>
      <vt:lpstr>Checking the Plot</vt:lpstr>
      <vt:lpstr>Improvements to Design</vt:lpstr>
      <vt:lpstr>Carrying Capacity</vt:lpstr>
      <vt:lpstr>Carrying Capacity</vt:lpstr>
      <vt:lpstr>Animation Setup</vt:lpstr>
      <vt:lpstr>Animation Setup</vt:lpstr>
      <vt:lpstr>Animation Setup</vt:lpstr>
      <vt:lpstr>Animating the Plot</vt:lpstr>
      <vt:lpstr>Animating the Plot</vt:lpstr>
      <vt:lpstr>Improvement Ideas</vt:lpstr>
      <vt:lpstr>Conclusion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Sense Hat with Scratch</dc:title>
  <dc:creator>ESP</dc:creator>
  <cp:lastModifiedBy>Josiah Pheylon Batson</cp:lastModifiedBy>
  <cp:revision>237</cp:revision>
  <dcterms:created xsi:type="dcterms:W3CDTF">2017-06-09T21:13:04Z</dcterms:created>
  <dcterms:modified xsi:type="dcterms:W3CDTF">2018-07-31T21:49:27Z</dcterms:modified>
</cp:coreProperties>
</file>