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9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76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2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7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5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13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5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0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2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6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9DEB-49D7-4AA5-A027-445DE5E9F88E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7BF5-3BD7-4CB7-916A-916E94A14A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55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canario/home-insurance?select=home_insurance.csv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AA0-7F44-4648-A848-7A7CF5E3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538"/>
            <a:ext cx="9144000" cy="2387600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Home </a:t>
            </a:r>
            <a:r>
              <a:rPr lang="es-CO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Insurance</a:t>
            </a:r>
            <a:r>
              <a:rPr lang="es-CO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Probability</a:t>
            </a:r>
            <a:r>
              <a:rPr lang="es-CO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Prediction</a:t>
            </a:r>
            <a:endParaRPr lang="es-CO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F2524-1A96-443B-8877-5337963D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>
            <a:normAutofit/>
          </a:bodyPr>
          <a:lstStyle/>
          <a:p>
            <a:r>
              <a:rPr lang="es-CO" sz="2000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By</a:t>
            </a:r>
            <a:r>
              <a:rPr lang="es-CO" sz="20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Andrés Pitta</a:t>
            </a:r>
            <a:endParaRPr lang="es-CO" sz="2000" dirty="0"/>
          </a:p>
        </p:txBody>
      </p:sp>
      <p:pic>
        <p:nvPicPr>
          <p:cNvPr id="1026" name="Picture 2" descr="Après 40 ans, la célèbre alvéole du logo de Desjardins perd son abeille -  Infopresse">
            <a:extLst>
              <a:ext uri="{FF2B5EF4-FFF2-40B4-BE49-F238E27FC236}">
                <a16:creationId xmlns:a16="http://schemas.microsoft.com/office/drawing/2014/main" id="{C94EB815-160D-4D59-B801-0C4D68FF9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4" b="24845"/>
          <a:stretch/>
        </p:blipFill>
        <p:spPr bwMode="auto">
          <a:xfrm>
            <a:off x="9419573" y="6141177"/>
            <a:ext cx="2772427" cy="7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1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75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344175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66F6D-9B7F-4ECF-A154-5FE0923A5E5C}"/>
              </a:ext>
            </a:extLst>
          </p:cNvPr>
          <p:cNvSpPr txBox="1">
            <a:spLocks/>
          </p:cNvSpPr>
          <p:nvPr/>
        </p:nvSpPr>
        <p:spPr>
          <a:xfrm>
            <a:off x="2169256" y="5575898"/>
            <a:ext cx="3162919" cy="9908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– Content,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Payment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Method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,</a:t>
            </a:r>
          </a:p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Content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Covered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56" y="245778"/>
            <a:ext cx="3728461" cy="1116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AF143-C7A6-45BD-9A23-A5E319C19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" r="1089"/>
          <a:stretch/>
        </p:blipFill>
        <p:spPr>
          <a:xfrm>
            <a:off x="2541550" y="1716066"/>
            <a:ext cx="6842199" cy="35058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23FC50-DE7D-409F-B7F6-6873C5A1E771}"/>
              </a:ext>
            </a:extLst>
          </p:cNvPr>
          <p:cNvSpPr txBox="1">
            <a:spLocks/>
          </p:cNvSpPr>
          <p:nvPr/>
        </p:nvSpPr>
        <p:spPr>
          <a:xfrm>
            <a:off x="5446475" y="5863821"/>
            <a:ext cx="1868725" cy="22453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Clerical</a:t>
            </a: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23057-7F00-46A7-BE13-E88191D6CB75}"/>
              </a:ext>
            </a:extLst>
          </p:cNvPr>
          <p:cNvCxnSpPr>
            <a:cxnSpLocks/>
          </p:cNvCxnSpPr>
          <p:nvPr/>
        </p:nvCxnSpPr>
        <p:spPr>
          <a:xfrm flipV="1">
            <a:off x="3750715" y="4943794"/>
            <a:ext cx="0" cy="537173"/>
          </a:xfrm>
          <a:prstGeom prst="straightConnector1">
            <a:avLst/>
          </a:prstGeom>
          <a:ln w="19050">
            <a:solidFill>
              <a:srgbClr val="008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7794A-870D-41C6-B028-DFDD2A12147C}"/>
              </a:ext>
            </a:extLst>
          </p:cNvPr>
          <p:cNvCxnSpPr>
            <a:cxnSpLocks/>
          </p:cNvCxnSpPr>
          <p:nvPr/>
        </p:nvCxnSpPr>
        <p:spPr>
          <a:xfrm flipV="1">
            <a:off x="6341516" y="4953320"/>
            <a:ext cx="0" cy="537173"/>
          </a:xfrm>
          <a:prstGeom prst="straightConnector1">
            <a:avLst/>
          </a:prstGeom>
          <a:ln w="19050">
            <a:solidFill>
              <a:srgbClr val="008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70A5A3B-5ECD-4D52-8687-870B004367CB}"/>
              </a:ext>
            </a:extLst>
          </p:cNvPr>
          <p:cNvSpPr txBox="1">
            <a:spLocks/>
          </p:cNvSpPr>
          <p:nvPr/>
        </p:nvSpPr>
        <p:spPr>
          <a:xfrm>
            <a:off x="7902703" y="6088352"/>
            <a:ext cx="1868725" cy="22453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No.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Bedrooms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6CA47-B7A1-4CA4-A81C-62E9DA81B88B}"/>
              </a:ext>
            </a:extLst>
          </p:cNvPr>
          <p:cNvCxnSpPr>
            <a:cxnSpLocks/>
          </p:cNvCxnSpPr>
          <p:nvPr/>
        </p:nvCxnSpPr>
        <p:spPr>
          <a:xfrm flipV="1">
            <a:off x="8837066" y="4953320"/>
            <a:ext cx="0" cy="537173"/>
          </a:xfrm>
          <a:prstGeom prst="straightConnector1">
            <a:avLst/>
          </a:prstGeom>
          <a:ln w="19050">
            <a:solidFill>
              <a:srgbClr val="008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6619B1-478B-4444-A977-45E180C7B4C7}"/>
              </a:ext>
            </a:extLst>
          </p:cNvPr>
          <p:cNvSpPr txBox="1"/>
          <p:nvPr/>
        </p:nvSpPr>
        <p:spPr>
          <a:xfrm>
            <a:off x="0" y="6523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Logistic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Regression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with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Recursive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Feature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18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Elimination</a:t>
            </a:r>
            <a:r>
              <a:rPr lang="es-CO" sz="18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(RFE)</a:t>
            </a:r>
          </a:p>
        </p:txBody>
      </p:sp>
    </p:spTree>
    <p:extLst>
      <p:ext uri="{BB962C8B-B14F-4D97-AF65-F5344CB8AC3E}">
        <p14:creationId xmlns:p14="http://schemas.microsoft.com/office/powerpoint/2010/main" val="354144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9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7070651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Models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7499"/>
            <a:ext cx="3728461" cy="1116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76E171E-0C2A-467B-A461-2003BB1D0396}"/>
              </a:ext>
            </a:extLst>
          </p:cNvPr>
          <p:cNvGrpSpPr/>
          <p:nvPr/>
        </p:nvGrpSpPr>
        <p:grpSpPr>
          <a:xfrm>
            <a:off x="460318" y="2121454"/>
            <a:ext cx="7025008" cy="3908872"/>
            <a:chOff x="323850" y="2311954"/>
            <a:chExt cx="7025008" cy="3908872"/>
          </a:xfrm>
        </p:grpSpPr>
        <p:pic>
          <p:nvPicPr>
            <p:cNvPr id="4" name="Graphic 3" descr="Crawl">
              <a:extLst>
                <a:ext uri="{FF2B5EF4-FFF2-40B4-BE49-F238E27FC236}">
                  <a16:creationId xmlns:a16="http://schemas.microsoft.com/office/drawing/2014/main" id="{2924A851-BBE2-4CDE-9870-87DB4118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114" y="2311954"/>
              <a:ext cx="1565634" cy="1565634"/>
            </a:xfrm>
            <a:prstGeom prst="rect">
              <a:avLst/>
            </a:prstGeom>
          </p:spPr>
        </p:pic>
        <p:pic>
          <p:nvPicPr>
            <p:cNvPr id="11" name="Graphic 10" descr="Crawl">
              <a:extLst>
                <a:ext uri="{FF2B5EF4-FFF2-40B4-BE49-F238E27FC236}">
                  <a16:creationId xmlns:a16="http://schemas.microsoft.com/office/drawing/2014/main" id="{B932E8DF-C78D-45BE-A28E-E643E3EF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741" y="3979992"/>
              <a:ext cx="1565634" cy="1565634"/>
            </a:xfrm>
            <a:prstGeom prst="rect">
              <a:avLst/>
            </a:prstGeom>
          </p:spPr>
        </p:pic>
        <p:pic>
          <p:nvPicPr>
            <p:cNvPr id="15" name="Graphic 14" descr="Crawl">
              <a:extLst>
                <a:ext uri="{FF2B5EF4-FFF2-40B4-BE49-F238E27FC236}">
                  <a16:creationId xmlns:a16="http://schemas.microsoft.com/office/drawing/2014/main" id="{7A1DBC93-4683-488F-BE46-31026674D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3748" y="2311954"/>
              <a:ext cx="1565634" cy="1565634"/>
            </a:xfrm>
            <a:prstGeom prst="rect">
              <a:avLst/>
            </a:prstGeom>
          </p:spPr>
        </p:pic>
        <p:pic>
          <p:nvPicPr>
            <p:cNvPr id="19" name="Graphic 18" descr="Crawl">
              <a:extLst>
                <a:ext uri="{FF2B5EF4-FFF2-40B4-BE49-F238E27FC236}">
                  <a16:creationId xmlns:a16="http://schemas.microsoft.com/office/drawing/2014/main" id="{C05BD6D4-9532-4C26-9695-2B96E1BF2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0375" y="3979992"/>
              <a:ext cx="1565634" cy="1565634"/>
            </a:xfrm>
            <a:prstGeom prst="rect">
              <a:avLst/>
            </a:prstGeom>
          </p:spPr>
        </p:pic>
        <p:pic>
          <p:nvPicPr>
            <p:cNvPr id="21" name="Graphic 20" descr="Crawl">
              <a:extLst>
                <a:ext uri="{FF2B5EF4-FFF2-40B4-BE49-F238E27FC236}">
                  <a16:creationId xmlns:a16="http://schemas.microsoft.com/office/drawing/2014/main" id="{76BEA61E-F29A-41AC-8A84-42187C45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39382" y="2311954"/>
              <a:ext cx="1565634" cy="1565634"/>
            </a:xfrm>
            <a:prstGeom prst="rect">
              <a:avLst/>
            </a:prstGeom>
          </p:spPr>
        </p:pic>
        <p:pic>
          <p:nvPicPr>
            <p:cNvPr id="23" name="Graphic 22" descr="Crawl">
              <a:extLst>
                <a:ext uri="{FF2B5EF4-FFF2-40B4-BE49-F238E27FC236}">
                  <a16:creationId xmlns:a16="http://schemas.microsoft.com/office/drawing/2014/main" id="{027F5271-B2D6-4F01-8D71-62337E3B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6009" y="3979992"/>
              <a:ext cx="1565634" cy="1565634"/>
            </a:xfrm>
            <a:prstGeom prst="rect">
              <a:avLst/>
            </a:prstGeom>
          </p:spPr>
        </p:pic>
        <p:pic>
          <p:nvPicPr>
            <p:cNvPr id="25" name="Graphic 24" descr="Crawl">
              <a:extLst>
                <a:ext uri="{FF2B5EF4-FFF2-40B4-BE49-F238E27FC236}">
                  <a16:creationId xmlns:a16="http://schemas.microsoft.com/office/drawing/2014/main" id="{AC9D4286-0B21-4205-A1BD-00F8DE5FE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5016" y="2311954"/>
              <a:ext cx="1565634" cy="1565634"/>
            </a:xfrm>
            <a:prstGeom prst="rect">
              <a:avLst/>
            </a:prstGeom>
          </p:spPr>
        </p:pic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9BA5DE1F-C3AD-401D-8031-0F706EFE2A12}"/>
                </a:ext>
              </a:extLst>
            </p:cNvPr>
            <p:cNvSpPr txBox="1">
              <a:spLocks/>
            </p:cNvSpPr>
            <p:nvPr/>
          </p:nvSpPr>
          <p:spPr>
            <a:xfrm>
              <a:off x="323850" y="3787150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Decision</a:t>
              </a:r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 </a:t>
              </a:r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Tree</a:t>
              </a:r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A40CE67-DA17-4D81-84A7-DAAD37529D99}"/>
                </a:ext>
              </a:extLst>
            </p:cNvPr>
            <p:cNvSpPr txBox="1">
              <a:spLocks/>
            </p:cNvSpPr>
            <p:nvPr/>
          </p:nvSpPr>
          <p:spPr>
            <a:xfrm>
              <a:off x="1979062" y="3773825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kNN</a:t>
              </a:r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9C310DD7-664D-4E1B-AF4B-9EAED59BB735}"/>
                </a:ext>
              </a:extLst>
            </p:cNvPr>
            <p:cNvSpPr txBox="1">
              <a:spLocks/>
            </p:cNvSpPr>
            <p:nvPr/>
          </p:nvSpPr>
          <p:spPr>
            <a:xfrm>
              <a:off x="3544696" y="4022514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Logistic</a:t>
              </a:r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 </a:t>
              </a:r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Regression</a:t>
              </a:r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161B05CA-D294-4196-8EFF-DCA8715F6AA0}"/>
                </a:ext>
              </a:extLst>
            </p:cNvPr>
            <p:cNvSpPr txBox="1">
              <a:spLocks/>
            </p:cNvSpPr>
            <p:nvPr/>
          </p:nvSpPr>
          <p:spPr>
            <a:xfrm>
              <a:off x="5155664" y="3800563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SVM</a:t>
              </a: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237C0B58-7D11-4342-9E7A-5FB1B59FBA25}"/>
                </a:ext>
              </a:extLst>
            </p:cNvPr>
            <p:cNvSpPr txBox="1">
              <a:spLocks/>
            </p:cNvSpPr>
            <p:nvPr/>
          </p:nvSpPr>
          <p:spPr>
            <a:xfrm>
              <a:off x="429863" y="5776924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Random</a:t>
              </a:r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 </a:t>
              </a:r>
            </a:p>
            <a:p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Forest</a:t>
              </a: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D4248195-854C-4F30-850C-5A5871654ACD}"/>
                </a:ext>
              </a:extLst>
            </p:cNvPr>
            <p:cNvSpPr txBox="1">
              <a:spLocks/>
            </p:cNvSpPr>
            <p:nvPr/>
          </p:nvSpPr>
          <p:spPr>
            <a:xfrm>
              <a:off x="1996595" y="5647462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XGBoost</a:t>
              </a:r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39546CEC-75DE-4E43-BCDE-7E9DD7C87A51}"/>
                </a:ext>
              </a:extLst>
            </p:cNvPr>
            <p:cNvSpPr txBox="1">
              <a:spLocks/>
            </p:cNvSpPr>
            <p:nvPr/>
          </p:nvSpPr>
          <p:spPr>
            <a:xfrm>
              <a:off x="3520161" y="5647462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LGBM</a:t>
              </a: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pic>
          <p:nvPicPr>
            <p:cNvPr id="42" name="Graphic 41" descr="Confused person">
              <a:extLst>
                <a:ext uri="{FF2B5EF4-FFF2-40B4-BE49-F238E27FC236}">
                  <a16:creationId xmlns:a16="http://schemas.microsoft.com/office/drawing/2014/main" id="{851F2199-6A59-49F8-A23E-551C7F27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1357" y="4141905"/>
              <a:ext cx="1241807" cy="1241807"/>
            </a:xfrm>
            <a:prstGeom prst="rect">
              <a:avLst/>
            </a:prstGeom>
          </p:spPr>
        </p:pic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0319720A-A666-45D9-811D-B2D8E343A1B9}"/>
                </a:ext>
              </a:extLst>
            </p:cNvPr>
            <p:cNvSpPr txBox="1">
              <a:spLocks/>
            </p:cNvSpPr>
            <p:nvPr/>
          </p:nvSpPr>
          <p:spPr>
            <a:xfrm>
              <a:off x="5155664" y="5641329"/>
              <a:ext cx="2193194" cy="44390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 err="1">
                  <a:latin typeface="Segoe UI Emoji" panose="020B0502040204020203" pitchFamily="34" charset="0"/>
                  <a:ea typeface="Segoe UI Emoji" panose="020B0502040204020203" pitchFamily="34" charset="0"/>
                </a:rPr>
                <a:t>Dummy</a:t>
              </a:r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  <a:p>
              <a:endPara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BE2233EB-0C54-49C2-B0EE-2860FBEF47FE}"/>
              </a:ext>
            </a:extLst>
          </p:cNvPr>
          <p:cNvSpPr txBox="1">
            <a:spLocks/>
          </p:cNvSpPr>
          <p:nvPr/>
        </p:nvSpPr>
        <p:spPr>
          <a:xfrm>
            <a:off x="7233323" y="3419648"/>
            <a:ext cx="4445075" cy="12418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were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assesed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only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terms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accuracy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/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recall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/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precision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also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terms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computational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costs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uge">
            <a:extLst>
              <a:ext uri="{FF2B5EF4-FFF2-40B4-BE49-F238E27FC236}">
                <a16:creationId xmlns:a16="http://schemas.microsoft.com/office/drawing/2014/main" id="{A0CE1DBF-1193-43DD-A92D-20EC1C62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052" y="563671"/>
            <a:ext cx="4545876" cy="454587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052" y="5223274"/>
            <a:ext cx="4591893" cy="766763"/>
          </a:xfrm>
        </p:spPr>
        <p:txBody>
          <a:bodyPr>
            <a:noAutofit/>
          </a:bodyPr>
          <a:lstStyle/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75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344175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56" y="245778"/>
            <a:ext cx="3728461" cy="111600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4BA98C5-DA2D-43C3-A9E0-3778F3429F73}"/>
              </a:ext>
            </a:extLst>
          </p:cNvPr>
          <p:cNvGrpSpPr/>
          <p:nvPr/>
        </p:nvGrpSpPr>
        <p:grpSpPr>
          <a:xfrm>
            <a:off x="184799" y="1865752"/>
            <a:ext cx="4445075" cy="3902887"/>
            <a:chOff x="1365899" y="1865752"/>
            <a:chExt cx="4445075" cy="3902887"/>
          </a:xfrm>
        </p:grpSpPr>
        <p:pic>
          <p:nvPicPr>
            <p:cNvPr id="8" name="Graphic 7" descr="Badge Tick1">
              <a:extLst>
                <a:ext uri="{FF2B5EF4-FFF2-40B4-BE49-F238E27FC236}">
                  <a16:creationId xmlns:a16="http://schemas.microsoft.com/office/drawing/2014/main" id="{7EA0F71E-D2EA-41AA-ABF4-B9098082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57475" y="1865752"/>
              <a:ext cx="1845450" cy="1845450"/>
            </a:xfrm>
            <a:prstGeom prst="rect">
              <a:avLst/>
            </a:prstGeom>
          </p:spPr>
        </p:pic>
        <p:pic>
          <p:nvPicPr>
            <p:cNvPr id="12" name="Graphic 11" descr="Irritant">
              <a:extLst>
                <a:ext uri="{FF2B5EF4-FFF2-40B4-BE49-F238E27FC236}">
                  <a16:creationId xmlns:a16="http://schemas.microsoft.com/office/drawing/2014/main" id="{D7F25754-DC65-4CE3-B71E-F5726E0D6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5687" y="4294626"/>
              <a:ext cx="1474013" cy="1474013"/>
            </a:xfrm>
            <a:prstGeom prst="rect">
              <a:avLst/>
            </a:prstGeom>
          </p:spPr>
        </p:pic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6F167EFA-83EA-4698-9557-0A0F6E0ACEE2}"/>
                </a:ext>
              </a:extLst>
            </p:cNvPr>
            <p:cNvSpPr txBox="1">
              <a:spLocks/>
            </p:cNvSpPr>
            <p:nvPr/>
          </p:nvSpPr>
          <p:spPr>
            <a:xfrm>
              <a:off x="1365899" y="3469382"/>
              <a:ext cx="4445075" cy="48364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20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False Positive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CA85F030-E6D5-4991-9421-ADEEF81BF6A2}"/>
              </a:ext>
            </a:extLst>
          </p:cNvPr>
          <p:cNvSpPr txBox="1">
            <a:spLocks/>
          </p:cNvSpPr>
          <p:nvPr/>
        </p:nvSpPr>
        <p:spPr>
          <a:xfrm>
            <a:off x="3329571" y="3049144"/>
            <a:ext cx="4328525" cy="57515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Client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predicted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as 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”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will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”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reality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will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not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Issue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Overprice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603D822-6800-4F73-A42B-03BFD6B503CA}"/>
              </a:ext>
            </a:extLst>
          </p:cNvPr>
          <p:cNvSpPr txBox="1">
            <a:spLocks/>
          </p:cNvSpPr>
          <p:nvPr/>
        </p:nvSpPr>
        <p:spPr>
          <a:xfrm>
            <a:off x="176562" y="5526819"/>
            <a:ext cx="4445075" cy="4836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False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Negative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155B0CF-6DDE-4CD4-8C84-63D4E974C284}"/>
              </a:ext>
            </a:extLst>
          </p:cNvPr>
          <p:cNvSpPr txBox="1">
            <a:spLocks/>
          </p:cNvSpPr>
          <p:nvPr/>
        </p:nvSpPr>
        <p:spPr>
          <a:xfrm>
            <a:off x="3329571" y="5311666"/>
            <a:ext cx="4328525" cy="57515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Client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predicted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as 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”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will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not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”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reality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will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Issue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Underprice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812CFC0-747A-4AD3-A800-1970508A3913}"/>
              </a:ext>
            </a:extLst>
          </p:cNvPr>
          <p:cNvSpPr txBox="1">
            <a:spLocks/>
          </p:cNvSpPr>
          <p:nvPr/>
        </p:nvSpPr>
        <p:spPr>
          <a:xfrm>
            <a:off x="7305656" y="2857735"/>
            <a:ext cx="4445075" cy="4836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How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to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address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Having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big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precision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E021759-0C8D-4BCC-B353-DCE1B8E60629}"/>
              </a:ext>
            </a:extLst>
          </p:cNvPr>
          <p:cNvSpPr txBox="1">
            <a:spLocks/>
          </p:cNvSpPr>
          <p:nvPr/>
        </p:nvSpPr>
        <p:spPr>
          <a:xfrm>
            <a:off x="7305656" y="4890927"/>
            <a:ext cx="4048144" cy="84147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How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to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address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Having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big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recall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7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9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7070651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7499"/>
            <a:ext cx="3728461" cy="11160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FF36CB-FDEF-4D98-8101-2B311E98DA14}"/>
              </a:ext>
            </a:extLst>
          </p:cNvPr>
          <p:cNvSpPr txBox="1">
            <a:spLocks/>
          </p:cNvSpPr>
          <p:nvPr/>
        </p:nvSpPr>
        <p:spPr>
          <a:xfrm>
            <a:off x="-640619" y="6548503"/>
            <a:ext cx="9394090" cy="6308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Variables: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– Content,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Payment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Method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Content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Covered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93A2F-6710-4D23-BAB5-C8041313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647825"/>
            <a:ext cx="6800850" cy="2571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6B2A76-E5F5-4549-A553-D1C7AA961F4D}"/>
              </a:ext>
            </a:extLst>
          </p:cNvPr>
          <p:cNvCxnSpPr>
            <a:cxnSpLocks/>
          </p:cNvCxnSpPr>
          <p:nvPr/>
        </p:nvCxnSpPr>
        <p:spPr>
          <a:xfrm>
            <a:off x="1066800" y="2743200"/>
            <a:ext cx="6229350" cy="0"/>
          </a:xfrm>
          <a:prstGeom prst="line">
            <a:avLst/>
          </a:prstGeom>
          <a:ln w="28575">
            <a:solidFill>
              <a:srgbClr val="0087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3ECFD33-40A9-4C4A-B3E1-862EE31EEAEF}"/>
              </a:ext>
            </a:extLst>
          </p:cNvPr>
          <p:cNvSpPr txBox="1">
            <a:spLocks/>
          </p:cNvSpPr>
          <p:nvPr/>
        </p:nvSpPr>
        <p:spPr>
          <a:xfrm>
            <a:off x="6210281" y="2273422"/>
            <a:ext cx="1581169" cy="46977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9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70% </a:t>
            </a:r>
            <a:r>
              <a:rPr lang="es-CO" sz="9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recall</a:t>
            </a:r>
            <a:r>
              <a:rPr lang="es-CO" sz="9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</a:t>
            </a:r>
            <a:r>
              <a:rPr lang="es-CO" sz="9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Kaggle</a:t>
            </a:r>
            <a:endParaRPr lang="es-CO" sz="9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F22F6-C2E1-448F-A4F9-11365575C3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067"/>
          <a:stretch/>
        </p:blipFill>
        <p:spPr>
          <a:xfrm>
            <a:off x="1099561" y="4219575"/>
            <a:ext cx="5886450" cy="216787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DE6BA7A-09C4-466A-8BC1-EAAB64EAD0BA}"/>
              </a:ext>
            </a:extLst>
          </p:cNvPr>
          <p:cNvSpPr txBox="1">
            <a:spLocks/>
          </p:cNvSpPr>
          <p:nvPr/>
        </p:nvSpPr>
        <p:spPr>
          <a:xfrm>
            <a:off x="7561697" y="3726050"/>
            <a:ext cx="4445075" cy="12418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best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preventing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overpriced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kNN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(593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overpriced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</a:p>
          <a:p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best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preventing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underpriced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Logistic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Regression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(1376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underpriced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37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75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344175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56" y="245778"/>
            <a:ext cx="3728461" cy="1116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227F4-7606-4296-8406-CD668B46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80" y="2329842"/>
            <a:ext cx="5978335" cy="32904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5F1913-868C-487C-A202-BDDC6F0BD719}"/>
              </a:ext>
            </a:extLst>
          </p:cNvPr>
          <p:cNvSpPr txBox="1">
            <a:spLocks/>
          </p:cNvSpPr>
          <p:nvPr/>
        </p:nvSpPr>
        <p:spPr>
          <a:xfrm>
            <a:off x="-640619" y="6548503"/>
            <a:ext cx="9394090" cy="6308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Variables: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– Content,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Payment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Method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Content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Covered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F758EF-5234-4B44-8334-5400467ACDE8}"/>
              </a:ext>
            </a:extLst>
          </p:cNvPr>
          <p:cNvSpPr txBox="1">
            <a:spLocks/>
          </p:cNvSpPr>
          <p:nvPr/>
        </p:nvSpPr>
        <p:spPr>
          <a:xfrm>
            <a:off x="7427242" y="3466897"/>
            <a:ext cx="4445075" cy="12418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Even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though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kNN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best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bit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slowing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prediction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stage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chose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XGboost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1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7070651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Final Test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FF36CB-FDEF-4D98-8101-2B311E98DA14}"/>
              </a:ext>
            </a:extLst>
          </p:cNvPr>
          <p:cNvSpPr txBox="1">
            <a:spLocks/>
          </p:cNvSpPr>
          <p:nvPr/>
        </p:nvSpPr>
        <p:spPr>
          <a:xfrm>
            <a:off x="-640619" y="6548503"/>
            <a:ext cx="9394090" cy="6308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Variables: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Claims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– Content,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Payment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Method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Content </a:t>
            </a:r>
            <a:r>
              <a:rPr lang="es-CO" sz="2000" b="1" dirty="0" err="1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Covered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C9EF0-B3A3-4A93-B796-5991D82A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72" y="2078228"/>
            <a:ext cx="7134225" cy="2733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9797D-E0D1-4883-8EF9-3C9D980B2A4E}"/>
              </a:ext>
            </a:extLst>
          </p:cNvPr>
          <p:cNvSpPr txBox="1">
            <a:spLocks/>
          </p:cNvSpPr>
          <p:nvPr/>
        </p:nvSpPr>
        <p:spPr>
          <a:xfrm>
            <a:off x="444303" y="3009899"/>
            <a:ext cx="3687328" cy="8703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39,648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test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dataset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about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1,500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were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misclassified</a:t>
            </a:r>
            <a:endParaRPr lang="es-CO" sz="2000" b="1" dirty="0">
              <a:solidFill>
                <a:srgbClr val="00874E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2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Good Idea">
            <a:extLst>
              <a:ext uri="{FF2B5EF4-FFF2-40B4-BE49-F238E27FC236}">
                <a16:creationId xmlns:a16="http://schemas.microsoft.com/office/drawing/2014/main" id="{5AB9276E-1FF9-4ECF-AF9D-2C619AAA8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343" y="895954"/>
            <a:ext cx="3881309" cy="388130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110" y="5195283"/>
            <a:ext cx="4591893" cy="766763"/>
          </a:xfrm>
        </p:spPr>
        <p:txBody>
          <a:bodyPr>
            <a:noAutofit/>
          </a:bodyPr>
          <a:lstStyle/>
          <a:p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Next 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Steps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2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75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Cube">
            <a:extLst>
              <a:ext uri="{FF2B5EF4-FFF2-40B4-BE49-F238E27FC236}">
                <a16:creationId xmlns:a16="http://schemas.microsoft.com/office/drawing/2014/main" id="{3914A47B-AC11-47F4-AE39-D291B897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051" y="2526747"/>
            <a:ext cx="1804506" cy="1804506"/>
          </a:xfrm>
          <a:prstGeom prst="rect">
            <a:avLst/>
          </a:prstGeom>
        </p:spPr>
      </p:pic>
      <p:pic>
        <p:nvPicPr>
          <p:cNvPr id="12" name="Graphic 11" descr="Gauge">
            <a:extLst>
              <a:ext uri="{FF2B5EF4-FFF2-40B4-BE49-F238E27FC236}">
                <a16:creationId xmlns:a16="http://schemas.microsoft.com/office/drawing/2014/main" id="{DCBF2E5F-0230-4C6F-A64B-CA137E055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1299" y="2526747"/>
            <a:ext cx="1804506" cy="1804506"/>
          </a:xfrm>
          <a:prstGeom prst="rect">
            <a:avLst/>
          </a:prstGeom>
        </p:spPr>
      </p:pic>
      <p:pic>
        <p:nvPicPr>
          <p:cNvPr id="20" name="Graphic 19" descr="Remote learning math">
            <a:extLst>
              <a:ext uri="{FF2B5EF4-FFF2-40B4-BE49-F238E27FC236}">
                <a16:creationId xmlns:a16="http://schemas.microsoft.com/office/drawing/2014/main" id="{3D93DACC-A025-447A-B031-53CDB53FD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175" y="2526747"/>
            <a:ext cx="1804506" cy="1804506"/>
          </a:xfrm>
          <a:prstGeom prst="rect">
            <a:avLst/>
          </a:prstGeom>
        </p:spPr>
      </p:pic>
      <p:pic>
        <p:nvPicPr>
          <p:cNvPr id="16" name="Graphic 15" descr="Blackboard">
            <a:extLst>
              <a:ext uri="{FF2B5EF4-FFF2-40B4-BE49-F238E27FC236}">
                <a16:creationId xmlns:a16="http://schemas.microsoft.com/office/drawing/2014/main" id="{E89223E2-83E4-4F82-AC75-BDD900B9A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3927" y="2526747"/>
            <a:ext cx="1804506" cy="1804506"/>
          </a:xfrm>
          <a:prstGeom prst="rect">
            <a:avLst/>
          </a:prstGeom>
        </p:spPr>
      </p:pic>
      <p:pic>
        <p:nvPicPr>
          <p:cNvPr id="14" name="Graphic 13" descr="Good Idea">
            <a:extLst>
              <a:ext uri="{FF2B5EF4-FFF2-40B4-BE49-F238E27FC236}">
                <a16:creationId xmlns:a16="http://schemas.microsoft.com/office/drawing/2014/main" id="{C341AB0B-30CB-4B95-90E2-E99D991991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0423" y="2526747"/>
            <a:ext cx="1804506" cy="180450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17" y="4224096"/>
            <a:ext cx="2676525" cy="766763"/>
          </a:xfrm>
        </p:spPr>
        <p:txBody>
          <a:bodyPr>
            <a:noAutofit/>
          </a:bodyPr>
          <a:lstStyle/>
          <a:p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Problem</a:t>
            </a:r>
            <a:br>
              <a:rPr lang="es-CO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48AB224-AB77-4E33-BD05-7D1139C2B4F1}"/>
              </a:ext>
            </a:extLst>
          </p:cNvPr>
          <p:cNvSpPr txBox="1">
            <a:spLocks/>
          </p:cNvSpPr>
          <p:nvPr/>
        </p:nvSpPr>
        <p:spPr>
          <a:xfrm>
            <a:off x="2871345" y="4296428"/>
            <a:ext cx="2676525" cy="494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606005E-FB71-415A-93E3-CF3D5DDC9FC6}"/>
              </a:ext>
            </a:extLst>
          </p:cNvPr>
          <p:cNvSpPr txBox="1">
            <a:spLocks/>
          </p:cNvSpPr>
          <p:nvPr/>
        </p:nvSpPr>
        <p:spPr>
          <a:xfrm>
            <a:off x="5074013" y="4224095"/>
            <a:ext cx="2676525" cy="766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endParaRPr lang="es-CO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714F-6E47-4C77-B5B4-2B4A474980E9}"/>
              </a:ext>
            </a:extLst>
          </p:cNvPr>
          <p:cNvSpPr txBox="1">
            <a:spLocks/>
          </p:cNvSpPr>
          <p:nvPr/>
        </p:nvSpPr>
        <p:spPr>
          <a:xfrm>
            <a:off x="7125288" y="4224095"/>
            <a:ext cx="2676525" cy="766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endParaRPr lang="es-CO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Performance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0D3947-6771-4965-9F12-5440404A12BC}"/>
              </a:ext>
            </a:extLst>
          </p:cNvPr>
          <p:cNvSpPr txBox="1">
            <a:spLocks/>
          </p:cNvSpPr>
          <p:nvPr/>
        </p:nvSpPr>
        <p:spPr>
          <a:xfrm>
            <a:off x="9142079" y="4224095"/>
            <a:ext cx="2676525" cy="766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Next</a:t>
            </a:r>
          </a:p>
          <a:p>
            <a:r>
              <a:rPr lang="es-CO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Steps</a:t>
            </a:r>
            <a:endParaRPr lang="es-CO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Blackboard">
            <a:extLst>
              <a:ext uri="{FF2B5EF4-FFF2-40B4-BE49-F238E27FC236}">
                <a16:creationId xmlns:a16="http://schemas.microsoft.com/office/drawing/2014/main" id="{E89223E2-83E4-4F82-AC75-BDD900B9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7615" y="524835"/>
            <a:ext cx="5056769" cy="505676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052" y="5198222"/>
            <a:ext cx="4591893" cy="766763"/>
          </a:xfrm>
        </p:spPr>
        <p:txBody>
          <a:bodyPr>
            <a:noAutofit/>
          </a:bodyPr>
          <a:lstStyle/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Problem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07ED3-9A78-415D-BD4B-3AD782E9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2" y="1267569"/>
            <a:ext cx="5787818" cy="522725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00" y="150233"/>
            <a:ext cx="3568775" cy="1307092"/>
          </a:xfrm>
          <a:solidFill>
            <a:srgbClr val="00874E">
              <a:alpha val="17000"/>
            </a:srgbClr>
          </a:solidFill>
        </p:spPr>
        <p:txBody>
          <a:bodyPr>
            <a:noAutofit/>
          </a:bodyPr>
          <a:lstStyle/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Problem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5510C0-2E99-40B0-9885-FB90590E3872}"/>
              </a:ext>
            </a:extLst>
          </p:cNvPr>
          <p:cNvSpPr txBox="1">
            <a:spLocks/>
          </p:cNvSpPr>
          <p:nvPr/>
        </p:nvSpPr>
        <p:spPr>
          <a:xfrm>
            <a:off x="117400" y="6494824"/>
            <a:ext cx="6064325" cy="44767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1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Source</a:t>
            </a:r>
            <a:r>
              <a:rPr lang="es-CO" sz="11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CO" sz="1100" dirty="0">
                <a:latin typeface="Segoe UI Emoji" panose="020B0502040204020203" pitchFamily="34" charset="0"/>
                <a:ea typeface="Segoe UI Emoji" panose="020B0502040204020203" pitchFamily="34" charset="0"/>
                <a:hlinkClick r:id="rId3"/>
              </a:rPr>
              <a:t>https://www.kaggle.com/ycanario/home-insurance?select=home_insurance.csv</a:t>
            </a:r>
            <a:endParaRPr lang="es-CO" sz="11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4D054F-B92C-4E11-879F-82B3D4D5CDAC}"/>
              </a:ext>
            </a:extLst>
          </p:cNvPr>
          <p:cNvSpPr txBox="1">
            <a:spLocks/>
          </p:cNvSpPr>
          <p:nvPr/>
        </p:nvSpPr>
        <p:spPr>
          <a:xfrm>
            <a:off x="6461050" y="337797"/>
            <a:ext cx="5422768" cy="7736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256,142 Home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owners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policies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issued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between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2006 and 2012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86BDC-1410-44F7-B889-6BE4BD8D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409" y="1111490"/>
            <a:ext cx="4210050" cy="1123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A9D1D-BC7B-4121-99A0-6FE8C72AF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675" y="2690812"/>
            <a:ext cx="4057650" cy="32099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0EC433-0346-4327-85CE-F36D9945A6CB}"/>
              </a:ext>
            </a:extLst>
          </p:cNvPr>
          <p:cNvSpPr txBox="1">
            <a:spLocks/>
          </p:cNvSpPr>
          <p:nvPr/>
        </p:nvSpPr>
        <p:spPr>
          <a:xfrm>
            <a:off x="6461050" y="2404722"/>
            <a:ext cx="5422768" cy="7736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Out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that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number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88,050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policies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have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3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years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44D238-DC37-4FC5-B253-544C7E9A6484}"/>
              </a:ext>
            </a:extLst>
          </p:cNvPr>
          <p:cNvSpPr txBox="1">
            <a:spLocks/>
          </p:cNvSpPr>
          <p:nvPr/>
        </p:nvSpPr>
        <p:spPr>
          <a:xfrm>
            <a:off x="6461050" y="5588263"/>
            <a:ext cx="5422768" cy="7736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Goal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Predict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probability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having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9875" y="131183"/>
            <a:ext cx="3568775" cy="1307092"/>
          </a:xfrm>
          <a:solidFill>
            <a:srgbClr val="00874E">
              <a:alpha val="17000"/>
            </a:srgbClr>
          </a:solidFill>
        </p:spPr>
        <p:txBody>
          <a:bodyPr>
            <a:noAutofit/>
          </a:bodyPr>
          <a:lstStyle/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Problem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4D054F-B92C-4E11-879F-82B3D4D5CDAC}"/>
              </a:ext>
            </a:extLst>
          </p:cNvPr>
          <p:cNvSpPr txBox="1">
            <a:spLocks/>
          </p:cNvSpPr>
          <p:nvPr/>
        </p:nvSpPr>
        <p:spPr>
          <a:xfrm>
            <a:off x="6096000" y="3852265"/>
            <a:ext cx="5422768" cy="7736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Identifying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different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types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according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to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their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behaviour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Adjusting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premium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accordingly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Creating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risk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prevention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campaigns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A9D1D-BC7B-4121-99A0-6FE8C72A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1942333"/>
            <a:ext cx="4828672" cy="38198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44D238-DC37-4FC5-B253-544C7E9A6484}"/>
              </a:ext>
            </a:extLst>
          </p:cNvPr>
          <p:cNvSpPr txBox="1">
            <a:spLocks/>
          </p:cNvSpPr>
          <p:nvPr/>
        </p:nvSpPr>
        <p:spPr>
          <a:xfrm>
            <a:off x="244607" y="1168640"/>
            <a:ext cx="5422768" cy="7736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Goal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Predict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probability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having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9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ube">
            <a:extLst>
              <a:ext uri="{FF2B5EF4-FFF2-40B4-BE49-F238E27FC236}">
                <a16:creationId xmlns:a16="http://schemas.microsoft.com/office/drawing/2014/main" id="{52603037-1A12-4D22-A51F-690F9467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052" y="524835"/>
            <a:ext cx="4729990" cy="472999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052" y="5198222"/>
            <a:ext cx="4591893" cy="766763"/>
          </a:xfrm>
        </p:spPr>
        <p:txBody>
          <a:bodyPr>
            <a:noAutofit/>
          </a:bodyPr>
          <a:lstStyle/>
          <a:p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7990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117400" y="150233"/>
            <a:ext cx="3568775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0DC2A-8FDF-495E-971B-FF2DA169F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8"/>
          <a:stretch/>
        </p:blipFill>
        <p:spPr>
          <a:xfrm>
            <a:off x="3899314" y="150233"/>
            <a:ext cx="2764534" cy="135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8492C-697C-4F09-ADA9-5A943F5A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7" y="1971871"/>
            <a:ext cx="4281135" cy="34644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E66F6D-9B7F-4ECF-A154-5FE0923A5E5C}"/>
              </a:ext>
            </a:extLst>
          </p:cNvPr>
          <p:cNvSpPr txBox="1">
            <a:spLocks/>
          </p:cNvSpPr>
          <p:nvPr/>
        </p:nvSpPr>
        <p:spPr>
          <a:xfrm>
            <a:off x="5857875" y="1771846"/>
            <a:ext cx="5422768" cy="11411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Not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all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them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can be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used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modeling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132,160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policies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were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used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exercise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84528E-B979-472B-996F-7C1430229A67}"/>
              </a:ext>
            </a:extLst>
          </p:cNvPr>
          <p:cNvSpPr txBox="1">
            <a:spLocks/>
          </p:cNvSpPr>
          <p:nvPr/>
        </p:nvSpPr>
        <p:spPr>
          <a:xfrm>
            <a:off x="5857875" y="5598221"/>
            <a:ext cx="5422768" cy="81210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group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s-CO" sz="2000" b="1" dirty="0">
                <a:solidFill>
                  <a:srgbClr val="00874E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11,76%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policies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had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53 variables: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Client’s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Home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Policy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</a:t>
            </a:r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30% Test – 14%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Validation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– 56% Train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split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3035306"/>
            <a:ext cx="4532294" cy="13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mote learning math">
            <a:extLst>
              <a:ext uri="{FF2B5EF4-FFF2-40B4-BE49-F238E27FC236}">
                <a16:creationId xmlns:a16="http://schemas.microsoft.com/office/drawing/2014/main" id="{7316B755-58C9-418C-A3E7-0BD17B3C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021" y="804871"/>
            <a:ext cx="4449954" cy="444995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56E221E-574F-4328-99EC-77601C93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052" y="5223274"/>
            <a:ext cx="4591893" cy="766763"/>
          </a:xfrm>
        </p:spPr>
        <p:txBody>
          <a:bodyPr>
            <a:noAutofit/>
          </a:bodyPr>
          <a:lstStyle/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b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Overview</a:t>
            </a:r>
            <a:endParaRPr lang="es-CO" sz="4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3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A6412-B1B3-4730-9953-F1966F69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9" y="113119"/>
            <a:ext cx="2811681" cy="1381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1431BF-61A0-40B0-997C-E7CCF4C89690}"/>
              </a:ext>
            </a:extLst>
          </p:cNvPr>
          <p:cNvSpPr txBox="1">
            <a:spLocks/>
          </p:cNvSpPr>
          <p:nvPr/>
        </p:nvSpPr>
        <p:spPr>
          <a:xfrm>
            <a:off x="7070651" y="150233"/>
            <a:ext cx="4988000" cy="1307092"/>
          </a:xfrm>
          <a:prstGeom prst="rect">
            <a:avLst/>
          </a:prstGeom>
          <a:solidFill>
            <a:srgbClr val="00874E">
              <a:alpha val="1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Model</a:t>
            </a:r>
            <a:r>
              <a:rPr lang="es-CO" sz="4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- EDA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66F6D-9B7F-4ECF-A154-5FE0923A5E5C}"/>
              </a:ext>
            </a:extLst>
          </p:cNvPr>
          <p:cNvSpPr txBox="1">
            <a:spLocks/>
          </p:cNvSpPr>
          <p:nvPr/>
        </p:nvSpPr>
        <p:spPr>
          <a:xfrm>
            <a:off x="5993607" y="3830274"/>
            <a:ext cx="5422768" cy="11411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This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portion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process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helps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understanding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the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data.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instance</a:t>
            </a:r>
            <a:r>
              <a:rPr lang="es-CO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</a:t>
            </a:r>
          </a:p>
          <a:p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Are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owners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bigger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houses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more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likely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to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?</a:t>
            </a:r>
          </a:p>
          <a:p>
            <a:endParaRPr lang="es-CO" sz="20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Does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previous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experience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impact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your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probability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of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s-CO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claiming</a:t>
            </a:r>
            <a:r>
              <a:rPr lang="es-CO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247674-6497-4376-9855-85274A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17499"/>
            <a:ext cx="3728461" cy="111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C0696-1C44-47FB-A990-4CA2B20D8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5" b="1993"/>
          <a:stretch/>
        </p:blipFill>
        <p:spPr>
          <a:xfrm>
            <a:off x="1376363" y="1931883"/>
            <a:ext cx="3690938" cy="2259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C5CC3-56A4-4189-B3A9-FF0135B0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7" y="4514144"/>
            <a:ext cx="5543550" cy="14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439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 Emoji</vt:lpstr>
      <vt:lpstr>Office Theme</vt:lpstr>
      <vt:lpstr>Home Insurance Claim Probability Prediction</vt:lpstr>
      <vt:lpstr>Problem Overview</vt:lpstr>
      <vt:lpstr>Problem Overview</vt:lpstr>
      <vt:lpstr>Problem Overview</vt:lpstr>
      <vt:lpstr>Problem Overview</vt:lpstr>
      <vt:lpstr>Data</vt:lpstr>
      <vt:lpstr>PowerPoint Presentation</vt:lpstr>
      <vt:lpstr>Model  Overview</vt:lpstr>
      <vt:lpstr>PowerPoint Presentation</vt:lpstr>
      <vt:lpstr>PowerPoint Presentation</vt:lpstr>
      <vt:lpstr>PowerPoint Presentation</vt:lpstr>
      <vt:lpstr>Model  Overview</vt:lpstr>
      <vt:lpstr>PowerPoint Presentation</vt:lpstr>
      <vt:lpstr>PowerPoint Presentation</vt:lpstr>
      <vt:lpstr>PowerPoint Presentation</vt:lpstr>
      <vt:lpstr>PowerPoint Presentation</vt:lpstr>
      <vt:lpstr>Next 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Insurance Claim Probability Prediction</dc:title>
  <dc:creator>Andrés Pitta</dc:creator>
  <cp:lastModifiedBy>Andrés Pitta</cp:lastModifiedBy>
  <cp:revision>20</cp:revision>
  <dcterms:created xsi:type="dcterms:W3CDTF">2020-10-16T15:09:05Z</dcterms:created>
  <dcterms:modified xsi:type="dcterms:W3CDTF">2020-10-16T18:15:20Z</dcterms:modified>
</cp:coreProperties>
</file>