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C89-29FC-42DD-933B-E83479411E18}" type="datetimeFigureOut">
              <a:rPr lang="es-UY" smtClean="0"/>
              <a:t>22/7/2023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01A-85F2-4F65-8D49-FF988FDB1A42}" type="slidenum">
              <a:rPr lang="es-UY" smtClean="0"/>
              <a:t>‹Nº›</a:t>
            </a:fld>
            <a:endParaRPr lang="es-U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C89-29FC-42DD-933B-E83479411E18}" type="datetimeFigureOut">
              <a:rPr lang="es-UY" smtClean="0"/>
              <a:t>22/7/2023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01A-85F2-4F65-8D49-FF988FDB1A4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908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C89-29FC-42DD-933B-E83479411E18}" type="datetimeFigureOut">
              <a:rPr lang="es-UY" smtClean="0"/>
              <a:t>22/7/2023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01A-85F2-4F65-8D49-FF988FDB1A4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8781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C89-29FC-42DD-933B-E83479411E18}" type="datetimeFigureOut">
              <a:rPr lang="es-UY" smtClean="0"/>
              <a:t>22/7/2023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01A-85F2-4F65-8D49-FF988FDB1A4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8915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C89-29FC-42DD-933B-E83479411E18}" type="datetimeFigureOut">
              <a:rPr lang="es-UY" smtClean="0"/>
              <a:t>22/7/2023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01A-85F2-4F65-8D49-FF988FDB1A42}" type="slidenum">
              <a:rPr lang="es-UY" smtClean="0"/>
              <a:t>‹Nº›</a:t>
            </a:fld>
            <a:endParaRPr lang="es-U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3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C89-29FC-42DD-933B-E83479411E18}" type="datetimeFigureOut">
              <a:rPr lang="es-UY" smtClean="0"/>
              <a:t>22/7/2023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01A-85F2-4F65-8D49-FF988FDB1A4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3744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C89-29FC-42DD-933B-E83479411E18}" type="datetimeFigureOut">
              <a:rPr lang="es-UY" smtClean="0"/>
              <a:t>22/7/2023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01A-85F2-4F65-8D49-FF988FDB1A4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5258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C89-29FC-42DD-933B-E83479411E18}" type="datetimeFigureOut">
              <a:rPr lang="es-UY" smtClean="0"/>
              <a:t>22/7/2023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01A-85F2-4F65-8D49-FF988FDB1A4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6134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C89-29FC-42DD-933B-E83479411E18}" type="datetimeFigureOut">
              <a:rPr lang="es-UY" smtClean="0"/>
              <a:t>22/7/2023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01A-85F2-4F65-8D49-FF988FDB1A4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6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F7EC89-29FC-42DD-933B-E83479411E18}" type="datetimeFigureOut">
              <a:rPr lang="es-UY" smtClean="0"/>
              <a:t>22/7/2023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C501A-85F2-4F65-8D49-FF988FDB1A4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6809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C89-29FC-42DD-933B-E83479411E18}" type="datetimeFigureOut">
              <a:rPr lang="es-UY" smtClean="0"/>
              <a:t>22/7/2023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01A-85F2-4F65-8D49-FF988FDB1A4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847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F7EC89-29FC-42DD-933B-E83479411E18}" type="datetimeFigureOut">
              <a:rPr lang="es-UY" smtClean="0"/>
              <a:t>22/7/2023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C501A-85F2-4F65-8D49-FF988FDB1A42}" type="slidenum">
              <a:rPr lang="es-UY" smtClean="0"/>
              <a:t>‹Nº›</a:t>
            </a:fld>
            <a:endParaRPr lang="es-U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3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42BC6-1BF5-4C74-9E7A-712D7F991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2475"/>
            <a:ext cx="9144000" cy="2113472"/>
          </a:xfrm>
        </p:spPr>
        <p:txBody>
          <a:bodyPr>
            <a:normAutofit/>
          </a:bodyPr>
          <a:lstStyle/>
          <a:p>
            <a:r>
              <a:rPr lang="es-UY" sz="4500" b="1" dirty="0"/>
              <a:t>Perdida de beneficio por cancelaciones en las reservas de Hotel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01CE38-8761-F40D-DEA3-BD47FFA2A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4328"/>
            <a:ext cx="9144000" cy="866955"/>
          </a:xfrm>
        </p:spPr>
        <p:txBody>
          <a:bodyPr>
            <a:normAutofit fontScale="92500"/>
          </a:bodyPr>
          <a:lstStyle/>
          <a:p>
            <a:r>
              <a:rPr lang="es-UY" dirty="0"/>
              <a:t>Que debemos analizar para evitar perder dinero debido a las cancelaciones en las reservas de alojamiento?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5FB7F6A-746A-59DB-67DE-E1C75C05E350}"/>
              </a:ext>
            </a:extLst>
          </p:cNvPr>
          <p:cNvSpPr txBox="1">
            <a:spLocks/>
          </p:cNvSpPr>
          <p:nvPr/>
        </p:nvSpPr>
        <p:spPr>
          <a:xfrm>
            <a:off x="1693653" y="4017034"/>
            <a:ext cx="9144000" cy="86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dirty="0"/>
              <a:t>Autor: Andrés Pittini</a:t>
            </a:r>
          </a:p>
        </p:txBody>
      </p:sp>
    </p:spTree>
    <p:extLst>
      <p:ext uri="{BB962C8B-B14F-4D97-AF65-F5344CB8AC3E}">
        <p14:creationId xmlns:p14="http://schemas.microsoft.com/office/powerpoint/2010/main" val="210140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73936-675C-E011-CAD2-AF32310F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94" y="212691"/>
            <a:ext cx="10058400" cy="627797"/>
          </a:xfrm>
        </p:spPr>
        <p:txBody>
          <a:bodyPr/>
          <a:lstStyle/>
          <a:p>
            <a:r>
              <a:rPr lang="es-MX" sz="2800" spc="-50" dirty="0">
                <a:solidFill>
                  <a:srgbClr val="000000"/>
                </a:solidFill>
                <a:latin typeface="Helvetica Neue"/>
              </a:rPr>
              <a:t>¿</a:t>
            </a:r>
            <a:r>
              <a:rPr lang="es-UY" sz="2800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Que tipo de huéspedes suelen reservar, familias o parejas?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848B0-C35A-3CAD-329C-3F6F1DC3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12" y="931334"/>
            <a:ext cx="10058400" cy="794829"/>
          </a:xfrm>
        </p:spPr>
        <p:txBody>
          <a:bodyPr/>
          <a:lstStyle/>
          <a:p>
            <a:r>
              <a:rPr lang="es-UY" dirty="0"/>
              <a:t>Observamos que las reservas son realizadas en su mayoría por 2 adultos sin hijos, por lo cual podemos determinar que se tratan de parejas jóvenes.</a:t>
            </a:r>
          </a:p>
          <a:p>
            <a:endParaRPr lang="es-UY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5A09DB-027D-6A8A-2052-2BDF10AE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99" y="3285533"/>
            <a:ext cx="5016314" cy="30458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208F39-D475-D349-7CBB-9D830146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13" y="3314682"/>
            <a:ext cx="5016314" cy="29418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2D7EF61-0A9F-0C6D-4DC4-71805B17F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962" y="1755312"/>
            <a:ext cx="3857172" cy="1561437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FFD4A13F-964A-ADA3-12FC-170158436066}"/>
              </a:ext>
            </a:extLst>
          </p:cNvPr>
          <p:cNvSpPr txBox="1">
            <a:spLocks/>
          </p:cNvSpPr>
          <p:nvPr/>
        </p:nvSpPr>
        <p:spPr>
          <a:xfrm>
            <a:off x="1127112" y="1941126"/>
            <a:ext cx="5633850" cy="79482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2200" dirty="0"/>
              <a:t>Al analizar dentro de las reservas realizadas por 2 adultos, se mantiene el ratio 1/3 reservas canceladas y 2/3 concretadas.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26778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73936-675C-E011-CAD2-AF32310F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Insight &amp;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848B0-C35A-3CAD-329C-3F6F1DC3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Existe una correlación positiva entre el plazo de antelación con la cual se reservó y la cantidad de cancelaciones, por lo cual es una variable a tener en cuenta.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Como siguiente variable, los pedidos especiales pueden definir si una reserva se cancela o no.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El precio de la noche no es una variable relevante, esto se puede deber al reducido margen entre el precio mínimo y máximo.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Al tratarse de cancelaciones de reservas, esto suele darse por cambio de planes, mejores ofertas, entre otros.</a:t>
            </a:r>
          </a:p>
          <a:p>
            <a:pPr algn="l"/>
            <a:r>
              <a:rPr lang="es-MX" sz="1900" b="1" dirty="0">
                <a:solidFill>
                  <a:srgbClr val="000000"/>
                </a:solidFill>
                <a:latin typeface="Helvetica Neue"/>
              </a:rPr>
              <a:t>Recomendaciones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Evitar el 100% de las cancelaciones no están en manos del Hotel, dado que existen factores externos que no pueden ser manipulados. Debido a esto, el Hotel debe hacer hincapié en las variables que si puede manipular como son precio, métodos de reserva y plazo, menú disponibles y habitaciones.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Si el costo por perdidas de reservas es elevado para el Hotel, debería diseñar una alternativa de reserva que el permita recuperar al menos una parte de la reserva original.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7374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D2A9B-5F1C-9427-97C8-1F834517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u="sng" dirty="0"/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9DDBB-0820-2632-850B-6AD5F5FD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s-UY" dirty="0"/>
              <a:t>Entorno del negocio y audiencia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s-UY" dirty="0"/>
              <a:t>Hipótesis y preguntas de interés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s-UY" dirty="0"/>
              <a:t>Datos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s-UY" dirty="0"/>
              <a:t>Exploración de datos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s-UY" dirty="0"/>
              <a:t>Insight y 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75592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436FE-78CB-85F9-1BCC-C3463A5E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0286"/>
            <a:ext cx="10058400" cy="1093623"/>
          </a:xfrm>
        </p:spPr>
        <p:txBody>
          <a:bodyPr>
            <a:noAutofit/>
          </a:bodyPr>
          <a:lstStyle/>
          <a:p>
            <a:br>
              <a:rPr lang="es-UY" dirty="0"/>
            </a:br>
            <a:br>
              <a:rPr lang="es-UY" dirty="0"/>
            </a:br>
            <a:r>
              <a:rPr lang="es-UY" dirty="0"/>
              <a:t>Entorno del Negocio y Audiencia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902256-CA7F-8E47-D7FC-A2E4FB5B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Contexto</a:t>
            </a: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s-MX" sz="1800" b="1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Los nuevos canales de reservas online en Hoteles han cambiado drásticamente la gestión de las mismas y el comportamiento de los clientes, provocando una avalancha de cancelaciones en las reservas de Hoteles lo que ha causado estragos en las finanzas del negocio.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Un gran numero de reservas de hotel son modificadas diariamente debido a cancelaciones o abstenciones. Las principales  razones de cancelaciones son por cambio de planes, conflictos de programación, entre otras. Esto a menudo se hace más fácil por la opción de hacerlo de forma gratuita o, preferiblemente, a un bajo costo, lo que es beneficioso para los huéspedes del hotel, es un factor que perjudica a los hoteles.</a:t>
            </a: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br>
              <a:rPr lang="es-MX" sz="2000" b="0" dirty="0">
                <a:effectLst/>
              </a:rPr>
            </a:b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Audiencia</a:t>
            </a: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s-MX" sz="2000" b="0" dirty="0">
              <a:effectLst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Este análisis intenta dar una respuesta a los Hoteles que gestionan reservas por medios online/telefónicos y disponen de la opción de cancelaciones gratis o a bajo costo.</a:t>
            </a:r>
            <a:br>
              <a:rPr lang="es-MX" sz="2000" b="0" dirty="0">
                <a:effectLst/>
              </a:rPr>
            </a:br>
            <a:br>
              <a:rPr lang="es-MX" sz="2000" dirty="0"/>
            </a:b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702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73936-675C-E011-CAD2-AF32310F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Preguntas de interés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848B0-C35A-3CAD-329C-3F6F1DC3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Preguntas principales o primarias</a:t>
            </a:r>
            <a:endParaRPr lang="es-MX" b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¿Qué reservas tienen una mayor probabilidad de ser canceladas?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¿Cuáles son las razones por las que las personas pueden cancelar las reservas de hotel?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MX" b="0" dirty="0">
                <a:effectLst/>
              </a:rPr>
            </a:b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Preguntas secundarias (nos ayudaran a contestar las principales)</a:t>
            </a:r>
            <a:endParaRPr lang="es-MX" b="0" dirty="0">
              <a:effectLst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¿Cuales variables debo analizar para reducir la cantidad de cancelaciones en las reservas de alojamiento?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¿Puedo hacer algo desde mi lugar para disminuir la cantidad de cancelaciones en las reservas?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¿Dispongo de suficiente información para crear un Modelo predictivo acerca de las cancelaciones de reservas de Hotel?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s-MX" sz="1800" dirty="0">
                <a:solidFill>
                  <a:srgbClr val="000000"/>
                </a:solidFill>
                <a:latin typeface="Helvetica Neue"/>
              </a:rPr>
              <a:t>¿En caso invertir dinero en el Hotel, puedo enfocarme en las variables con mayor correlación negativa respecto a las cancelaciones?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2937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73936-675C-E011-CAD2-AF32310F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s-UY" dirty="0"/>
              <a:t>Resumen METADATA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C63DEB-7BCA-A577-3510-0844CAD30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789" y="1779808"/>
            <a:ext cx="914479" cy="39627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356672-1DED-C1C3-4083-AB710509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278" y="1810289"/>
            <a:ext cx="883997" cy="3353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35C4830-10FA-2707-2818-1A719FB81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815" y="1757982"/>
            <a:ext cx="899238" cy="3581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E75E86-6879-B24F-0DE6-C038EBAF8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860" y="977337"/>
            <a:ext cx="806335" cy="609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BB1FCE-0974-42BD-5AD5-1CFA28FC6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6278" y="913252"/>
            <a:ext cx="806335" cy="81044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49DEAA2-FE31-F8C9-AD67-B7B8438CEF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231" y="930985"/>
            <a:ext cx="823931" cy="7023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82045DF-0F7F-0EBC-1344-7E3FD1DD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279" y="2628463"/>
            <a:ext cx="4407781" cy="337617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D383585-E7BE-B3AC-4849-6A59012B43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4728" y="2834876"/>
            <a:ext cx="4407781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73936-675C-E011-CAD2-AF32310F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62269"/>
            <a:ext cx="10058400" cy="2217693"/>
          </a:xfrm>
        </p:spPr>
        <p:txBody>
          <a:bodyPr>
            <a:normAutofit/>
          </a:bodyPr>
          <a:lstStyle/>
          <a:p>
            <a:pPr algn="ctr"/>
            <a:r>
              <a:rPr lang="es-UY" b="1" dirty="0">
                <a:latin typeface="Algerian" panose="04020705040A02060702" pitchFamily="82" charset="0"/>
              </a:rPr>
              <a:t>Análisis exploratorio </a:t>
            </a:r>
            <a:br>
              <a:rPr lang="es-UY" b="1" dirty="0">
                <a:latin typeface="Algerian" panose="04020705040A02060702" pitchFamily="82" charset="0"/>
              </a:rPr>
            </a:br>
            <a:r>
              <a:rPr lang="es-UY" b="1" dirty="0">
                <a:latin typeface="Algerian" panose="04020705040A02060702" pitchFamily="82" charset="0"/>
              </a:rPr>
              <a:t>de datos</a:t>
            </a:r>
          </a:p>
        </p:txBody>
      </p:sp>
    </p:spTree>
    <p:extLst>
      <p:ext uri="{BB962C8B-B14F-4D97-AF65-F5344CB8AC3E}">
        <p14:creationId xmlns:p14="http://schemas.microsoft.com/office/powerpoint/2010/main" val="289554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73936-675C-E011-CAD2-AF32310F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62278"/>
          </a:xfrm>
        </p:spPr>
        <p:txBody>
          <a:bodyPr>
            <a:normAutofit/>
          </a:bodyPr>
          <a:lstStyle/>
          <a:p>
            <a:r>
              <a:rPr lang="es-MX" sz="2800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¿</a:t>
            </a:r>
            <a:r>
              <a:rPr lang="es-UY" sz="2800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Cuantas reservas fueron canceladas?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848B0-C35A-3CAD-329C-3F6F1DC3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68241" cy="4023360"/>
          </a:xfrm>
        </p:spPr>
        <p:txBody>
          <a:bodyPr/>
          <a:lstStyle/>
          <a:p>
            <a:pPr marL="0" indent="0">
              <a:buNone/>
            </a:pPr>
            <a:r>
              <a:rPr lang="es-UY" dirty="0"/>
              <a:t>En el grafico de la derecha observamos que las reservas no canceladas alcanzan los 24.390 mientras que las canceladas suman 11.885.</a:t>
            </a:r>
          </a:p>
          <a:p>
            <a:pPr marL="0" indent="0">
              <a:buNone/>
            </a:pPr>
            <a:r>
              <a:rPr lang="es-UY" dirty="0"/>
              <a:t>Este análisis nos permite ver que cerca una tercera parte de las reservas se cancelan debido a diversos factores.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/>
              <a:t>Mas adelante, analizaremos los posibles factores que determinan cuando una reserva es cancelada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2E88D8-8902-83F0-553E-CE188CE9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929708"/>
            <a:ext cx="5046880" cy="38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5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73936-675C-E011-CAD2-AF32310F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3577"/>
          </a:xfrm>
        </p:spPr>
        <p:txBody>
          <a:bodyPr/>
          <a:lstStyle/>
          <a:p>
            <a:r>
              <a:rPr lang="es-MX" sz="2800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¿</a:t>
            </a:r>
            <a:r>
              <a:rPr lang="es-UY" sz="2800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Cual es el método de reserva por excelencia?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848B0-C35A-3CAD-329C-3F6F1DC3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4155"/>
            <a:ext cx="10058400" cy="138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Y" sz="1600" dirty="0"/>
              <a:t>Podemos observar que las reservas Online son el medio mas utilizado (64%) por los huéspedes para gestionas sus reservas.</a:t>
            </a:r>
          </a:p>
          <a:p>
            <a:pPr marL="0" indent="0">
              <a:buNone/>
            </a:pPr>
            <a:r>
              <a:rPr lang="es-UY" sz="1600" dirty="0"/>
              <a:t>Realizando un análisis en profundidad de las reservas online, detectamos que son minoría (37%) las cancelaciones por este medio.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C056A9-029B-1D3F-7D46-4207C877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97" y="2957803"/>
            <a:ext cx="4952883" cy="312575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3D2B65-6E30-CDD6-B41A-1DF064DBC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957804"/>
            <a:ext cx="4952883" cy="31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3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73936-675C-E011-CAD2-AF32310F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69167"/>
            <a:ext cx="10058400" cy="1276567"/>
          </a:xfrm>
        </p:spPr>
        <p:txBody>
          <a:bodyPr>
            <a:normAutofit fontScale="90000"/>
          </a:bodyPr>
          <a:lstStyle/>
          <a:p>
            <a:br>
              <a:rPr lang="es-UY" dirty="0"/>
            </a:b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848B0-C35A-3CAD-329C-3F6F1DC3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336" y="1845734"/>
            <a:ext cx="6644344" cy="13622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UY" dirty="0"/>
              <a:t>En mayor medida, cerca del 70 porciento de las reservas se realizan con menos de 100 días de antelación, sin embargo observamos reservas puntuales de hasta 450 días antes.</a:t>
            </a:r>
          </a:p>
          <a:p>
            <a:pPr marL="0" indent="0">
              <a:buNone/>
            </a:pPr>
            <a:r>
              <a:rPr lang="es-UY" dirty="0"/>
              <a:t>Por esto, analizaremos en detalle cuanto influye los días de antelación en las cancelaciones.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F18061-CDF7-97CE-1A7E-DC04001AD098}"/>
              </a:ext>
            </a:extLst>
          </p:cNvPr>
          <p:cNvSpPr txBox="1"/>
          <p:nvPr/>
        </p:nvSpPr>
        <p:spPr>
          <a:xfrm>
            <a:off x="1257300" y="884285"/>
            <a:ext cx="98374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spc="-50" dirty="0">
                <a:solidFill>
                  <a:srgbClr val="000000"/>
                </a:solidFill>
                <a:latin typeface="Helvetica Neue"/>
              </a:rPr>
              <a:t>¿Cuántos días se antelación se realizan las reservas y que vinculo tienen con las reservas canceladas</a:t>
            </a:r>
            <a:r>
              <a:rPr lang="es-UY" sz="2800" spc="-50" dirty="0">
                <a:solidFill>
                  <a:srgbClr val="000000"/>
                </a:solidFill>
                <a:latin typeface="Helvetica Neue"/>
              </a:rPr>
              <a:t>?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0FDA3AB-9EF9-FF98-88D2-E5580E9E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767" y="3336421"/>
            <a:ext cx="4358872" cy="29763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02C4BED-F57A-B97E-7ED2-EE8ED49B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17" y="1838392"/>
            <a:ext cx="3414056" cy="2446232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A239873-F825-97A7-6263-612A661C0070}"/>
              </a:ext>
            </a:extLst>
          </p:cNvPr>
          <p:cNvSpPr txBox="1">
            <a:spLocks/>
          </p:cNvSpPr>
          <p:nvPr/>
        </p:nvSpPr>
        <p:spPr>
          <a:xfrm>
            <a:off x="1422400" y="4216400"/>
            <a:ext cx="2961639" cy="2489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s-UY" sz="1000" b="1" dirty="0">
                <a:solidFill>
                  <a:schemeClr val="bg1">
                    <a:lumMod val="50000"/>
                  </a:schemeClr>
                </a:solidFill>
              </a:rPr>
              <a:t>Días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0803D481-9FDD-2D87-870C-242AD473533F}"/>
              </a:ext>
            </a:extLst>
          </p:cNvPr>
          <p:cNvSpPr txBox="1">
            <a:spLocks/>
          </p:cNvSpPr>
          <p:nvPr/>
        </p:nvSpPr>
        <p:spPr>
          <a:xfrm>
            <a:off x="1189164" y="4525969"/>
            <a:ext cx="5978215" cy="13622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UY" dirty="0"/>
              <a:t>Observamos que las reservas canceladas se centran en las reservas realizadas entre 70 y 200 días antes</a:t>
            </a:r>
          </a:p>
        </p:txBody>
      </p:sp>
    </p:spTree>
    <p:extLst>
      <p:ext uri="{BB962C8B-B14F-4D97-AF65-F5344CB8AC3E}">
        <p14:creationId xmlns:p14="http://schemas.microsoft.com/office/powerpoint/2010/main" val="3171289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378</TotalTime>
  <Words>790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Helvetica Neue</vt:lpstr>
      <vt:lpstr>Wingdings</vt:lpstr>
      <vt:lpstr>Retrospección</vt:lpstr>
      <vt:lpstr>Perdida de beneficio por cancelaciones en las reservas de Hotel</vt:lpstr>
      <vt:lpstr>INDICE</vt:lpstr>
      <vt:lpstr>  Entorno del Negocio y Audiencia </vt:lpstr>
      <vt:lpstr>Preguntas de interés</vt:lpstr>
      <vt:lpstr>Resumen METADATA</vt:lpstr>
      <vt:lpstr>Análisis exploratorio  de datos</vt:lpstr>
      <vt:lpstr>¿Cuantas reservas fueron canceladas?</vt:lpstr>
      <vt:lpstr>¿Cual es el método de reserva por excelencia?</vt:lpstr>
      <vt:lpstr> </vt:lpstr>
      <vt:lpstr>¿Que tipo de huéspedes suelen reservar, familias o parejas?</vt:lpstr>
      <vt:lpstr>Insight &amp; 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Perdida de beneficio por cancelaciones en las reservas de Hotel</dc:title>
  <dc:creator>unidadti-anii@outlook.com</dc:creator>
  <cp:lastModifiedBy>unidadti-anii@outlook.com</cp:lastModifiedBy>
  <cp:revision>7</cp:revision>
  <dcterms:created xsi:type="dcterms:W3CDTF">2023-06-13T21:25:43Z</dcterms:created>
  <dcterms:modified xsi:type="dcterms:W3CDTF">2023-07-23T00:04:12Z</dcterms:modified>
</cp:coreProperties>
</file>