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Fjalla One"/>
      <p:regular r:id="rId29"/>
    </p:embeddedFont>
    <p:embeddedFont>
      <p:font typeface="Barlow Semi Condensed Medium"/>
      <p:regular r:id="rId30"/>
      <p:bold r:id="rId31"/>
      <p:italic r:id="rId32"/>
      <p:boldItalic r:id="rId33"/>
    </p:embeddedFont>
    <p:embeddedFont>
      <p:font typeface="Abel"/>
      <p:regular r:id="rId34"/>
    </p:embeddedFont>
    <p:embeddedFont>
      <p:font typeface="Barlow Semi Condense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jalla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Medium-bold.fntdata"/><Relationship Id="rId30" Type="http://schemas.openxmlformats.org/officeDocument/2006/relationships/font" Target="fonts/BarlowSemi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regular.fntdata"/><Relationship Id="rId12" Type="http://schemas.openxmlformats.org/officeDocument/2006/relationships/slide" Target="slides/slide8.xml"/><Relationship Id="rId34" Type="http://schemas.openxmlformats.org/officeDocument/2006/relationships/font" Target="fonts/Abel-regular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-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SemiCondense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1048d5257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1048d5257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1048d5257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1048d5257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102f77dca51_0_3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102f77dca51_0_3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102f77dca51_0_3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102f77dca51_0_3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1048d5257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1048d5257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1048d52576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1048d52576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1048d52576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1048d5257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1048d5257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1048d5257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1048d52576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1048d52576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02f77dc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02f77dc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048d52576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048d52576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102f77dca51_0_3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102f77dca51_0_3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048d5257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1048d5257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1048d52576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1048d52576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102f77dca51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102f77dca51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102f77dca51_0_3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102f77dca51_0_3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ndresQAgudelo/Inteligencia_Artificial/tree/main/SegundaPrevia/Busqueda%20en%20Amplitud" TargetMode="External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ndresQAgudelo/Inteligencia_Artificial/tree/main/SegundaPrevia/Busqueda%20en%20Profundidad" TargetMode="External"/><Relationship Id="rId4" Type="http://schemas.openxmlformats.org/officeDocument/2006/relationships/hyperlink" Target="https://github.com/AndresQAgudelo/Inteligencia_Artificial/tree/main/SegundaPrevia/Busqueda%20en%20Profundidad" TargetMode="External"/><Relationship Id="rId5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QJjM7EKDRuc" TargetMode="External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ndresQAgudelo/Inteligencia_Artificial/tree/main/SegundaPrevia/Heuristica" TargetMode="External"/><Relationship Id="rId4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MODELOS DE </a:t>
            </a:r>
            <a:r>
              <a:rPr lang="en" sz="5000"/>
              <a:t>BÚSQUEDA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612806" y="384298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Andres Felipe Quebrada Agudelo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1225091462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oogle Shape;2189;p42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190" name="Google Shape;2190;p42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2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2" name="Google Shape;2192;p42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</a:t>
            </a:r>
            <a:r>
              <a:rPr lang="en"/>
              <a:t>pseudocódigo</a:t>
            </a:r>
            <a:r>
              <a:rPr lang="en"/>
              <a:t> y </a:t>
            </a:r>
            <a:r>
              <a:rPr lang="en"/>
              <a:t>código</a:t>
            </a:r>
            <a:r>
              <a:rPr lang="en"/>
              <a:t> en 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Búsqueda en Amplitud</a:t>
            </a:r>
            <a:endParaRPr/>
          </a:p>
        </p:txBody>
      </p:sp>
      <p:pic>
        <p:nvPicPr>
          <p:cNvPr id="2193" name="Google Shape;2193;p42"/>
          <p:cNvPicPr preferRelativeResize="0"/>
          <p:nvPr/>
        </p:nvPicPr>
        <p:blipFill rotWithShape="1">
          <a:blip r:embed="rId4">
            <a:alphaModFix/>
          </a:blip>
          <a:srcRect b="0" l="34985" r="2674" t="0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43"/>
          <p:cNvSpPr txBox="1"/>
          <p:nvPr>
            <p:ph idx="1" type="subTitle"/>
          </p:nvPr>
        </p:nvSpPr>
        <p:spPr>
          <a:xfrm>
            <a:off x="3139333" y="21581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PROFUNDIDAD</a:t>
            </a:r>
            <a:endParaRPr sz="2000"/>
          </a:p>
        </p:txBody>
      </p:sp>
      <p:pic>
        <p:nvPicPr>
          <p:cNvPr id="2199" name="Google Shape;21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175" y="1203214"/>
            <a:ext cx="4725650" cy="2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44"/>
          <p:cNvSpPr txBox="1"/>
          <p:nvPr/>
        </p:nvSpPr>
        <p:spPr>
          <a:xfrm>
            <a:off x="3087700" y="150300"/>
            <a:ext cx="34848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B1B1B"/>
                </a:solidFill>
              </a:rPr>
              <a:t>Pseudocódigo</a:t>
            </a:r>
            <a:r>
              <a:rPr b="1" lang="en" sz="1000">
                <a:solidFill>
                  <a:srgbClr val="1B1B1B"/>
                </a:solidFill>
              </a:rPr>
              <a:t> algoritmo búsqueda en profundidad</a:t>
            </a:r>
            <a:endParaRPr b="1" sz="1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función</a:t>
            </a:r>
            <a:r>
              <a:rPr b="1" lang="en" sz="900">
                <a:solidFill>
                  <a:srgbClr val="1B1B1B"/>
                </a:solidFill>
              </a:rPr>
              <a:t> </a:t>
            </a:r>
            <a:r>
              <a:rPr b="1" lang="en" sz="900">
                <a:solidFill>
                  <a:srgbClr val="1B1B1B"/>
                </a:solidFill>
              </a:rPr>
              <a:t>buscar _en_ hijos</a:t>
            </a:r>
            <a:r>
              <a:rPr b="1" lang="en" sz="900">
                <a:solidFill>
                  <a:srgbClr val="1B1B1B"/>
                </a:solidFill>
              </a:rPr>
              <a:t>(Nodo:n)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variable encontrado=boolean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inicio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si solucion(n-&gt;hijo)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retornar n-&gt;hijo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sino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n1=n-&gt;hijo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encontrado=falso</a:t>
            </a:r>
            <a:r>
              <a:rPr b="1" lang="en" sz="1000">
                <a:solidFill>
                  <a:srgbClr val="1B1B1B"/>
                </a:solidFill>
              </a:rPr>
              <a:t>    </a:t>
            </a:r>
            <a:endParaRPr b="1" sz="10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mientras no (encontrado)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n1=n1-&gt;hermano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Si solucion(n1)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	retornar n1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sino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    n1=null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    romper ciclo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    buscar_en_hijos(n-&gt;hijo)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    n2-&gt;n-&gt;hijo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        mientras(n2-&gt;hermano!=null)</a:t>
            </a:r>
            <a:endParaRPr b="1" sz="900">
              <a:solidFill>
                <a:srgbClr val="1B1B1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        n2=n2-&gt;hermano</a:t>
            </a:r>
            <a:endParaRPr b="1" sz="900">
              <a:solidFill>
                <a:srgbClr val="1B1B1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        buscar_en_hijos(n2)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    fin si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    fin mientras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B1B1B"/>
                </a:solidFill>
              </a:rPr>
              <a:t>fin funcion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4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sp>
        <p:nvSpPr>
          <p:cNvPr id="2210" name="Google Shape;2210;p45"/>
          <p:cNvSpPr txBox="1"/>
          <p:nvPr>
            <p:ph idx="2" type="subTitle"/>
          </p:nvPr>
        </p:nvSpPr>
        <p:spPr>
          <a:xfrm>
            <a:off x="2284653" y="18434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Tiene menor complejidad espacial que la </a:t>
            </a:r>
            <a:r>
              <a:rPr lang="en" sz="1600"/>
              <a:t>búsqueda</a:t>
            </a:r>
            <a:r>
              <a:rPr lang="en" sz="1600"/>
              <a:t> en amplitud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1" name="Google Shape;2211;p45"/>
          <p:cNvSpPr txBox="1"/>
          <p:nvPr>
            <p:ph idx="4" type="subTitle"/>
          </p:nvPr>
        </p:nvSpPr>
        <p:spPr>
          <a:xfrm>
            <a:off x="6040699" y="1843425"/>
            <a:ext cx="213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Expandir un rama hasta su </a:t>
            </a:r>
            <a:r>
              <a:rPr lang="en" sz="1600"/>
              <a:t>máxima</a:t>
            </a:r>
            <a:r>
              <a:rPr lang="en" sz="1600"/>
              <a:t> </a:t>
            </a:r>
            <a:r>
              <a:rPr lang="en" sz="1600"/>
              <a:t>expresión</a:t>
            </a:r>
            <a:r>
              <a:rPr lang="en" sz="1600"/>
              <a:t> puede ser </a:t>
            </a:r>
            <a:r>
              <a:rPr lang="en" sz="1600"/>
              <a:t>útil</a:t>
            </a:r>
            <a:r>
              <a:rPr lang="en" sz="1600"/>
              <a:t> para acortar la </a:t>
            </a:r>
            <a:r>
              <a:rPr lang="en" sz="1600"/>
              <a:t>solución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2" name="Google Shape;2212;p45"/>
          <p:cNvSpPr txBox="1"/>
          <p:nvPr/>
        </p:nvSpPr>
        <p:spPr>
          <a:xfrm>
            <a:off x="1105039" y="207450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13" name="Google Shape;2213;p45"/>
          <p:cNvSpPr txBox="1"/>
          <p:nvPr/>
        </p:nvSpPr>
        <p:spPr>
          <a:xfrm>
            <a:off x="4861091" y="207450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4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/>
          </a:p>
        </p:txBody>
      </p:sp>
      <p:sp>
        <p:nvSpPr>
          <p:cNvPr id="2219" name="Google Shape;2219;p46"/>
          <p:cNvSpPr txBox="1"/>
          <p:nvPr>
            <p:ph idx="2" type="subTitle"/>
          </p:nvPr>
        </p:nvSpPr>
        <p:spPr>
          <a:xfrm>
            <a:off x="2284650" y="2009825"/>
            <a:ext cx="2071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 es completo, si existe una </a:t>
            </a:r>
            <a:r>
              <a:rPr lang="en" sz="1600"/>
              <a:t>solución</a:t>
            </a:r>
            <a:r>
              <a:rPr lang="en" sz="1600"/>
              <a:t> puede no </a:t>
            </a:r>
            <a:r>
              <a:rPr lang="en" sz="1600"/>
              <a:t>encontrarla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0" name="Google Shape;2220;p46"/>
          <p:cNvSpPr txBox="1"/>
          <p:nvPr>
            <p:ph idx="4" type="subTitle"/>
          </p:nvPr>
        </p:nvSpPr>
        <p:spPr>
          <a:xfrm>
            <a:off x="6091362" y="2074503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 tiene porque ser óptimo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1" name="Google Shape;2221;p46"/>
          <p:cNvSpPr txBox="1"/>
          <p:nvPr/>
        </p:nvSpPr>
        <p:spPr>
          <a:xfrm>
            <a:off x="1105039" y="207450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22" name="Google Shape;2222;p46"/>
          <p:cNvSpPr txBox="1"/>
          <p:nvPr/>
        </p:nvSpPr>
        <p:spPr>
          <a:xfrm>
            <a:off x="4861091" y="207450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7" name="Google Shape;2227;p47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228" name="Google Shape;2228;p47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0" name="Google Shape;2230;p4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en 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Búsqueda en </a:t>
            </a:r>
            <a:r>
              <a:rPr lang="en" u="sng">
                <a:solidFill>
                  <a:schemeClr val="hlink"/>
                </a:solidFill>
                <a:hlinkClick r:id="rId4"/>
              </a:rPr>
              <a:t>profundidad</a:t>
            </a:r>
            <a:endParaRPr/>
          </a:p>
        </p:txBody>
      </p:sp>
      <p:pic>
        <p:nvPicPr>
          <p:cNvPr id="2231" name="Google Shape;2231;p47"/>
          <p:cNvPicPr preferRelativeResize="0"/>
          <p:nvPr/>
        </p:nvPicPr>
        <p:blipFill rotWithShape="1">
          <a:blip r:embed="rId5">
            <a:alphaModFix/>
          </a:blip>
          <a:srcRect b="0" l="34985" r="2674" t="0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48"/>
          <p:cNvSpPr txBox="1"/>
          <p:nvPr>
            <p:ph idx="2" type="title"/>
          </p:nvPr>
        </p:nvSpPr>
        <p:spPr>
          <a:xfrm>
            <a:off x="2971800" y="13957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7" name="Google Shape;2237;p48"/>
          <p:cNvSpPr txBox="1"/>
          <p:nvPr>
            <p:ph idx="1" type="subTitle"/>
          </p:nvPr>
        </p:nvSpPr>
        <p:spPr>
          <a:xfrm>
            <a:off x="2971800" y="269668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/>
              <a:t>Búsqueda informada</a:t>
            </a:r>
            <a:endParaRPr b="1" i="1"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2" name="Google Shape;2242;p4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243" name="Google Shape;2243;p4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5" name="Google Shape;2245;p4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46" name="Google Shape;2246;p49"/>
          <p:cNvSpPr txBox="1"/>
          <p:nvPr>
            <p:ph idx="1" type="subTitle"/>
          </p:nvPr>
        </p:nvSpPr>
        <p:spPr>
          <a:xfrm>
            <a:off x="2167203" y="2585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Explorar en primer lugar aquellas trayectorias que parecen </a:t>
            </a:r>
            <a:r>
              <a:rPr lang="en" sz="1500"/>
              <a:t>más</a:t>
            </a:r>
            <a:r>
              <a:rPr lang="en" sz="1500"/>
              <a:t> prometedoras a la hora de conducir a una </a:t>
            </a:r>
            <a:r>
              <a:rPr lang="en" sz="1500"/>
              <a:t>solución (Heuristica)</a:t>
            </a:r>
            <a:r>
              <a:rPr lang="en" sz="1500"/>
              <a:t>.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Ahora, a </a:t>
            </a:r>
            <a:r>
              <a:rPr lang="en" sz="1500"/>
              <a:t>diferencia</a:t>
            </a:r>
            <a:r>
              <a:rPr lang="en" sz="1500"/>
              <a:t> de la búsqueda ciega, se le </a:t>
            </a:r>
            <a:r>
              <a:rPr lang="en" sz="1500"/>
              <a:t>asignará</a:t>
            </a:r>
            <a:r>
              <a:rPr lang="en" sz="1500"/>
              <a:t> a cada nodo un valor que </a:t>
            </a:r>
            <a:r>
              <a:rPr lang="en" sz="1500"/>
              <a:t>dará</a:t>
            </a:r>
            <a:r>
              <a:rPr lang="en" sz="1500"/>
              <a:t> una idea de lo cerca que </a:t>
            </a:r>
            <a:r>
              <a:rPr lang="en" sz="1500"/>
              <a:t>está</a:t>
            </a:r>
            <a:r>
              <a:rPr lang="en" sz="1500"/>
              <a:t> de la meta.</a:t>
            </a:r>
            <a:endParaRPr sz="1500"/>
          </a:p>
        </p:txBody>
      </p:sp>
      <p:grpSp>
        <p:nvGrpSpPr>
          <p:cNvPr id="2247" name="Google Shape;2247;p49"/>
          <p:cNvGrpSpPr/>
          <p:nvPr/>
        </p:nvGrpSpPr>
        <p:grpSpPr>
          <a:xfrm>
            <a:off x="4250307" y="1160125"/>
            <a:ext cx="643329" cy="412735"/>
            <a:chOff x="2081650" y="2050750"/>
            <a:chExt cx="483125" cy="424625"/>
          </a:xfrm>
        </p:grpSpPr>
        <p:sp>
          <p:nvSpPr>
            <p:cNvPr id="2248" name="Google Shape;2248;p49"/>
            <p:cNvSpPr/>
            <p:nvPr/>
          </p:nvSpPr>
          <p:spPr>
            <a:xfrm>
              <a:off x="2081650" y="2050750"/>
              <a:ext cx="483125" cy="424625"/>
            </a:xfrm>
            <a:custGeom>
              <a:rect b="b" l="l" r="r" t="t"/>
              <a:pathLst>
                <a:path extrusionOk="0" h="16985" w="19325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2136375" y="2292025"/>
              <a:ext cx="36400" cy="41975"/>
            </a:xfrm>
            <a:custGeom>
              <a:rect b="b" l="l" r="r" t="t"/>
              <a:pathLst>
                <a:path extrusionOk="0" h="1679" w="1456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0" name="Google Shape;2250;p49"/>
            <p:cNvSpPr/>
            <p:nvPr/>
          </p:nvSpPr>
          <p:spPr>
            <a:xfrm>
              <a:off x="2296850" y="2220800"/>
              <a:ext cx="46075" cy="51650"/>
            </a:xfrm>
            <a:custGeom>
              <a:rect b="b" l="l" r="r" t="t"/>
              <a:pathLst>
                <a:path extrusionOk="0" h="2066" w="1843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1" name="Google Shape;2251;p49"/>
            <p:cNvSpPr/>
            <p:nvPr/>
          </p:nvSpPr>
          <p:spPr>
            <a:xfrm>
              <a:off x="2158650" y="2216775"/>
              <a:ext cx="47275" cy="51425"/>
            </a:xfrm>
            <a:custGeom>
              <a:rect b="b" l="l" r="r" t="t"/>
              <a:pathLst>
                <a:path extrusionOk="0" h="2057" w="1891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2426475" y="2255725"/>
              <a:ext cx="55875" cy="46900"/>
            </a:xfrm>
            <a:custGeom>
              <a:rect b="b" l="l" r="r" t="t"/>
              <a:pathLst>
                <a:path extrusionOk="0" h="1876" w="2235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2473050" y="2192325"/>
              <a:ext cx="37000" cy="41500"/>
            </a:xfrm>
            <a:custGeom>
              <a:rect b="b" l="l" r="r" t="t"/>
              <a:pathLst>
                <a:path extrusionOk="0" h="1660" w="148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8" name="Google Shape;2258;p50"/>
          <p:cNvGrpSpPr/>
          <p:nvPr/>
        </p:nvGrpSpPr>
        <p:grpSpPr>
          <a:xfrm>
            <a:off x="2038399" y="2773891"/>
            <a:ext cx="175013" cy="27000"/>
            <a:chOff x="5662375" y="212375"/>
            <a:chExt cx="175013" cy="27000"/>
          </a:xfrm>
        </p:grpSpPr>
        <p:sp>
          <p:nvSpPr>
            <p:cNvPr id="2259" name="Google Shape;2259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62" name="Google Shape;2262;p50"/>
          <p:cNvGrpSpPr/>
          <p:nvPr/>
        </p:nvGrpSpPr>
        <p:grpSpPr>
          <a:xfrm>
            <a:off x="4438194" y="1953228"/>
            <a:ext cx="175013" cy="27000"/>
            <a:chOff x="5662375" y="212375"/>
            <a:chExt cx="175013" cy="27000"/>
          </a:xfrm>
        </p:grpSpPr>
        <p:sp>
          <p:nvSpPr>
            <p:cNvPr id="2263" name="Google Shape;2263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66" name="Google Shape;2266;p5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2267" name="Google Shape;2267;p50"/>
          <p:cNvSpPr txBox="1"/>
          <p:nvPr>
            <p:ph idx="1" type="subTitle"/>
          </p:nvPr>
        </p:nvSpPr>
        <p:spPr>
          <a:xfrm>
            <a:off x="3643251" y="11995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 el mejor</a:t>
            </a:r>
            <a:endParaRPr/>
          </a:p>
        </p:txBody>
      </p:sp>
      <p:sp>
        <p:nvSpPr>
          <p:cNvPr id="2268" name="Google Shape;2268;p50"/>
          <p:cNvSpPr txBox="1"/>
          <p:nvPr>
            <p:ph idx="2" type="subTitle"/>
          </p:nvPr>
        </p:nvSpPr>
        <p:spPr>
          <a:xfrm>
            <a:off x="1243453" y="19532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de gradiente</a:t>
            </a:r>
            <a:endParaRPr/>
          </a:p>
        </p:txBody>
      </p:sp>
      <p:grpSp>
        <p:nvGrpSpPr>
          <p:cNvPr id="2269" name="Google Shape;2269;p50"/>
          <p:cNvGrpSpPr/>
          <p:nvPr/>
        </p:nvGrpSpPr>
        <p:grpSpPr>
          <a:xfrm>
            <a:off x="6837994" y="2706878"/>
            <a:ext cx="175013" cy="27000"/>
            <a:chOff x="5662375" y="212375"/>
            <a:chExt cx="175013" cy="27000"/>
          </a:xfrm>
        </p:grpSpPr>
        <p:sp>
          <p:nvSpPr>
            <p:cNvPr id="2270" name="Google Shape;2270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73" name="Google Shape;2273;p50"/>
          <p:cNvSpPr txBox="1"/>
          <p:nvPr>
            <p:ph idx="1" type="subTitle"/>
          </p:nvPr>
        </p:nvSpPr>
        <p:spPr>
          <a:xfrm>
            <a:off x="6043051" y="19532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A*</a:t>
            </a:r>
            <a:endParaRPr/>
          </a:p>
        </p:txBody>
      </p:sp>
      <p:grpSp>
        <p:nvGrpSpPr>
          <p:cNvPr id="2274" name="Google Shape;2274;p50"/>
          <p:cNvGrpSpPr/>
          <p:nvPr/>
        </p:nvGrpSpPr>
        <p:grpSpPr>
          <a:xfrm>
            <a:off x="4420519" y="4101028"/>
            <a:ext cx="175013" cy="27000"/>
            <a:chOff x="5662375" y="212375"/>
            <a:chExt cx="175013" cy="27000"/>
          </a:xfrm>
        </p:grpSpPr>
        <p:sp>
          <p:nvSpPr>
            <p:cNvPr id="2275" name="Google Shape;2275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78" name="Google Shape;2278;p50"/>
          <p:cNvSpPr txBox="1"/>
          <p:nvPr>
            <p:ph idx="1" type="subTitle"/>
          </p:nvPr>
        </p:nvSpPr>
        <p:spPr>
          <a:xfrm>
            <a:off x="3643251" y="27972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</a:t>
            </a:r>
            <a:r>
              <a:rPr lang="en"/>
              <a:t> con adversarios</a:t>
            </a:r>
            <a:endParaRPr/>
          </a:p>
        </p:txBody>
      </p:sp>
      <p:sp>
        <p:nvSpPr>
          <p:cNvPr id="2279" name="Google Shape;2279;p50"/>
          <p:cNvSpPr txBox="1"/>
          <p:nvPr>
            <p:ph idx="5" type="subTitle"/>
          </p:nvPr>
        </p:nvSpPr>
        <p:spPr>
          <a:xfrm>
            <a:off x="3689553" y="34668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Metodo Minimax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Método de poda ∝- β</a:t>
            </a:r>
            <a:endParaRPr sz="1400"/>
          </a:p>
        </p:txBody>
      </p:sp>
      <p:sp>
        <p:nvSpPr>
          <p:cNvPr id="2280" name="Google Shape;2280;p50"/>
          <p:cNvSpPr txBox="1"/>
          <p:nvPr>
            <p:ph idx="5" type="subTitle"/>
          </p:nvPr>
        </p:nvSpPr>
        <p:spPr>
          <a:xfrm>
            <a:off x="6043053" y="2282321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Mas utilizado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5" name="Google Shape;2285;p51"/>
          <p:cNvPicPr preferRelativeResize="0"/>
          <p:nvPr/>
        </p:nvPicPr>
        <p:blipFill rotWithShape="1">
          <a:blip r:embed="rId3">
            <a:alphaModFix/>
          </a:blip>
          <a:srcRect b="23931" l="0" r="0" t="0"/>
          <a:stretch/>
        </p:blipFill>
        <p:spPr>
          <a:xfrm>
            <a:off x="1878325" y="1056350"/>
            <a:ext cx="5688100" cy="34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619728" y="705520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Búsqueda</a:t>
            </a:r>
            <a:endParaRPr sz="6500"/>
          </a:p>
        </p:txBody>
      </p:sp>
      <p:sp>
        <p:nvSpPr>
          <p:cNvPr id="1887" name="Google Shape;1887;p34"/>
          <p:cNvSpPr txBox="1"/>
          <p:nvPr>
            <p:ph idx="1" type="subTitle"/>
          </p:nvPr>
        </p:nvSpPr>
        <p:spPr>
          <a:xfrm>
            <a:off x="2933550" y="2329292"/>
            <a:ext cx="3276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</a:rPr>
              <a:t>Hacer lo necesario para llegar a conseguir algo o a hallarse en una determinada situación o estado.</a:t>
            </a:r>
            <a:endParaRPr>
              <a:solidFill>
                <a:srgbClr val="20212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</a:rPr>
              <a:t>Pathfinding o planificacion</a:t>
            </a:r>
            <a:endParaRPr>
              <a:solidFill>
                <a:srgbClr val="20212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52"/>
          <p:cNvSpPr txBox="1"/>
          <p:nvPr/>
        </p:nvSpPr>
        <p:spPr>
          <a:xfrm>
            <a:off x="2192825" y="4481750"/>
            <a:ext cx="468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Problemas Resueltos de Inteligencia Artificial Aplicada, Búsqueda y Representación.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Severino Fernandez, Jesus Gonzalez, Jose Mira.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Universidad Nacional de Educación a Distancia, Madrid, España</a:t>
            </a:r>
            <a:endParaRPr sz="700"/>
          </a:p>
        </p:txBody>
      </p:sp>
      <p:pic>
        <p:nvPicPr>
          <p:cNvPr id="2291" name="Google Shape;22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650" y="148700"/>
            <a:ext cx="4794624" cy="27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2" name="Google Shape;229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800" y="2439475"/>
            <a:ext cx="4996325" cy="18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3" name="Google Shape;2293;p52"/>
          <p:cNvSpPr txBox="1"/>
          <p:nvPr/>
        </p:nvSpPr>
        <p:spPr>
          <a:xfrm>
            <a:off x="6617275" y="148700"/>
            <a:ext cx="10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Pag 50</a:t>
            </a:r>
            <a:endParaRPr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3"/>
          <p:cNvSpPr txBox="1"/>
          <p:nvPr/>
        </p:nvSpPr>
        <p:spPr>
          <a:xfrm>
            <a:off x="6617275" y="148700"/>
            <a:ext cx="10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descr="En este vídeo os explico cómo funciona el algoritmo Minimax. En un juego de dos jugadores, Minimax es capaz de encontrar la jugada óptima en cada momento de la partida.&#10;&#10;Twitter: https://twitter.com/bitboss0&#10;Facebook: https://www.facebook.com/BitBoss0&#10;Instagram: https://www.instagram.com/bitboss0/&#10;Patreon: https://www.patreon.com/bitboss&#10;&#10;&#10;Perceptrón: https://youtu.be/MU3cLsSfnME&#10;Backpropagation: https://youtu.be/boP3O89rErA&#10;Redes convolucionales - Concepto: https://youtu.be/FsTEgdEfK64&#10;Redes convolucionales - ¿Cómo funcionan?: https://youtu.be/3Dpclm3m1Cc&#10;Algoritmo Genéticos en 5 minutos: https://youtu.be/RBrXGyo0kIw&#10;&#10;00:00 - Intro&#10;00:13 - Requisitos&#10;00:40 - Concepto&#10;00:59 - Ejemplo Tic-Tac-Toe&#10;02:33 - Problema con la exponencialidad&#10;03:01 - Función de evaluación&#10;03:24 - Video futuro&#10;&#10;Música:&#10;Rhodesia de Twin Musicom está sujeta a una licencia de Creative Commons Attribution (https://creativecommons.org/licenses/by/4.0/)&#10;Artista: http://www.twinmusicom.org/&#10;&#10;#Minimax #InteligenciaArtificial #Algoritmos" id="2299" name="Google Shape;2299;p53" title="Algoritmo Minimax en 4 minuto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825" y="221137"/>
            <a:ext cx="6268350" cy="47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088" y="152400"/>
            <a:ext cx="27978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9" name="Google Shape;2309;p55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10" name="Google Shape;2310;p55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5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2" name="Google Shape;2312;p55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en 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Heuristica</a:t>
            </a:r>
            <a:endParaRPr/>
          </a:p>
        </p:txBody>
      </p:sp>
      <p:pic>
        <p:nvPicPr>
          <p:cNvPr id="2313" name="Google Shape;2313;p55"/>
          <p:cNvPicPr preferRelativeResize="0"/>
          <p:nvPr/>
        </p:nvPicPr>
        <p:blipFill rotWithShape="1">
          <a:blip r:embed="rId4">
            <a:alphaModFix/>
          </a:blip>
          <a:srcRect b="0" l="34985" r="2674" t="0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56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3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3" name="Google Shape;1893;p3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2" name="Google Shape;2102;p35"/>
          <p:cNvGrpSpPr/>
          <p:nvPr/>
        </p:nvGrpSpPr>
        <p:grpSpPr>
          <a:xfrm>
            <a:off x="664347" y="1348648"/>
            <a:ext cx="635100" cy="734640"/>
            <a:chOff x="731647" y="573573"/>
            <a:chExt cx="635100" cy="734640"/>
          </a:xfrm>
        </p:grpSpPr>
        <p:grpSp>
          <p:nvGrpSpPr>
            <p:cNvPr id="2103" name="Google Shape;2103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4" name="Google Shape;2104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6" name="Google Shape;2106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7" name="Google Shape;210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8" name="Google Shape;210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9" name="Google Shape;210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0" name="Google Shape;2110;p35"/>
          <p:cNvGrpSpPr/>
          <p:nvPr/>
        </p:nvGrpSpPr>
        <p:grpSpPr>
          <a:xfrm>
            <a:off x="657572" y="2898810"/>
            <a:ext cx="635100" cy="733490"/>
            <a:chOff x="731647" y="1650460"/>
            <a:chExt cx="635100" cy="733490"/>
          </a:xfrm>
        </p:grpSpPr>
        <p:grpSp>
          <p:nvGrpSpPr>
            <p:cNvPr id="2111" name="Google Shape;2111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2" name="Google Shape;2112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4" name="Google Shape;2114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5" name="Google Shape;211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6" name="Google Shape;211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7" name="Google Shape;211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18" name="Google Shape;2118;p3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2119" name="Google Shape;2119;p35"/>
          <p:cNvSpPr txBox="1"/>
          <p:nvPr>
            <p:ph idx="1" type="subTitle"/>
          </p:nvPr>
        </p:nvSpPr>
        <p:spPr>
          <a:xfrm>
            <a:off x="1603683" y="96464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</a:t>
            </a:r>
            <a:r>
              <a:rPr lang="en"/>
              <a:t> NO INFORMADA O </a:t>
            </a:r>
            <a:r>
              <a:rPr lang="en"/>
              <a:t>BÚSQUEDA</a:t>
            </a:r>
            <a:r>
              <a:rPr lang="en"/>
              <a:t> CIEGA</a:t>
            </a:r>
            <a:endParaRPr/>
          </a:p>
        </p:txBody>
      </p:sp>
      <p:sp>
        <p:nvSpPr>
          <p:cNvPr id="2120" name="Google Shape;2120;p35"/>
          <p:cNvSpPr txBox="1"/>
          <p:nvPr>
            <p:ph idx="3" type="subTitle"/>
          </p:nvPr>
        </p:nvSpPr>
        <p:spPr>
          <a:xfrm>
            <a:off x="1603683" y="251479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INFORMADA 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GUIADA</a:t>
            </a:r>
            <a:endParaRPr/>
          </a:p>
        </p:txBody>
      </p:sp>
      <p:sp>
        <p:nvSpPr>
          <p:cNvPr id="2121" name="Google Shape;2121;p35"/>
          <p:cNvSpPr txBox="1"/>
          <p:nvPr>
            <p:ph idx="9" type="title"/>
          </p:nvPr>
        </p:nvSpPr>
        <p:spPr>
          <a:xfrm>
            <a:off x="746516" y="14974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22" name="Google Shape;2122;p35"/>
          <p:cNvSpPr txBox="1"/>
          <p:nvPr>
            <p:ph idx="13" type="title"/>
          </p:nvPr>
        </p:nvSpPr>
        <p:spPr>
          <a:xfrm>
            <a:off x="739741" y="304971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3" name="Google Shape;2123;p35"/>
          <p:cNvSpPr txBox="1"/>
          <p:nvPr/>
        </p:nvSpPr>
        <p:spPr>
          <a:xfrm>
            <a:off x="1603683" y="155138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 conocemos el medio</a:t>
            </a:r>
            <a:endParaRPr sz="16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24" name="Google Shape;2124;p35"/>
          <p:cNvSpPr txBox="1"/>
          <p:nvPr/>
        </p:nvSpPr>
        <p:spPr>
          <a:xfrm>
            <a:off x="1603683" y="312538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tiene conocimiento del medio</a:t>
            </a:r>
            <a:endParaRPr sz="16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36"/>
          <p:cNvSpPr txBox="1"/>
          <p:nvPr>
            <p:ph idx="2" type="title"/>
          </p:nvPr>
        </p:nvSpPr>
        <p:spPr>
          <a:xfrm>
            <a:off x="2971800" y="13957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0" name="Google Shape;2130;p36"/>
          <p:cNvSpPr txBox="1"/>
          <p:nvPr>
            <p:ph idx="1" type="subTitle"/>
          </p:nvPr>
        </p:nvSpPr>
        <p:spPr>
          <a:xfrm>
            <a:off x="2971800" y="269668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/>
              <a:t>Búsqueda</a:t>
            </a:r>
            <a:r>
              <a:rPr b="1" i="1" lang="en" sz="2600"/>
              <a:t> no informada</a:t>
            </a:r>
            <a:endParaRPr b="1" i="1"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5" name="Google Shape;2135;p37"/>
          <p:cNvGrpSpPr/>
          <p:nvPr/>
        </p:nvGrpSpPr>
        <p:grpSpPr>
          <a:xfrm>
            <a:off x="3248624" y="3893816"/>
            <a:ext cx="175013" cy="27000"/>
            <a:chOff x="5662375" y="212375"/>
            <a:chExt cx="175013" cy="27000"/>
          </a:xfrm>
        </p:grpSpPr>
        <p:sp>
          <p:nvSpPr>
            <p:cNvPr id="2136" name="Google Shape;2136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39" name="Google Shape;2139;p37"/>
          <p:cNvGrpSpPr/>
          <p:nvPr/>
        </p:nvGrpSpPr>
        <p:grpSpPr>
          <a:xfrm>
            <a:off x="5868694" y="3893828"/>
            <a:ext cx="175013" cy="27000"/>
            <a:chOff x="5662375" y="212375"/>
            <a:chExt cx="175013" cy="27000"/>
          </a:xfrm>
        </p:grpSpPr>
        <p:sp>
          <p:nvSpPr>
            <p:cNvPr id="2140" name="Google Shape;214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3" name="Google Shape;2143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2144" name="Google Shape;2144;p37"/>
          <p:cNvSpPr txBox="1"/>
          <p:nvPr>
            <p:ph idx="1" type="subTitle"/>
          </p:nvPr>
        </p:nvSpPr>
        <p:spPr>
          <a:xfrm>
            <a:off x="5078376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Profundidad</a:t>
            </a:r>
            <a:endParaRPr/>
          </a:p>
        </p:txBody>
      </p:sp>
      <p:sp>
        <p:nvSpPr>
          <p:cNvPr id="2145" name="Google Shape;2145;p37"/>
          <p:cNvSpPr txBox="1"/>
          <p:nvPr>
            <p:ph idx="2" type="subTitle"/>
          </p:nvPr>
        </p:nvSpPr>
        <p:spPr>
          <a:xfrm>
            <a:off x="245372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Amplitud</a:t>
            </a:r>
            <a:endParaRPr/>
          </a:p>
        </p:txBody>
      </p:sp>
      <p:sp>
        <p:nvSpPr>
          <p:cNvPr id="2146" name="Google Shape;2146;p37"/>
          <p:cNvSpPr txBox="1"/>
          <p:nvPr>
            <p:ph idx="4" type="subTitle"/>
          </p:nvPr>
        </p:nvSpPr>
        <p:spPr>
          <a:xfrm>
            <a:off x="5078376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(DFS)</a:t>
            </a:r>
            <a:endParaRPr/>
          </a:p>
        </p:txBody>
      </p:sp>
      <p:sp>
        <p:nvSpPr>
          <p:cNvPr id="2147" name="Google Shape;2147;p37"/>
          <p:cNvSpPr txBox="1"/>
          <p:nvPr>
            <p:ph idx="5" type="subTitle"/>
          </p:nvPr>
        </p:nvSpPr>
        <p:spPr>
          <a:xfrm>
            <a:off x="2453728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(BFS)</a:t>
            </a:r>
            <a:endParaRPr/>
          </a:p>
        </p:txBody>
      </p:sp>
      <p:grpSp>
        <p:nvGrpSpPr>
          <p:cNvPr id="2148" name="Google Shape;2148;p37"/>
          <p:cNvGrpSpPr/>
          <p:nvPr/>
        </p:nvGrpSpPr>
        <p:grpSpPr>
          <a:xfrm>
            <a:off x="3125579" y="2002569"/>
            <a:ext cx="420798" cy="329100"/>
            <a:chOff x="4920150" y="1977875"/>
            <a:chExt cx="68525" cy="33800"/>
          </a:xfrm>
        </p:grpSpPr>
        <p:sp>
          <p:nvSpPr>
            <p:cNvPr id="2149" name="Google Shape;2149;p37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37"/>
          <p:cNvGrpSpPr/>
          <p:nvPr/>
        </p:nvGrpSpPr>
        <p:grpSpPr>
          <a:xfrm rot="5400000">
            <a:off x="5745742" y="2002544"/>
            <a:ext cx="420798" cy="329100"/>
            <a:chOff x="4920150" y="1977875"/>
            <a:chExt cx="68525" cy="33800"/>
          </a:xfrm>
        </p:grpSpPr>
        <p:sp>
          <p:nvSpPr>
            <p:cNvPr id="2153" name="Google Shape;2153;p37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38"/>
          <p:cNvSpPr txBox="1"/>
          <p:nvPr>
            <p:ph idx="1" type="subTitle"/>
          </p:nvPr>
        </p:nvSpPr>
        <p:spPr>
          <a:xfrm>
            <a:off x="3139333" y="21581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AMPLITUD</a:t>
            </a:r>
            <a:endParaRPr sz="2000"/>
          </a:p>
        </p:txBody>
      </p:sp>
      <p:pic>
        <p:nvPicPr>
          <p:cNvPr id="2161" name="Google Shape;2161;p38"/>
          <p:cNvPicPr preferRelativeResize="0"/>
          <p:nvPr/>
        </p:nvPicPr>
        <p:blipFill rotWithShape="1">
          <a:blip r:embed="rId3">
            <a:alphaModFix/>
          </a:blip>
          <a:srcRect b="0" l="0" r="0" t="6864"/>
          <a:stretch/>
        </p:blipFill>
        <p:spPr>
          <a:xfrm>
            <a:off x="1521750" y="1123350"/>
            <a:ext cx="5850250" cy="28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9"/>
          <p:cNvSpPr txBox="1"/>
          <p:nvPr/>
        </p:nvSpPr>
        <p:spPr>
          <a:xfrm>
            <a:off x="2227200" y="801600"/>
            <a:ext cx="4689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Pseudocódigo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Algoritmo: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Establecer nodo origen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Evaluar primer hijo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      si cumple, establecer como origen y salir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      si valido, repetir búsqueda a partir del nuevo estado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      sino valido, repetir búsqueda para todos los hermanos 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      si encuentra , establecer como origen y salir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      si no encuentra, marcar al padre como no valido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	 establecer origen como abuelo y seguir buscando.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4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sp>
        <p:nvSpPr>
          <p:cNvPr id="2172" name="Google Shape;2172;p40"/>
          <p:cNvSpPr txBox="1"/>
          <p:nvPr>
            <p:ph idx="2" type="subTitle"/>
          </p:nvPr>
        </p:nvSpPr>
        <p:spPr>
          <a:xfrm>
            <a:off x="2284653" y="20098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Garantiza encontrar una </a:t>
            </a:r>
            <a:r>
              <a:rPr lang="en" sz="1600"/>
              <a:t>solución</a:t>
            </a:r>
            <a:r>
              <a:rPr lang="en" sz="1600"/>
              <a:t>, siempre que exista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3" name="Google Shape;2173;p40"/>
          <p:cNvSpPr txBox="1"/>
          <p:nvPr>
            <p:ph idx="4" type="subTitle"/>
          </p:nvPr>
        </p:nvSpPr>
        <p:spPr>
          <a:xfrm>
            <a:off x="6091362" y="2074503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 queda atrapada en callejones sin salida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4" name="Google Shape;2174;p40"/>
          <p:cNvSpPr txBox="1"/>
          <p:nvPr/>
        </p:nvSpPr>
        <p:spPr>
          <a:xfrm>
            <a:off x="1105039" y="207450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75" name="Google Shape;2175;p40"/>
          <p:cNvSpPr txBox="1"/>
          <p:nvPr/>
        </p:nvSpPr>
        <p:spPr>
          <a:xfrm>
            <a:off x="4861091" y="207450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41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/>
          </a:p>
        </p:txBody>
      </p:sp>
      <p:sp>
        <p:nvSpPr>
          <p:cNvPr id="2181" name="Google Shape;2181;p41"/>
          <p:cNvSpPr txBox="1"/>
          <p:nvPr>
            <p:ph idx="2" type="subTitle"/>
          </p:nvPr>
        </p:nvSpPr>
        <p:spPr>
          <a:xfrm>
            <a:off x="2284653" y="20098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 complejidad computacional crece </a:t>
            </a:r>
            <a:r>
              <a:rPr lang="en" sz="1600"/>
              <a:t>rápidamente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2" name="Google Shape;2182;p41"/>
          <p:cNvSpPr txBox="1"/>
          <p:nvPr>
            <p:ph idx="4" type="subTitle"/>
          </p:nvPr>
        </p:nvSpPr>
        <p:spPr>
          <a:xfrm>
            <a:off x="6091362" y="2074503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 tiene porque ser </a:t>
            </a:r>
            <a:r>
              <a:rPr lang="en" sz="1600"/>
              <a:t>óptimo</a:t>
            </a:r>
            <a:r>
              <a:rPr lang="en" sz="1600"/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3" name="Google Shape;2183;p41"/>
          <p:cNvSpPr txBox="1"/>
          <p:nvPr/>
        </p:nvSpPr>
        <p:spPr>
          <a:xfrm>
            <a:off x="1105039" y="207450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84" name="Google Shape;2184;p41"/>
          <p:cNvSpPr txBox="1"/>
          <p:nvPr/>
        </p:nvSpPr>
        <p:spPr>
          <a:xfrm>
            <a:off x="4861091" y="207450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