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arlow Semi Condense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2687d4f6_0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2687d4f6_0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09f70e2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909f70e2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09f70e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09f70e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09f70e2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09f70e2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09f70e2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909f70e2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909f70e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909f70e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09f70e2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09f70e2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909f70e2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909f70e2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909f70e2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909f70e2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09f70e2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09f70e2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09f70e2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09f70e2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2687d4f6_0_2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2687d4f6_0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09f70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09f70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09f70e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09f70e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09f70e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09f70e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09f70e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09f70e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09f70e2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09f70e2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09f70e2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09f70e2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09f70e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09f70e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57" name="Google Shape;57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64" name="Google Shape;64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75" name="Google Shape;75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9" name="Google Shape;79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83" name="Google Shape;8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DKVSkpeze567dVjYkcmCiYN44XJDGfz7/view" TargetMode="External"/><Relationship Id="rId4" Type="http://schemas.openxmlformats.org/officeDocument/2006/relationships/image" Target="../media/image2.jpg"/><Relationship Id="rId5" Type="http://schemas.openxmlformats.org/officeDocument/2006/relationships/slide" Target="/ppt/slides/slide8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.xml"/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9" Type="http://schemas.openxmlformats.org/officeDocument/2006/relationships/slide" Target="/ppt/slides/slide16.xml"/><Relationship Id="rId5" Type="http://schemas.openxmlformats.org/officeDocument/2006/relationships/slide" Target="/ppt/slides/slide16.xml"/><Relationship Id="rId6" Type="http://schemas.openxmlformats.org/officeDocument/2006/relationships/slide" Target="/ppt/slides/slide17.xml"/><Relationship Id="rId7" Type="http://schemas.openxmlformats.org/officeDocument/2006/relationships/hyperlink" Target="https://replit.com/@AndresQAgudelo/SistemaExpertoPredictivo#main.py" TargetMode="External"/><Relationship Id="rId8" Type="http://schemas.openxmlformats.org/officeDocument/2006/relationships/slide" Target="/ppt/slides/slide14.xm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9" Type="http://schemas.openxmlformats.org/officeDocument/2006/relationships/slide" Target="/ppt/slides/slide13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Relationship Id="rId8" Type="http://schemas.openxmlformats.org/officeDocument/2006/relationships/slide" Target="/ppt/slides/slide1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9" Type="http://schemas.openxmlformats.org/officeDocument/2006/relationships/slide" Target="/ppt/slides/slide13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Relationship Id="rId8" Type="http://schemas.openxmlformats.org/officeDocument/2006/relationships/slide" Target="/ppt/slides/slide13.xm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9" Type="http://schemas.openxmlformats.org/officeDocument/2006/relationships/slide" Target="/ppt/slides/slide13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Relationship Id="rId8" Type="http://schemas.openxmlformats.org/officeDocument/2006/relationships/slide" Target="/ppt/slides/slide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FO78EjLohLdi0hyme39LG8zWIbcAwsao/view" TargetMode="External"/><Relationship Id="rId4" Type="http://schemas.openxmlformats.org/officeDocument/2006/relationships/image" Target="../media/image3.jpg"/><Relationship Id="rId5" Type="http://schemas.openxmlformats.org/officeDocument/2006/relationships/slide" Target="/ppt/slides/slide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3.xml"/><Relationship Id="rId6" Type="http://schemas.openxmlformats.org/officeDocument/2006/relationships/slide" Target="/ppt/slides/slide18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6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hyperlink" Target="https://replit.com/@AndresQAgudelo/mainpy#main.py" TargetMode="External"/><Relationship Id="rId8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3fNqWNvsmBWTLQpV86qqmQuCQDk2Nnua/view" TargetMode="External"/><Relationship Id="rId4" Type="http://schemas.openxmlformats.org/officeDocument/2006/relationships/image" Target="../media/image1.jpg"/><Relationship Id="rId5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9" Type="http://schemas.openxmlformats.org/officeDocument/2006/relationships/slide" Target="/ppt/slides/slide11.xml"/><Relationship Id="rId5" Type="http://schemas.openxmlformats.org/officeDocument/2006/relationships/slide" Target="/ppt/slides/slide11.xml"/><Relationship Id="rId6" Type="http://schemas.openxmlformats.org/officeDocument/2006/relationships/slide" Target="/ppt/slides/slide12.xml"/><Relationship Id="rId7" Type="http://schemas.openxmlformats.org/officeDocument/2006/relationships/hyperlink" Target="https://replit.com/@AndresQAgudelo/SistemaExpertoDifuso" TargetMode="External"/><Relationship Id="rId8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9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EXPERTOS Y </a:t>
            </a:r>
            <a:r>
              <a:rPr lang="es"/>
              <a:t>PERCEPTRÓN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508600" y="3166900"/>
            <a:ext cx="3323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Sustentación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Andres Felipe Quebrada Agudelo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1225091462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>
            <a:hlinkClick action="ppaction://hlinksldjump" r:id="rId3"/>
          </p:cNvPr>
          <p:cNvSpPr/>
          <p:nvPr/>
        </p:nvSpPr>
        <p:spPr>
          <a:xfrm rot="-5400000">
            <a:off x="1203125" y="416300"/>
            <a:ext cx="2144100" cy="3250200"/>
          </a:xfrm>
          <a:prstGeom prst="wedgeRoundRectCallout">
            <a:avLst>
              <a:gd fmla="val -5320" name="adj1"/>
              <a:gd fmla="val 8368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>
            <a:hlinkClick action="ppaction://hlinksldjump" r:id="rId4"/>
          </p:cNvPr>
          <p:cNvSpPr/>
          <p:nvPr/>
        </p:nvSpPr>
        <p:spPr>
          <a:xfrm>
            <a:off x="5177725" y="1231700"/>
            <a:ext cx="3113400" cy="173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>
            <a:hlinkClick action="ppaction://hlinksldjump" r:id="rId5"/>
          </p:cNvPr>
          <p:cNvSpPr txBox="1"/>
          <p:nvPr/>
        </p:nvSpPr>
        <p:spPr>
          <a:xfrm>
            <a:off x="912375" y="1231700"/>
            <a:ext cx="116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</p:txBody>
      </p:sp>
      <p:sp>
        <p:nvSpPr>
          <p:cNvPr id="181" name="Google Shape;181;p23">
            <a:hlinkClick action="ppaction://hlinksldjump" r:id="rId6"/>
          </p:cNvPr>
          <p:cNvSpPr txBox="1"/>
          <p:nvPr/>
        </p:nvSpPr>
        <p:spPr>
          <a:xfrm>
            <a:off x="2296475" y="1231700"/>
            <a:ext cx="116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82" name="Google Shape;182;p23">
            <a:hlinkClick action="ppaction://hlinksldjump" r:id="rId7"/>
          </p:cNvPr>
          <p:cNvSpPr txBox="1"/>
          <p:nvPr/>
        </p:nvSpPr>
        <p:spPr>
          <a:xfrm>
            <a:off x="5465000" y="1733600"/>
            <a:ext cx="27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+ (1 - agenda) * Difuso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>
            <a:hlinkClick action="ppaction://hlinksldjump" r:id="rId3"/>
          </p:cNvPr>
          <p:cNvSpPr txBox="1"/>
          <p:nvPr/>
        </p:nvSpPr>
        <p:spPr>
          <a:xfrm>
            <a:off x="319325" y="228100"/>
            <a:ext cx="298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Entrada de Usuario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¿Es un hecho?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	sí: paso 3,  no: paso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¿Es un hecho antecedente?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sí: paso 4,  no: paso 1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Repetir para todas las reglas donde el hecho sea antecedente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4">
            <a:hlinkClick action="ppaction://hlinksldjump" r:id="rId4"/>
          </p:cNvPr>
          <p:cNvSpPr/>
          <p:nvPr/>
        </p:nvSpPr>
        <p:spPr>
          <a:xfrm>
            <a:off x="512125" y="2859175"/>
            <a:ext cx="3159000" cy="2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Tomar consecuente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Agregar el consecuente a la agenda (si no está)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aumentar la agenda en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+ (1 - agenda) * Difuso</a:t>
            </a:r>
            <a:endParaRPr/>
          </a:p>
        </p:txBody>
      </p:sp>
      <p:sp>
        <p:nvSpPr>
          <p:cNvPr id="189" name="Google Shape;189;p24">
            <a:hlinkClick action="ppaction://hlinksldjump" r:id="rId5"/>
          </p:cNvPr>
          <p:cNvSpPr txBox="1"/>
          <p:nvPr/>
        </p:nvSpPr>
        <p:spPr>
          <a:xfrm>
            <a:off x="4144025" y="376375"/>
            <a:ext cx="298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NOTAS: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El programa termina cuando se haya dictaminado una enfermedad consecuente o ya no haya más entradas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5. Retorna la enfermedad con        mayor puntaje en la agenda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 title="2021-10-12 19-30-2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6637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>
            <a:hlinkClick action="ppaction://hlinksldjump" r:id="rId5"/>
          </p:cNvPr>
          <p:cNvSpPr/>
          <p:nvPr/>
        </p:nvSpPr>
        <p:spPr>
          <a:xfrm>
            <a:off x="7645050" y="4192225"/>
            <a:ext cx="862500" cy="8010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>
            <a:hlinkClick action="ppaction://hlinksldjump" r:id="rId3"/>
          </p:cNvPr>
          <p:cNvSpPr/>
          <p:nvPr/>
        </p:nvSpPr>
        <p:spPr>
          <a:xfrm>
            <a:off x="3535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1" name="Google Shape;201;p26">
            <a:hlinkClick action="ppaction://hlinksldjump" r:id="rId4"/>
          </p:cNvPr>
          <p:cNvSpPr/>
          <p:nvPr/>
        </p:nvSpPr>
        <p:spPr>
          <a:xfrm>
            <a:off x="19501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>
            <a:hlinkClick action="ppaction://hlinksldjump" r:id="rId5"/>
          </p:cNvPr>
          <p:cNvSpPr/>
          <p:nvPr/>
        </p:nvSpPr>
        <p:spPr>
          <a:xfrm>
            <a:off x="35467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>
            <a:hlinkClick action="ppaction://hlinksldjump" r:id="rId6"/>
          </p:cNvPr>
          <p:cNvSpPr/>
          <p:nvPr/>
        </p:nvSpPr>
        <p:spPr>
          <a:xfrm>
            <a:off x="51433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204" name="Google Shape;204;p26">
            <a:hlinkClick r:id="rId7"/>
          </p:cNvPr>
          <p:cNvSpPr/>
          <p:nvPr/>
        </p:nvSpPr>
        <p:spPr>
          <a:xfrm>
            <a:off x="67399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205" name="Google Shape;205;p26">
            <a:hlinkClick action="ppaction://hlinksldjump" r:id="rId8"/>
          </p:cNvPr>
          <p:cNvSpPr txBox="1"/>
          <p:nvPr/>
        </p:nvSpPr>
        <p:spPr>
          <a:xfrm>
            <a:off x="2108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DEL CONOCIMIENTO</a:t>
            </a:r>
            <a:endParaRPr/>
          </a:p>
        </p:txBody>
      </p:sp>
      <p:sp>
        <p:nvSpPr>
          <p:cNvPr id="206" name="Google Shape;206;p26">
            <a:hlinkClick action="ppaction://hlinksldjump" r:id="rId9"/>
          </p:cNvPr>
          <p:cNvSpPr txBox="1"/>
          <p:nvPr/>
        </p:nvSpPr>
        <p:spPr>
          <a:xfrm>
            <a:off x="34040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DE INFERENCIA</a:t>
            </a:r>
            <a:endParaRPr/>
          </a:p>
        </p:txBody>
      </p:sp>
      <p:sp>
        <p:nvSpPr>
          <p:cNvPr id="207" name="Google Shape;207;p26">
            <a:hlinkClick action="ppaction://hlinksldjump" r:id="rId10"/>
          </p:cNvPr>
          <p:cNvSpPr txBox="1"/>
          <p:nvPr/>
        </p:nvSpPr>
        <p:spPr>
          <a:xfrm>
            <a:off x="1843925" y="3107250"/>
            <a:ext cx="18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</a:t>
            </a:r>
            <a:endParaRPr/>
          </a:p>
        </p:txBody>
      </p:sp>
      <p:sp>
        <p:nvSpPr>
          <p:cNvPr id="208" name="Google Shape;208;p26">
            <a:hlinkClick action="ppaction://hlinksldjump" r:id="rId11"/>
          </p:cNvPr>
          <p:cNvSpPr/>
          <p:nvPr/>
        </p:nvSpPr>
        <p:spPr>
          <a:xfrm>
            <a:off x="8000650" y="4227875"/>
            <a:ext cx="831900" cy="7359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>
            <a:hlinkClick action="ppaction://hlinksldjump" r:id="rId3"/>
          </p:cNvPr>
          <p:cNvSpPr/>
          <p:nvPr/>
        </p:nvSpPr>
        <p:spPr>
          <a:xfrm rot="-5400000">
            <a:off x="-285200" y="1130675"/>
            <a:ext cx="3774900" cy="2497500"/>
          </a:xfrm>
          <a:prstGeom prst="wedgeRoundRectCallout">
            <a:avLst>
              <a:gd fmla="val -22208" name="adj1"/>
              <a:gd fmla="val 682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>
            <a:hlinkClick action="ppaction://hlinksldjump" r:id="rId4"/>
          </p:cNvPr>
          <p:cNvSpPr txBox="1"/>
          <p:nvPr/>
        </p:nvSpPr>
        <p:spPr>
          <a:xfrm>
            <a:off x="3364275" y="2903300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HECHOS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15" name="Google Shape;215;p27">
            <a:hlinkClick action="ppaction://hlinksldjump" r:id="rId5"/>
          </p:cNvPr>
          <p:cNvSpPr txBox="1"/>
          <p:nvPr/>
        </p:nvSpPr>
        <p:spPr>
          <a:xfrm>
            <a:off x="3320775" y="1146650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REGLAS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16" name="Google Shape;216;p27">
            <a:hlinkClick action="ppaction://hlinksldjump" r:id="rId6"/>
          </p:cNvPr>
          <p:cNvSpPr txBox="1"/>
          <p:nvPr/>
        </p:nvSpPr>
        <p:spPr>
          <a:xfrm>
            <a:off x="737425" y="1464900"/>
            <a:ext cx="221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Objetos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Atributos = 1</a:t>
            </a:r>
            <a:endParaRPr/>
          </a:p>
        </p:txBody>
      </p:sp>
      <p:sp>
        <p:nvSpPr>
          <p:cNvPr id="217" name="Google Shape;217;p27">
            <a:hlinkClick action="ppaction://hlinksldjump" r:id="rId7"/>
          </p:cNvPr>
          <p:cNvSpPr/>
          <p:nvPr/>
        </p:nvSpPr>
        <p:spPr>
          <a:xfrm rot="5400000">
            <a:off x="5128425" y="1057075"/>
            <a:ext cx="3774900" cy="2832300"/>
          </a:xfrm>
          <a:prstGeom prst="wedgeRoundRectCallout">
            <a:avLst>
              <a:gd fmla="val -27451" name="adj1"/>
              <a:gd fmla="val 6691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>
            <a:hlinkClick action="ppaction://hlinksldjump" r:id="rId8"/>
          </p:cNvPr>
          <p:cNvSpPr txBox="1"/>
          <p:nvPr/>
        </p:nvSpPr>
        <p:spPr>
          <a:xfrm>
            <a:off x="5599725" y="1087975"/>
            <a:ext cx="143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</a:t>
            </a:r>
            <a:endParaRPr/>
          </a:p>
        </p:txBody>
      </p:sp>
      <p:sp>
        <p:nvSpPr>
          <p:cNvPr id="219" name="Google Shape;219;p27">
            <a:hlinkClick action="ppaction://hlinksldjump" r:id="rId9"/>
          </p:cNvPr>
          <p:cNvSpPr txBox="1"/>
          <p:nvPr/>
        </p:nvSpPr>
        <p:spPr>
          <a:xfrm>
            <a:off x="6995025" y="1087975"/>
            <a:ext cx="143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</a:t>
            </a:r>
            <a:endParaRPr/>
          </a:p>
        </p:txBody>
      </p:sp>
      <p:cxnSp>
        <p:nvCxnSpPr>
          <p:cNvPr id="220" name="Google Shape;220;p27"/>
          <p:cNvCxnSpPr>
            <a:endCxn id="217" idx="3"/>
          </p:cNvCxnSpPr>
          <p:nvPr/>
        </p:nvCxnSpPr>
        <p:spPr>
          <a:xfrm flipH="1">
            <a:off x="7015875" y="1577275"/>
            <a:ext cx="8400" cy="27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5713725" y="1573850"/>
            <a:ext cx="270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2" name="Google Shape;222;p27">
            <a:hlinkClick action="ppaction://hlinksldjump" r:id="rId10"/>
          </p:cNvPr>
          <p:cNvSpPr txBox="1"/>
          <p:nvPr/>
        </p:nvSpPr>
        <p:spPr>
          <a:xfrm>
            <a:off x="6137075" y="961225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>
            <a:hlinkClick action="ppaction://hlinksldjump" r:id="rId3"/>
          </p:cNvPr>
          <p:cNvSpPr txBox="1"/>
          <p:nvPr/>
        </p:nvSpPr>
        <p:spPr>
          <a:xfrm>
            <a:off x="788700" y="431325"/>
            <a:ext cx="72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arbol (Nodo, Elemento, TipoElemento)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8">
            <a:hlinkClick action="ppaction://hlinksldjump" r:id="rId4"/>
          </p:cNvPr>
          <p:cNvSpPr/>
          <p:nvPr/>
        </p:nvSpPr>
        <p:spPr>
          <a:xfrm>
            <a:off x="2181000" y="1355600"/>
            <a:ext cx="1195500" cy="11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Nodo1</a:t>
            </a:r>
            <a:endParaRPr/>
          </a:p>
        </p:txBody>
      </p:sp>
      <p:sp>
        <p:nvSpPr>
          <p:cNvPr id="229" name="Google Shape;229;p28">
            <a:hlinkClick action="ppaction://hlinksldjump" r:id="rId5"/>
          </p:cNvPr>
          <p:cNvSpPr/>
          <p:nvPr/>
        </p:nvSpPr>
        <p:spPr>
          <a:xfrm>
            <a:off x="985500" y="3159350"/>
            <a:ext cx="1195500" cy="11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Nodo2</a:t>
            </a:r>
            <a:endParaRPr/>
          </a:p>
        </p:txBody>
      </p:sp>
      <p:sp>
        <p:nvSpPr>
          <p:cNvPr id="230" name="Google Shape;230;p28">
            <a:hlinkClick action="ppaction://hlinksldjump" r:id="rId6"/>
          </p:cNvPr>
          <p:cNvSpPr/>
          <p:nvPr/>
        </p:nvSpPr>
        <p:spPr>
          <a:xfrm>
            <a:off x="3376500" y="3159350"/>
            <a:ext cx="1195500" cy="11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Nodo3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5533225" y="714750"/>
            <a:ext cx="2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>
            <a:hlinkClick action="ppaction://hlinksldjump" r:id="rId7"/>
          </p:cNvPr>
          <p:cNvSpPr/>
          <p:nvPr/>
        </p:nvSpPr>
        <p:spPr>
          <a:xfrm>
            <a:off x="5927575" y="702425"/>
            <a:ext cx="2550900" cy="428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Recibe dos elementos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(Atributo, objeto)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existe un elemento en el nodo, lo mueve al Nodo3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Agrega el Atributo al Nodo1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Agrega el objeto al Nodo2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8"/>
          <p:cNvCxnSpPr>
            <a:stCxn id="228" idx="3"/>
            <a:endCxn id="229" idx="0"/>
          </p:cNvCxnSpPr>
          <p:nvPr/>
        </p:nvCxnSpPr>
        <p:spPr>
          <a:xfrm flipH="1">
            <a:off x="1583277" y="2365524"/>
            <a:ext cx="772800" cy="793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8"/>
          <p:cNvCxnSpPr>
            <a:stCxn id="228" idx="5"/>
            <a:endCxn id="230" idx="0"/>
          </p:cNvCxnSpPr>
          <p:nvPr/>
        </p:nvCxnSpPr>
        <p:spPr>
          <a:xfrm>
            <a:off x="3201423" y="2365524"/>
            <a:ext cx="772800" cy="793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8">
            <a:hlinkClick action="ppaction://hlinksldjump" r:id="rId8"/>
          </p:cNvPr>
          <p:cNvSpPr txBox="1"/>
          <p:nvPr/>
        </p:nvSpPr>
        <p:spPr>
          <a:xfrm>
            <a:off x="1417200" y="258792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Nodo1 *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8">
            <a:hlinkClick action="ppaction://hlinksldjump" r:id="rId9"/>
          </p:cNvPr>
          <p:cNvSpPr txBox="1"/>
          <p:nvPr/>
        </p:nvSpPr>
        <p:spPr>
          <a:xfrm>
            <a:off x="2999125" y="2562325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Nodo1 * 2 +1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hlinkClick action="ppaction://hlinksldjump" r:id="rId3"/>
          </p:cNvPr>
          <p:cNvSpPr txBox="1"/>
          <p:nvPr/>
        </p:nvSpPr>
        <p:spPr>
          <a:xfrm>
            <a:off x="308100" y="332725"/>
            <a:ext cx="3376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Iniciamos en el primer nodo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s">
                <a:solidFill>
                  <a:srgbClr val="FFFFFF"/>
                </a:solidFill>
              </a:rPr>
              <a:t>¿Existe un elemento en ese nodo?, no entonces enseñar y volver a iniciar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517575" y="1836200"/>
            <a:ext cx="111000" cy="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>
            <a:hlinkClick action="ppaction://hlinksldjump" r:id="rId4"/>
          </p:cNvPr>
          <p:cNvSpPr/>
          <p:nvPr/>
        </p:nvSpPr>
        <p:spPr>
          <a:xfrm>
            <a:off x="459875" y="1767625"/>
            <a:ext cx="3561600" cy="308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Preguntar por el elemento que se encuentra en el nodo.</a:t>
            </a:r>
            <a:endParaRPr/>
          </a:p>
        </p:txBody>
      </p:sp>
      <p:sp>
        <p:nvSpPr>
          <p:cNvPr id="244" name="Google Shape;244;p29">
            <a:hlinkClick action="ppaction://hlinksldjump" r:id="rId5"/>
          </p:cNvPr>
          <p:cNvSpPr/>
          <p:nvPr/>
        </p:nvSpPr>
        <p:spPr>
          <a:xfrm>
            <a:off x="723600" y="2444625"/>
            <a:ext cx="1574400" cy="111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respuesta es </a:t>
            </a:r>
            <a:r>
              <a:rPr lang="es"/>
              <a:t>afirmativa</a:t>
            </a:r>
            <a:r>
              <a:rPr lang="es"/>
              <a:t> se mueve al nodo * 2</a:t>
            </a:r>
            <a:endParaRPr/>
          </a:p>
        </p:txBody>
      </p:sp>
      <p:sp>
        <p:nvSpPr>
          <p:cNvPr id="245" name="Google Shape;245;p29">
            <a:hlinkClick action="ppaction://hlinksldjump" r:id="rId6"/>
          </p:cNvPr>
          <p:cNvSpPr/>
          <p:nvPr/>
        </p:nvSpPr>
        <p:spPr>
          <a:xfrm>
            <a:off x="2391675" y="2444625"/>
            <a:ext cx="1574400" cy="111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respuesta es </a:t>
            </a:r>
            <a:r>
              <a:rPr lang="es"/>
              <a:t>negativa se</a:t>
            </a:r>
            <a:r>
              <a:rPr lang="es"/>
              <a:t> mueve al nodo * 2 + 1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69325" y="3840150"/>
            <a:ext cx="29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Repetir hasta llegar a un elemento objeto</a:t>
            </a:r>
            <a:endParaRPr/>
          </a:p>
        </p:txBody>
      </p:sp>
      <p:sp>
        <p:nvSpPr>
          <p:cNvPr id="247" name="Google Shape;247;p29">
            <a:hlinkClick action="ppaction://hlinksldjump" r:id="rId7"/>
          </p:cNvPr>
          <p:cNvSpPr txBox="1"/>
          <p:nvPr/>
        </p:nvSpPr>
        <p:spPr>
          <a:xfrm>
            <a:off x="5290175" y="479150"/>
            <a:ext cx="291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 Preguntar por el elemento objeto.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>
            <a:hlinkClick action="ppaction://hlinksldjump" r:id="rId8"/>
          </p:cNvPr>
          <p:cNvSpPr/>
          <p:nvPr/>
        </p:nvSpPr>
        <p:spPr>
          <a:xfrm>
            <a:off x="5065275" y="1232100"/>
            <a:ext cx="1506000" cy="10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afirmativa, GANE</a:t>
            </a:r>
            <a:endParaRPr/>
          </a:p>
        </p:txBody>
      </p:sp>
      <p:sp>
        <p:nvSpPr>
          <p:cNvPr id="249" name="Google Shape;249;p29">
            <a:hlinkClick action="ppaction://hlinksldjump" r:id="rId9"/>
          </p:cNvPr>
          <p:cNvSpPr/>
          <p:nvPr/>
        </p:nvSpPr>
        <p:spPr>
          <a:xfrm>
            <a:off x="6840925" y="1232100"/>
            <a:ext cx="1506000" cy="10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negativa.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Enseñar </a:t>
            </a:r>
            <a:endParaRPr/>
          </a:p>
        </p:txBody>
      </p:sp>
      <p:sp>
        <p:nvSpPr>
          <p:cNvPr id="250" name="Google Shape;250;p29">
            <a:hlinkClick action="ppaction://hlinksldjump" r:id="rId10"/>
          </p:cNvPr>
          <p:cNvSpPr txBox="1"/>
          <p:nvPr/>
        </p:nvSpPr>
        <p:spPr>
          <a:xfrm>
            <a:off x="4713250" y="2972675"/>
            <a:ext cx="38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Este programa se repite hasta que el usuario quiera salir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 title="2021-10-14 15-05-5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1625" y="152400"/>
            <a:ext cx="755427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>
            <a:hlinkClick action="ppaction://hlinksldjump" r:id="rId5"/>
          </p:cNvPr>
          <p:cNvSpPr/>
          <p:nvPr/>
        </p:nvSpPr>
        <p:spPr>
          <a:xfrm>
            <a:off x="7645050" y="4192225"/>
            <a:ext cx="862500" cy="8010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1"/>
          <p:cNvGrpSpPr/>
          <p:nvPr/>
        </p:nvGrpSpPr>
        <p:grpSpPr>
          <a:xfrm>
            <a:off x="0" y="773449"/>
            <a:ext cx="9144000" cy="3596613"/>
            <a:chOff x="0" y="178811"/>
            <a:chExt cx="9144000" cy="3596613"/>
          </a:xfrm>
        </p:grpSpPr>
        <p:pic>
          <p:nvPicPr>
            <p:cNvPr id="262" name="Google Shape;2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78811"/>
              <a:ext cx="9144000" cy="3596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31"/>
            <p:cNvSpPr/>
            <p:nvPr/>
          </p:nvSpPr>
          <p:spPr>
            <a:xfrm>
              <a:off x="5132975" y="675375"/>
              <a:ext cx="1565100" cy="81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/>
        </p:nvSpPr>
        <p:spPr>
          <a:xfrm>
            <a:off x="2690875" y="373250"/>
            <a:ext cx="5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SUMA = X1*W1+...+XnWn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7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hlinkClick action="ppaction://hlinksldjump" r:id="rId3"/>
          </p:cNvPr>
          <p:cNvSpPr/>
          <p:nvPr/>
        </p:nvSpPr>
        <p:spPr>
          <a:xfrm>
            <a:off x="2070300" y="492925"/>
            <a:ext cx="5003400" cy="77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EXPERTO SIMPLE</a:t>
            </a:r>
            <a:endParaRPr/>
          </a:p>
        </p:txBody>
      </p:sp>
      <p:sp>
        <p:nvSpPr>
          <p:cNvPr id="97" name="Google Shape;97;p15">
            <a:hlinkClick action="ppaction://hlinksldjump" r:id="rId4"/>
          </p:cNvPr>
          <p:cNvSpPr/>
          <p:nvPr/>
        </p:nvSpPr>
        <p:spPr>
          <a:xfrm>
            <a:off x="2070300" y="1594225"/>
            <a:ext cx="5003400" cy="77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EXPERTO DIFUSO</a:t>
            </a:r>
            <a:endParaRPr/>
          </a:p>
        </p:txBody>
      </p:sp>
      <p:sp>
        <p:nvSpPr>
          <p:cNvPr id="98" name="Google Shape;98;p15">
            <a:hlinkClick action="ppaction://hlinksldjump" r:id="rId5"/>
          </p:cNvPr>
          <p:cNvSpPr/>
          <p:nvPr/>
        </p:nvSpPr>
        <p:spPr>
          <a:xfrm>
            <a:off x="2021000" y="2695525"/>
            <a:ext cx="5003400" cy="77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EXPERTO PREDICTIVO</a:t>
            </a:r>
            <a:endParaRPr/>
          </a:p>
        </p:txBody>
      </p:sp>
      <p:sp>
        <p:nvSpPr>
          <p:cNvPr id="99" name="Google Shape;99;p15">
            <a:hlinkClick action="ppaction://hlinksldjump" r:id="rId6"/>
          </p:cNvPr>
          <p:cNvSpPr/>
          <p:nvPr/>
        </p:nvSpPr>
        <p:spPr>
          <a:xfrm>
            <a:off x="2021000" y="3796825"/>
            <a:ext cx="5003400" cy="77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PERCEPTRÓN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hlinkClick action="ppaction://hlinksldjump" r:id="rId3"/>
          </p:cNvPr>
          <p:cNvSpPr/>
          <p:nvPr/>
        </p:nvSpPr>
        <p:spPr>
          <a:xfrm>
            <a:off x="3535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5" name="Google Shape;105;p16">
            <a:hlinkClick action="ppaction://hlinksldjump" r:id="rId4"/>
          </p:cNvPr>
          <p:cNvSpPr/>
          <p:nvPr/>
        </p:nvSpPr>
        <p:spPr>
          <a:xfrm>
            <a:off x="19501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06" name="Google Shape;106;p16">
            <a:hlinkClick action="ppaction://hlinksldjump" r:id="rId5"/>
          </p:cNvPr>
          <p:cNvSpPr/>
          <p:nvPr/>
        </p:nvSpPr>
        <p:spPr>
          <a:xfrm>
            <a:off x="35467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>
            <a:hlinkClick action="ppaction://hlinksldjump" r:id="rId6"/>
          </p:cNvPr>
          <p:cNvSpPr/>
          <p:nvPr/>
        </p:nvSpPr>
        <p:spPr>
          <a:xfrm>
            <a:off x="51433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108" name="Google Shape;108;p16">
            <a:hlinkClick r:id="rId7"/>
          </p:cNvPr>
          <p:cNvSpPr/>
          <p:nvPr/>
        </p:nvSpPr>
        <p:spPr>
          <a:xfrm>
            <a:off x="67399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09" name="Google Shape;109;p16">
            <a:hlinkClick action="ppaction://hlinksldjump" r:id="rId8"/>
          </p:cNvPr>
          <p:cNvSpPr txBox="1"/>
          <p:nvPr/>
        </p:nvSpPr>
        <p:spPr>
          <a:xfrm>
            <a:off x="2108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DEL CONOCIMIENTO</a:t>
            </a:r>
            <a:endParaRPr/>
          </a:p>
        </p:txBody>
      </p:sp>
      <p:sp>
        <p:nvSpPr>
          <p:cNvPr id="110" name="Google Shape;110;p16">
            <a:hlinkClick action="ppaction://hlinksldjump" r:id="rId9"/>
          </p:cNvPr>
          <p:cNvSpPr txBox="1"/>
          <p:nvPr/>
        </p:nvSpPr>
        <p:spPr>
          <a:xfrm>
            <a:off x="34040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DE INFERENCIA</a:t>
            </a:r>
            <a:endParaRPr/>
          </a:p>
        </p:txBody>
      </p:sp>
      <p:sp>
        <p:nvSpPr>
          <p:cNvPr id="111" name="Google Shape;111;p16">
            <a:hlinkClick action="ppaction://hlinksldjump" r:id="rId10"/>
          </p:cNvPr>
          <p:cNvSpPr/>
          <p:nvPr/>
        </p:nvSpPr>
        <p:spPr>
          <a:xfrm>
            <a:off x="8000650" y="4227875"/>
            <a:ext cx="831900" cy="7359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>
            <a:hlinkClick action="ppaction://hlinksldjump" r:id="rId3"/>
          </p:cNvPr>
          <p:cNvSpPr/>
          <p:nvPr/>
        </p:nvSpPr>
        <p:spPr>
          <a:xfrm rot="-5400000">
            <a:off x="-11400" y="1140450"/>
            <a:ext cx="3774900" cy="2497500"/>
          </a:xfrm>
          <a:prstGeom prst="wedgeRoundRectCallout">
            <a:avLst>
              <a:gd fmla="val -22208" name="adj1"/>
              <a:gd fmla="val 682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>
            <a:hlinkClick action="ppaction://hlinksldjump" r:id="rId4"/>
          </p:cNvPr>
          <p:cNvSpPr/>
          <p:nvPr/>
        </p:nvSpPr>
        <p:spPr>
          <a:xfrm rot="5400000">
            <a:off x="5128425" y="1057075"/>
            <a:ext cx="3774900" cy="2832300"/>
          </a:xfrm>
          <a:prstGeom prst="wedgeRoundRectCallout">
            <a:avLst>
              <a:gd fmla="val -27451" name="adj1"/>
              <a:gd fmla="val 6691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>
            <a:hlinkClick action="ppaction://hlinksldjump" r:id="rId5"/>
          </p:cNvPr>
          <p:cNvSpPr txBox="1"/>
          <p:nvPr/>
        </p:nvSpPr>
        <p:spPr>
          <a:xfrm>
            <a:off x="3638075" y="2942400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HECHOS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9" name="Google Shape;119;p17">
            <a:hlinkClick action="ppaction://hlinksldjump" r:id="rId6"/>
          </p:cNvPr>
          <p:cNvSpPr txBox="1"/>
          <p:nvPr/>
        </p:nvSpPr>
        <p:spPr>
          <a:xfrm>
            <a:off x="3725663" y="1087575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REGLAS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0" name="Google Shape;120;p17">
            <a:hlinkClick action="ppaction://hlinksldjump" r:id="rId7"/>
          </p:cNvPr>
          <p:cNvSpPr txBox="1"/>
          <p:nvPr/>
        </p:nvSpPr>
        <p:spPr>
          <a:xfrm>
            <a:off x="737425" y="1464900"/>
            <a:ext cx="221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fiebre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malestar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dolor_garganta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gripa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faringitis</a:t>
            </a:r>
            <a:endParaRPr/>
          </a:p>
        </p:txBody>
      </p:sp>
      <p:sp>
        <p:nvSpPr>
          <p:cNvPr id="121" name="Google Shape;121;p17">
            <a:hlinkClick action="ppaction://hlinksldjump" r:id="rId8"/>
          </p:cNvPr>
          <p:cNvSpPr txBox="1"/>
          <p:nvPr/>
        </p:nvSpPr>
        <p:spPr>
          <a:xfrm>
            <a:off x="5599725" y="1087975"/>
            <a:ext cx="143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fiebre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malestar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malestar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dolor_garganta</a:t>
            </a:r>
            <a:endParaRPr/>
          </a:p>
        </p:txBody>
      </p:sp>
      <p:sp>
        <p:nvSpPr>
          <p:cNvPr id="122" name="Google Shape;122;p17">
            <a:hlinkClick action="ppaction://hlinksldjump" r:id="rId9"/>
          </p:cNvPr>
          <p:cNvSpPr txBox="1"/>
          <p:nvPr/>
        </p:nvSpPr>
        <p:spPr>
          <a:xfrm>
            <a:off x="6995025" y="1087975"/>
            <a:ext cx="143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</p:txBody>
      </p:sp>
      <p:cxnSp>
        <p:nvCxnSpPr>
          <p:cNvPr id="123" name="Google Shape;123;p17"/>
          <p:cNvCxnSpPr>
            <a:endCxn id="117" idx="3"/>
          </p:cNvCxnSpPr>
          <p:nvPr/>
        </p:nvCxnSpPr>
        <p:spPr>
          <a:xfrm flipH="1">
            <a:off x="7015875" y="615775"/>
            <a:ext cx="9300" cy="3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5713725" y="1573850"/>
            <a:ext cx="270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hlinkClick action="ppaction://hlinksldjump" r:id="rId3"/>
          </p:cNvPr>
          <p:cNvSpPr/>
          <p:nvPr/>
        </p:nvSpPr>
        <p:spPr>
          <a:xfrm rot="-5400000">
            <a:off x="1203125" y="416300"/>
            <a:ext cx="2144100" cy="3250200"/>
          </a:xfrm>
          <a:prstGeom prst="wedgeRoundRectCallout">
            <a:avLst>
              <a:gd fmla="val -5320" name="adj1"/>
              <a:gd fmla="val 8368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>
            <a:hlinkClick action="ppaction://hlinksldjump" r:id="rId4"/>
          </p:cNvPr>
          <p:cNvSpPr/>
          <p:nvPr/>
        </p:nvSpPr>
        <p:spPr>
          <a:xfrm>
            <a:off x="5177725" y="1231700"/>
            <a:ext cx="3113400" cy="173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>
            <a:hlinkClick action="ppaction://hlinksldjump" r:id="rId5"/>
          </p:cNvPr>
          <p:cNvSpPr txBox="1"/>
          <p:nvPr/>
        </p:nvSpPr>
        <p:spPr>
          <a:xfrm>
            <a:off x="912375" y="1231700"/>
            <a:ext cx="116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</p:txBody>
      </p:sp>
      <p:sp>
        <p:nvSpPr>
          <p:cNvPr id="132" name="Google Shape;132;p18">
            <a:hlinkClick action="ppaction://hlinksldjump" r:id="rId6"/>
          </p:cNvPr>
          <p:cNvSpPr txBox="1"/>
          <p:nvPr/>
        </p:nvSpPr>
        <p:spPr>
          <a:xfrm>
            <a:off x="2296475" y="1231700"/>
            <a:ext cx="116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33" name="Google Shape;133;p18">
            <a:hlinkClick action="ppaction://hlinksldjump" r:id="rId7"/>
          </p:cNvPr>
          <p:cNvSpPr txBox="1"/>
          <p:nvPr/>
        </p:nvSpPr>
        <p:spPr>
          <a:xfrm>
            <a:off x="5611100" y="1870375"/>
            <a:ext cx="23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= agenda + 1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>
            <a:hlinkClick action="ppaction://hlinksldjump" r:id="rId3"/>
          </p:cNvPr>
          <p:cNvSpPr txBox="1"/>
          <p:nvPr/>
        </p:nvSpPr>
        <p:spPr>
          <a:xfrm>
            <a:off x="319325" y="228100"/>
            <a:ext cx="298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Entrada de Usuario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¿Es un hecho?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sí: paso 3,  no: paso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¿Es un hecho antecedente?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sí: paso 4,  no: paso 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Repetir para todas las reglas donde el hecho sea antecedente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9">
            <a:hlinkClick action="ppaction://hlinksldjump" r:id="rId4"/>
          </p:cNvPr>
          <p:cNvSpPr/>
          <p:nvPr/>
        </p:nvSpPr>
        <p:spPr>
          <a:xfrm>
            <a:off x="485675" y="2929725"/>
            <a:ext cx="3159000" cy="2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Tomar consecuente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Agregar el consecuente a la agenda (si no </a:t>
            </a:r>
            <a:r>
              <a:rPr lang="es"/>
              <a:t>está</a:t>
            </a:r>
            <a:r>
              <a:rPr lang="es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aumentar</a:t>
            </a:r>
            <a:r>
              <a:rPr lang="es"/>
              <a:t> la agenda en 1</a:t>
            </a:r>
            <a:endParaRPr/>
          </a:p>
        </p:txBody>
      </p:sp>
      <p:sp>
        <p:nvSpPr>
          <p:cNvPr id="140" name="Google Shape;140;p19">
            <a:hlinkClick action="ppaction://hlinksldjump" r:id="rId5"/>
          </p:cNvPr>
          <p:cNvSpPr txBox="1"/>
          <p:nvPr/>
        </p:nvSpPr>
        <p:spPr>
          <a:xfrm>
            <a:off x="4815900" y="740025"/>
            <a:ext cx="298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El programa termina cuando se haya dictaminado una enfermedad consecuente o ya no </a:t>
            </a:r>
            <a:r>
              <a:rPr lang="es">
                <a:solidFill>
                  <a:schemeClr val="dk1"/>
                </a:solidFill>
              </a:rPr>
              <a:t>haya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más</a:t>
            </a:r>
            <a:r>
              <a:rPr lang="es">
                <a:solidFill>
                  <a:schemeClr val="dk1"/>
                </a:solidFill>
              </a:rPr>
              <a:t> entradas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5. Retorna la enfermedad con        mayor puntaje en la agenda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 title="2021-10-12 15-29-4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00" y="0"/>
            <a:ext cx="72954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action="ppaction://hlinksldjump" r:id="rId5"/>
          </p:cNvPr>
          <p:cNvSpPr/>
          <p:nvPr/>
        </p:nvSpPr>
        <p:spPr>
          <a:xfrm>
            <a:off x="7492650" y="4039825"/>
            <a:ext cx="862500" cy="8010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>
            <a:hlinkClick action="ppaction://hlinksldjump" r:id="rId3"/>
          </p:cNvPr>
          <p:cNvSpPr/>
          <p:nvPr/>
        </p:nvSpPr>
        <p:spPr>
          <a:xfrm>
            <a:off x="3535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" name="Google Shape;152;p21">
            <a:hlinkClick action="ppaction://hlinksldjump" r:id="rId4"/>
          </p:cNvPr>
          <p:cNvSpPr/>
          <p:nvPr/>
        </p:nvSpPr>
        <p:spPr>
          <a:xfrm>
            <a:off x="19501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53" name="Google Shape;153;p21">
            <a:hlinkClick action="ppaction://hlinksldjump" r:id="rId5"/>
          </p:cNvPr>
          <p:cNvSpPr/>
          <p:nvPr/>
        </p:nvSpPr>
        <p:spPr>
          <a:xfrm>
            <a:off x="35467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>
            <a:hlinkClick action="ppaction://hlinksldjump" r:id="rId6"/>
          </p:cNvPr>
          <p:cNvSpPr/>
          <p:nvPr/>
        </p:nvSpPr>
        <p:spPr>
          <a:xfrm>
            <a:off x="5143325" y="25717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155" name="Google Shape;155;p21">
            <a:hlinkClick r:id="rId7"/>
          </p:cNvPr>
          <p:cNvSpPr/>
          <p:nvPr/>
        </p:nvSpPr>
        <p:spPr>
          <a:xfrm>
            <a:off x="6739925" y="1100550"/>
            <a:ext cx="1596600" cy="14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56" name="Google Shape;156;p21">
            <a:hlinkClick action="ppaction://hlinksldjump" r:id="rId8"/>
          </p:cNvPr>
          <p:cNvSpPr txBox="1"/>
          <p:nvPr/>
        </p:nvSpPr>
        <p:spPr>
          <a:xfrm>
            <a:off x="2108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DEL CONOCIMIENTO</a:t>
            </a:r>
            <a:endParaRPr/>
          </a:p>
        </p:txBody>
      </p:sp>
      <p:sp>
        <p:nvSpPr>
          <p:cNvPr id="157" name="Google Shape;157;p21">
            <a:hlinkClick action="ppaction://hlinksldjump" r:id="rId9"/>
          </p:cNvPr>
          <p:cNvSpPr txBox="1"/>
          <p:nvPr/>
        </p:nvSpPr>
        <p:spPr>
          <a:xfrm>
            <a:off x="3404075" y="1528350"/>
            <a:ext cx="18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DE INFERENCIA</a:t>
            </a:r>
            <a:endParaRPr/>
          </a:p>
        </p:txBody>
      </p:sp>
      <p:sp>
        <p:nvSpPr>
          <p:cNvPr id="158" name="Google Shape;158;p21">
            <a:hlinkClick action="ppaction://hlinksldjump" r:id="rId10"/>
          </p:cNvPr>
          <p:cNvSpPr/>
          <p:nvPr/>
        </p:nvSpPr>
        <p:spPr>
          <a:xfrm>
            <a:off x="8000650" y="4227875"/>
            <a:ext cx="831900" cy="7359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>
            <a:hlinkClick action="ppaction://hlinksldjump" r:id="rId3"/>
          </p:cNvPr>
          <p:cNvSpPr/>
          <p:nvPr/>
        </p:nvSpPr>
        <p:spPr>
          <a:xfrm rot="-5400000">
            <a:off x="-285200" y="1130675"/>
            <a:ext cx="3774900" cy="2497500"/>
          </a:xfrm>
          <a:prstGeom prst="wedgeRoundRectCallout">
            <a:avLst>
              <a:gd fmla="val -22208" name="adj1"/>
              <a:gd fmla="val 682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>
            <a:hlinkClick action="ppaction://hlinksldjump" r:id="rId4"/>
          </p:cNvPr>
          <p:cNvSpPr/>
          <p:nvPr/>
        </p:nvSpPr>
        <p:spPr>
          <a:xfrm rot="5400000">
            <a:off x="5011300" y="747325"/>
            <a:ext cx="3774900" cy="3451800"/>
          </a:xfrm>
          <a:prstGeom prst="wedgeRoundRectCallout">
            <a:avLst>
              <a:gd fmla="val -28475" name="adj1"/>
              <a:gd fmla="val 6140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>
            <a:hlinkClick action="ppaction://hlinksldjump" r:id="rId5"/>
          </p:cNvPr>
          <p:cNvSpPr txBox="1"/>
          <p:nvPr/>
        </p:nvSpPr>
        <p:spPr>
          <a:xfrm>
            <a:off x="3364275" y="2903300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HECHOS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6" name="Google Shape;166;p22">
            <a:hlinkClick action="ppaction://hlinksldjump" r:id="rId6"/>
          </p:cNvPr>
          <p:cNvSpPr txBox="1"/>
          <p:nvPr/>
        </p:nvSpPr>
        <p:spPr>
          <a:xfrm>
            <a:off x="3320775" y="1146650"/>
            <a:ext cx="16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REGLAS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7" name="Google Shape;167;p22">
            <a:hlinkClick action="ppaction://hlinksldjump" r:id="rId7"/>
          </p:cNvPr>
          <p:cNvSpPr txBox="1"/>
          <p:nvPr/>
        </p:nvSpPr>
        <p:spPr>
          <a:xfrm>
            <a:off x="737425" y="1464900"/>
            <a:ext cx="221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fiebre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malestar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dolor_garganta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faringitis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gripa</a:t>
            </a:r>
            <a:endParaRPr/>
          </a:p>
        </p:txBody>
      </p:sp>
      <p:sp>
        <p:nvSpPr>
          <p:cNvPr id="168" name="Google Shape;168;p22">
            <a:hlinkClick action="ppaction://hlinksldjump" r:id="rId8"/>
          </p:cNvPr>
          <p:cNvSpPr txBox="1"/>
          <p:nvPr/>
        </p:nvSpPr>
        <p:spPr>
          <a:xfrm>
            <a:off x="4972275" y="1048850"/>
            <a:ext cx="179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fiebre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malestar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dolor_garganta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malestar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>
            <a:hlinkClick action="ppaction://hlinksldjump" r:id="rId9"/>
          </p:cNvPr>
          <p:cNvSpPr txBox="1"/>
          <p:nvPr/>
        </p:nvSpPr>
        <p:spPr>
          <a:xfrm>
            <a:off x="6500625" y="1048850"/>
            <a:ext cx="143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faringitis</a:t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 flipH="1">
            <a:off x="6557975" y="506975"/>
            <a:ext cx="9300" cy="3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/>
          <p:nvPr/>
        </p:nvCxnSpPr>
        <p:spPr>
          <a:xfrm>
            <a:off x="5299950" y="1574350"/>
            <a:ext cx="33246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2"/>
          <p:cNvCxnSpPr/>
          <p:nvPr/>
        </p:nvCxnSpPr>
        <p:spPr>
          <a:xfrm flipH="1">
            <a:off x="7785975" y="600775"/>
            <a:ext cx="9300" cy="3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3" name="Google Shape;173;p22">
            <a:hlinkClick action="ppaction://hlinksldjump" r:id="rId10"/>
          </p:cNvPr>
          <p:cNvSpPr txBox="1"/>
          <p:nvPr/>
        </p:nvSpPr>
        <p:spPr>
          <a:xfrm>
            <a:off x="7512250" y="1048850"/>
            <a:ext cx="143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Difuso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