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74852-BE91-BDFB-BC5B-462189DC4A5F}" v="2020" dt="2021-09-02T02:24:33.084"/>
    <p1510:client id="{62F8BAF2-0432-8189-907D-CD629CF0CDDB}" v="583" dt="2021-09-02T02:47:4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interior, persona, techo, edificio&#10;&#10;Descripción generada automáticamente">
            <a:extLst>
              <a:ext uri="{FF2B5EF4-FFF2-40B4-BE49-F238E27FC236}">
                <a16:creationId xmlns:a16="http://schemas.microsoft.com/office/drawing/2014/main" id="{7EED7E7D-FC05-495F-A58F-45C7EB372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0738" r="-1" b="189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18B8B-12DD-4D39-B9C3-23079269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ea typeface="+mj-lt"/>
                <a:cs typeface="+mj-lt"/>
              </a:rPr>
              <a:t>Refrigeritos</a:t>
            </a:r>
            <a:r>
              <a:rPr lang="en-US" b="1" dirty="0">
                <a:ea typeface="+mj-lt"/>
                <a:cs typeface="+mj-lt"/>
              </a:rPr>
              <a:t> S.A.</a:t>
            </a:r>
            <a:br>
              <a:rPr lang="en-US" b="1" dirty="0">
                <a:ea typeface="+mj-lt"/>
                <a:cs typeface="+mj-lt"/>
              </a:rPr>
            </a:br>
            <a:r>
              <a:rPr lang="en-US" sz="3200" b="1" dirty="0">
                <a:ea typeface="+mj-lt"/>
                <a:cs typeface="+mj-lt"/>
              </a:rPr>
              <a:t>SISTEMA DE AUTOMATIZACIÓN PARA ALMACENAMIENTO DE VACUNAS</a:t>
            </a:r>
            <a:endParaRPr lang="es-ES" sz="3200"/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617542A-0C56-4751-AA5A-3EC32335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s-EC" sz="2800" b="1" dirty="0"/>
              <a:t>Descripción</a:t>
            </a:r>
            <a:r>
              <a:rPr lang="en-US" sz="2800" b="1" dirty="0"/>
              <a:t>:</a:t>
            </a:r>
          </a:p>
          <a:p>
            <a:pPr algn="just"/>
            <a:r>
              <a:rPr lang="es-EC" dirty="0"/>
              <a:t>Sistema de control de temperatura de un cuarto frío de algún centro médico capaz de mantener cierto rango configurable de temperatura, sistema de seguridad incluido, alarmas visuales, sonoras y de texto ante cualquier anomalía fuera del horario laboral.</a:t>
            </a:r>
          </a:p>
          <a:p>
            <a:r>
              <a:rPr lang="es-EC" sz="2800" b="1" dirty="0"/>
              <a:t>Beneficios: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es-EC" dirty="0"/>
              <a:t>Control de temperatura de un cuarto en un rango amplio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es-EC" dirty="0"/>
              <a:t>Sistema de seguridad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es-EC" dirty="0"/>
              <a:t>Real-Time </a:t>
            </a:r>
            <a:r>
              <a:rPr lang="es-EC" dirty="0" err="1"/>
              <a:t>System</a:t>
            </a:r>
            <a:endParaRPr lang="es-EC"/>
          </a:p>
          <a:p>
            <a:pPr>
              <a:buFont typeface="Wingdings" panose="020B0602020104020603" pitchFamily="34" charset="0"/>
              <a:buChar char="Ø"/>
            </a:pPr>
            <a:r>
              <a:rPr lang="es-EC" dirty="0"/>
              <a:t>Notificaciones personalizadas a diferentes plataformas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es-EC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60220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5CDD-B409-4A02-BED2-1C6D83D3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SECOOLER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E370A9-13DC-43CF-97E8-78D3A32B4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74611"/>
              </p:ext>
            </p:extLst>
          </p:nvPr>
        </p:nvGraphicFramePr>
        <p:xfrm>
          <a:off x="1557406" y="2286000"/>
          <a:ext cx="8653326" cy="402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989">
                  <a:extLst>
                    <a:ext uri="{9D8B030D-6E8A-4147-A177-3AD203B41FA5}">
                      <a16:colId xmlns:a16="http://schemas.microsoft.com/office/drawing/2014/main" val="768105454"/>
                    </a:ext>
                  </a:extLst>
                </a:gridCol>
                <a:gridCol w="4227337">
                  <a:extLst>
                    <a:ext uri="{9D8B030D-6E8A-4147-A177-3AD203B41FA5}">
                      <a16:colId xmlns:a16="http://schemas.microsoft.com/office/drawing/2014/main" val="2553969858"/>
                    </a:ext>
                  </a:extLst>
                </a:gridCol>
              </a:tblGrid>
              <a:tr h="345919">
                <a:tc gridSpan="2">
                  <a:txBody>
                    <a:bodyPr/>
                    <a:lstStyle/>
                    <a:p>
                      <a:pPr algn="ctr"/>
                      <a:r>
                        <a:rPr lang="es-ES" sz="1600"/>
                        <a:t>Ficha técnica</a:t>
                      </a:r>
                    </a:p>
                  </a:txBody>
                  <a:tcPr marL="69518" marR="69518" marT="34759" marB="34759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99184"/>
                  </a:ext>
                </a:extLst>
              </a:tr>
              <a:tr h="318821">
                <a:tc gridSpan="2">
                  <a:txBody>
                    <a:bodyPr/>
                    <a:lstStyle/>
                    <a:p>
                      <a:r>
                        <a:rPr lang="es-ES" sz="1400" b="1"/>
                        <a:t>Circuito transmisor:</a:t>
                      </a:r>
                    </a:p>
                  </a:txBody>
                  <a:tcPr marL="69518" marR="69518" marT="34759" marB="34759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8070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Rango de temperatura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-55°C a 125°C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3307149795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Precisión medición de temperatura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b="0" i="0" u="none" strike="noStrike" noProof="0">
                          <a:latin typeface="Tw Cen MT"/>
                        </a:rPr>
                        <a:t>±</a:t>
                      </a:r>
                      <a:r>
                        <a:rPr lang="es-ES" sz="1300"/>
                        <a:t>0.5°C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2881106577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Rango de distancia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2 cm a 450 cm 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1839351248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Precisión medición de distancia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b="0" i="0" u="none" strike="noStrike" noProof="0">
                          <a:latin typeface="Tw Cen MT"/>
                        </a:rPr>
                        <a:t>±3mm</a:t>
                      </a:r>
                      <a:endParaRPr lang="es-ES" sz="1300"/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808237357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Voltaje entrada/salida pines: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3.3 V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3521257400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Voltaje alimentación (Puerto C)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5 V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75380634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Corriente máxima de alimentación </a:t>
                      </a:r>
                      <a:r>
                        <a:rPr lang="es-ES" sz="1300" b="0" i="0" u="none" strike="noStrike" noProof="0">
                          <a:latin typeface="Tw Cen MT"/>
                        </a:rPr>
                        <a:t>(Puerto C)</a:t>
                      </a:r>
                      <a:endParaRPr lang="es-ES" sz="1300"/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3 A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3007333558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 b="0" i="0" u="none" strike="noStrike" noProof="0">
                          <a:latin typeface="Tw Cen MT"/>
                        </a:rPr>
                        <a:t>Potencia total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300"/>
                        <a:t>15 W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1964482217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r>
                        <a:rPr lang="es-ES" sz="1300"/>
                        <a:t>Velocidad de procesamiento: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2GB SRAM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2074857134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r>
                        <a:rPr lang="es-ES" sz="1300"/>
                        <a:t>Conectividad: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Bluetooth-Wifi-Ethernet-Comunicación serial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2851929534"/>
                  </a:ext>
                </a:extLst>
              </a:tr>
              <a:tr h="305272">
                <a:tc>
                  <a:txBody>
                    <a:bodyPr/>
                    <a:lstStyle/>
                    <a:p>
                      <a:r>
                        <a:rPr lang="es-ES" sz="1300"/>
                        <a:t>Puertos extensibles:</a:t>
                      </a:r>
                    </a:p>
                  </a:txBody>
                  <a:tcPr marL="69518" marR="69518" marT="34759" marB="34759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40 Pines </a:t>
                      </a:r>
                      <a:r>
                        <a:rPr lang="es-ES" sz="1300" err="1"/>
                        <a:t>InOut</a:t>
                      </a:r>
                      <a:r>
                        <a:rPr lang="es-ES" sz="1300"/>
                        <a:t>- 4x USB-CSI-DSI</a:t>
                      </a:r>
                    </a:p>
                  </a:txBody>
                  <a:tcPr marL="69518" marR="69518" marT="34759" marB="34759"/>
                </a:tc>
                <a:extLst>
                  <a:ext uri="{0D108BD9-81ED-4DB2-BD59-A6C34878D82A}">
                    <a16:rowId xmlns:a16="http://schemas.microsoft.com/office/drawing/2014/main" val="341457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B2942-5EB8-4DDF-B28F-FBB3CFBD1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A5CDD-B409-4A02-BED2-1C6D83D3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dirty="0"/>
              <a:t>SECOOLER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E2CABE-723A-4CF7-9B8E-761BD34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E370A9-13DC-43CF-97E8-78D3A32B4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304421"/>
              </p:ext>
            </p:extLst>
          </p:nvPr>
        </p:nvGraphicFramePr>
        <p:xfrm>
          <a:off x="1055669" y="933450"/>
          <a:ext cx="6370675" cy="416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11">
                  <a:extLst>
                    <a:ext uri="{9D8B030D-6E8A-4147-A177-3AD203B41FA5}">
                      <a16:colId xmlns:a16="http://schemas.microsoft.com/office/drawing/2014/main" val="768105454"/>
                    </a:ext>
                  </a:extLst>
                </a:gridCol>
                <a:gridCol w="3082164">
                  <a:extLst>
                    <a:ext uri="{9D8B030D-6E8A-4147-A177-3AD203B41FA5}">
                      <a16:colId xmlns:a16="http://schemas.microsoft.com/office/drawing/2014/main" val="2553969858"/>
                    </a:ext>
                  </a:extLst>
                </a:gridCol>
              </a:tblGrid>
              <a:tr h="344056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Ficha técnica</a:t>
                      </a:r>
                    </a:p>
                  </a:txBody>
                  <a:tcPr marL="78194" marR="78194" marT="39097" marB="39097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99184"/>
                  </a:ext>
                </a:extLst>
              </a:tr>
              <a:tr h="344056">
                <a:tc gridSpan="2">
                  <a:txBody>
                    <a:bodyPr/>
                    <a:lstStyle/>
                    <a:p>
                      <a:r>
                        <a:rPr lang="es-ES" sz="1600" b="1" dirty="0"/>
                        <a:t>Circuito actuador:</a:t>
                      </a:r>
                    </a:p>
                  </a:txBody>
                  <a:tcPr marL="78194" marR="78194" marT="39097" marB="39097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8070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Voltaje de alimentación actuadores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120V -240 V 60 Hz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3307149795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Potencia alarma visual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b="0" i="0" u="none" strike="noStrike" noProof="0" dirty="0">
                          <a:latin typeface="Tw Cen MT"/>
                        </a:rPr>
                        <a:t>500 W</a:t>
                      </a:r>
                      <a:endParaRPr lang="es-ES" sz="1500" dirty="0"/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2881106577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Potencia alarma sonora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100 dB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1839351248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Medios de notificación posibles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b="0" i="0" u="none" strike="noStrike" noProof="0" dirty="0">
                          <a:latin typeface="Tw Cen MT"/>
                        </a:rPr>
                        <a:t>Correo – </a:t>
                      </a:r>
                      <a:r>
                        <a:rPr lang="es-ES" sz="1500" b="0" i="0" u="none" strike="noStrike" noProof="0" dirty="0" err="1">
                          <a:latin typeface="Tw Cen MT"/>
                        </a:rPr>
                        <a:t>telegram</a:t>
                      </a:r>
                      <a:r>
                        <a:rPr lang="es-ES" sz="1500" b="0" i="0" u="none" strike="noStrike" noProof="0" dirty="0">
                          <a:latin typeface="Tw Cen MT"/>
                        </a:rPr>
                        <a:t>- SMS</a:t>
                      </a:r>
                      <a:endParaRPr lang="es-ES" sz="1500" dirty="0"/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808237357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Voltaje entrada/salida pines: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5 V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3521257400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Voltaje alimentación </a:t>
                      </a:r>
                      <a:endParaRPr lang="es-ES" sz="1500"/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5 V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75380634"/>
                  </a:ext>
                </a:extLst>
              </a:tr>
              <a:tr h="3728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Corriente máxima de consumo</a:t>
                      </a:r>
                      <a:endParaRPr lang="es-ES" sz="1500" b="0" i="0" u="none" strike="noStrike" noProof="0" dirty="0">
                        <a:latin typeface="Tw Cen MT"/>
                      </a:endParaRP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500" dirty="0"/>
                        <a:t>2.7 mA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3007333558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r>
                        <a:rPr lang="es-ES" sz="1500" dirty="0"/>
                        <a:t>Velocidad de procesamiento: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2KB SRAM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2074857134"/>
                  </a:ext>
                </a:extLst>
              </a:tr>
              <a:tr h="340468">
                <a:tc>
                  <a:txBody>
                    <a:bodyPr/>
                    <a:lstStyle/>
                    <a:p>
                      <a:r>
                        <a:rPr lang="es-ES" sz="1500" dirty="0"/>
                        <a:t>Conectividad: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Wifi-Comunicación serial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2851929534"/>
                  </a:ext>
                </a:extLst>
              </a:tr>
              <a:tr h="344056">
                <a:tc>
                  <a:txBody>
                    <a:bodyPr/>
                    <a:lstStyle/>
                    <a:p>
                      <a:r>
                        <a:rPr lang="es-ES" sz="1500" dirty="0"/>
                        <a:t>Actuadores extensibles:</a:t>
                      </a:r>
                    </a:p>
                  </a:txBody>
                  <a:tcPr marL="78194" marR="78194" marT="39097" marB="39097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2 SPI- 1 I2C- 6 PWM</a:t>
                      </a:r>
                    </a:p>
                  </a:txBody>
                  <a:tcPr marL="78194" marR="78194" marT="39097" marB="39097"/>
                </a:tc>
                <a:extLst>
                  <a:ext uri="{0D108BD9-81ED-4DB2-BD59-A6C34878D82A}">
                    <a16:rowId xmlns:a16="http://schemas.microsoft.com/office/drawing/2014/main" val="341457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1244</TotalTime>
  <Words>103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Integral</vt:lpstr>
      <vt:lpstr>Refrigeritos S.A. SISTEMA DE AUTOMATIZACIÓN PARA ALMACENAMIENTO DE VACUNAS</vt:lpstr>
      <vt:lpstr>SECOOLER</vt:lpstr>
      <vt:lpstr>SECOOLER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2</dc:title>
  <dc:creator>Javier Martin Oyola Pindo</dc:creator>
  <cp:lastModifiedBy>Andres Wladimir Romero Chiriboga</cp:lastModifiedBy>
  <cp:revision>402</cp:revision>
  <dcterms:created xsi:type="dcterms:W3CDTF">2021-06-02T03:10:21Z</dcterms:created>
  <dcterms:modified xsi:type="dcterms:W3CDTF">2021-09-02T02:47:53Z</dcterms:modified>
</cp:coreProperties>
</file>