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13" r:id="rId4"/>
    <p:sldId id="305" r:id="rId5"/>
    <p:sldId id="258" r:id="rId6"/>
    <p:sldId id="259" r:id="rId7"/>
    <p:sldId id="306" r:id="rId8"/>
    <p:sldId id="260" r:id="rId9"/>
    <p:sldId id="261" r:id="rId10"/>
    <p:sldId id="307" r:id="rId11"/>
    <p:sldId id="302" r:id="rId12"/>
    <p:sldId id="263" r:id="rId13"/>
    <p:sldId id="264" r:id="rId14"/>
    <p:sldId id="265" r:id="rId15"/>
    <p:sldId id="267" r:id="rId16"/>
    <p:sldId id="268" r:id="rId17"/>
    <p:sldId id="303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5" r:id="rId38"/>
    <p:sldId id="308" r:id="rId39"/>
    <p:sldId id="311" r:id="rId40"/>
    <p:sldId id="296" r:id="rId41"/>
    <p:sldId id="299" r:id="rId42"/>
    <p:sldId id="300" r:id="rId43"/>
    <p:sldId id="309" r:id="rId44"/>
    <p:sldId id="310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E5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BEDF-3AB7-485B-871F-8F19CA3D5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79A17-24A9-4003-ADDD-E6EE9190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D9F56-748C-4FCA-B048-B9768DEA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1CB7D-F46A-48AB-A828-3CB6320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3E3C1-1883-4903-BFBA-FA3DC893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49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3C89-1D91-4317-88F8-BEA74C33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4F321-23B4-44F3-A233-32D009840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F348D-5A53-4BBB-9A0C-B2CABFE0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482BD-36D4-4808-8F75-775A9B90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7531D-FF61-4CDB-B8FE-84BB1C33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8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1C521-203B-43B7-97B4-FE8AF235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AE7DD5-0165-43FA-83FA-C2BB8970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15CFA-5BE6-46BA-B5F1-9AC4A68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7CE36-9AFA-4AB8-840B-2EEA89E6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FA52A-AAD0-4E33-89E6-257ABFDE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0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CD403-E227-4AFA-9351-75EF9A1F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6A4CD-0B1E-41D3-BC4F-3C04D7B9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30C5D-7044-466A-8B08-80432603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9A1E4-A4E8-4814-8F5B-D72B1E37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DE2A72-D2A2-472B-BFB5-5EB016A6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7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3193D-C471-4A29-89C4-7AE6E979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0259D-503F-450F-AC00-BD01B18B5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6B671A-2843-49ED-BD7E-F2DF103A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41D70-6E1D-4D81-BF42-5CF2D3B3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08CCA-A4EB-4324-AB33-444E4E2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7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1338D-2C03-49E9-8A92-C4ADFE57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CF14B-7B63-4385-BDEC-59FAD044A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0D763C-28C6-4749-94D2-0568E6487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50AC9-EA4A-43DA-BB5B-45C0924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8A5F3F-FF17-40E4-90AB-2E494B38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F621F-2128-4BC2-BF4C-E43BE84F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1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A0F3-E023-42B6-B261-048B661E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2E7548-3705-4DA0-AF1B-8532B12A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E2D83-AD1D-473C-8805-F4B58E979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243914-6C4E-47B3-A4DD-7F60DDDC3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96F73C-6097-40D2-8C9D-082396B1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ADE7FF-FA45-4C98-A18E-46321728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A45F2E-B50B-4643-AAAB-56C16DAF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05BCF-D118-40E2-8F9D-9C1153D0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00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F1A1-346C-4F33-9091-FC980CF5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ECAD33-FFE9-4754-A86A-39D39EAB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87572A-F082-40D9-A409-35354D87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3BD7C5-1599-4488-8C0E-69D902F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A98DA7-A89C-4F59-83D1-1679EC56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1D427-17E2-4F2F-8AC0-F9936F3C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412A3D-69C6-4803-A3C6-DDFA4D6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8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10C8-44C8-481B-B8C2-C11A8CB4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07740-E20F-4606-8634-5DCAC782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0B21B2-EB3F-4F0F-9068-0BED938C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80FAF-B904-4889-B555-DDA4E3F0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60209-7204-4E62-A2DC-D224517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EEAE6-17BB-4F11-9ACD-F712C14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0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4572-27A0-4A9D-9635-5F6D2A5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9E080F-0080-44EC-AF0B-96BF9CD13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A691D8-CA06-4521-AD20-A0A9DA01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D32C3B-BD5A-4A51-BF59-157536F4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6F13F2-7CB7-4E33-B805-B24F2C93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64BE3-F8F8-4859-8B1D-B7C3A79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8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8120B2-27F6-4708-A92E-744056D9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22EF1D-3D56-49F7-A1EA-86EF77C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37E59-F3A8-4B3F-927A-4BC915E1E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640F-AB77-4C0F-8148-52B012A32C50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F4F70-3613-4B49-9316-071D8AD7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31A1B-3C83-4F70-8870-FD436FDB5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079D-1166-427F-82C6-423D287891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69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enterprise-java/ejb3/ejb-tutorial-beginners-examp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BasicOperationWebClient/form.j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downloads/8.2/start.html?platform=windows&amp;lang=en&amp;option=javae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206C33-F3D2-467A-990B-081100A8C88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6BB4659F-425E-443F-AC21-C0AD6D4D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A30234F-CFF8-4C20-98D3-9F4D9416B270}"/>
              </a:ext>
            </a:extLst>
          </p:cNvPr>
          <p:cNvSpPr/>
          <p:nvPr/>
        </p:nvSpPr>
        <p:spPr>
          <a:xfrm>
            <a:off x="1484243" y="1437858"/>
            <a:ext cx="9223514" cy="27564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D7D3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3E8138-CDC5-4DDB-8836-59D1A0F3CBDF}"/>
              </a:ext>
            </a:extLst>
          </p:cNvPr>
          <p:cNvSpPr txBox="1"/>
          <p:nvPr/>
        </p:nvSpPr>
        <p:spPr>
          <a:xfrm>
            <a:off x="1484243" y="1846588"/>
            <a:ext cx="9223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de Enterprise Java Beans (EJB)</a:t>
            </a:r>
          </a:p>
        </p:txBody>
      </p:sp>
    </p:spTree>
    <p:extLst>
      <p:ext uri="{BB962C8B-B14F-4D97-AF65-F5344CB8AC3E}">
        <p14:creationId xmlns:p14="http://schemas.microsoft.com/office/powerpoint/2010/main" val="249215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13CFE4-E940-40C5-8A65-4734BFC5B1F7}"/>
              </a:ext>
            </a:extLst>
          </p:cNvPr>
          <p:cNvSpPr txBox="1"/>
          <p:nvPr/>
        </p:nvSpPr>
        <p:spPr>
          <a:xfrm>
            <a:off x="477429" y="963379"/>
            <a:ext cx="729611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>
              <a:buSzPct val="120000"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EJB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Lógica de negocios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Lógica de los datos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Message-driven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beans: Lógica de negocios con paso de mensajes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Tutorial para crear un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Lista de correcciones y recomendaciones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82849-66AF-4079-8D95-949BEED141F6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27389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97AEA2A-EDF9-45EE-A7B1-2B37D37F0559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4" descr="Imagen relacionada">
            <a:extLst>
              <a:ext uri="{FF2B5EF4-FFF2-40B4-BE49-F238E27FC236}">
                <a16:creationId xmlns:a16="http://schemas.microsoft.com/office/drawing/2014/main" id="{3DFAE679-67CB-443D-B8DB-EC02FCE7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DAA3D40-CF84-4CBC-A5E2-0BC6C555EA08}"/>
              </a:ext>
            </a:extLst>
          </p:cNvPr>
          <p:cNvSpPr/>
          <p:nvPr/>
        </p:nvSpPr>
        <p:spPr>
          <a:xfrm>
            <a:off x="1484243" y="1437858"/>
            <a:ext cx="9223514" cy="27564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D7D3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4F53C-B08B-4623-B390-4E940AC5C177}"/>
              </a:ext>
            </a:extLst>
          </p:cNvPr>
          <p:cNvSpPr txBox="1"/>
          <p:nvPr/>
        </p:nvSpPr>
        <p:spPr>
          <a:xfrm>
            <a:off x="2054088" y="1846588"/>
            <a:ext cx="7924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para crear un </a:t>
            </a:r>
            <a:r>
              <a:rPr lang="es-MX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endParaRPr lang="es-MX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EE7A6C-2ECC-4BFB-BCAA-055436C2E0C4}"/>
              </a:ext>
            </a:extLst>
          </p:cNvPr>
          <p:cNvSpPr txBox="1"/>
          <p:nvPr/>
        </p:nvSpPr>
        <p:spPr>
          <a:xfrm>
            <a:off x="1311965" y="4670447"/>
            <a:ext cx="956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https://examples.javacodegeeks.com/enterprise-java/ejb3/ejb-tutorial-beginners-example/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57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examples.javacodegeeks.com/wp-content/uploads/2016/02/29.jpg">
            <a:extLst>
              <a:ext uri="{FF2B5EF4-FFF2-40B4-BE49-F238E27FC236}">
                <a16:creationId xmlns:a16="http://schemas.microsoft.com/office/drawing/2014/main" id="{05C9698F-A968-43E0-8EC2-F079D33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869154"/>
            <a:ext cx="7076661" cy="48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32F934E-60E5-405B-9A6D-125CA1F1AECE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4" descr="Imagen relacionada">
            <a:extLst>
              <a:ext uri="{FF2B5EF4-FFF2-40B4-BE49-F238E27FC236}">
                <a16:creationId xmlns:a16="http://schemas.microsoft.com/office/drawing/2014/main" id="{6ED8E414-5CE5-4104-83FD-85185E96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6AFADE-1499-4ACC-B91C-CC53F97B9D38}"/>
              </a:ext>
            </a:extLst>
          </p:cNvPr>
          <p:cNvSpPr txBox="1"/>
          <p:nvPr/>
        </p:nvSpPr>
        <p:spPr>
          <a:xfrm>
            <a:off x="7773540" y="869154"/>
            <a:ext cx="40871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1.1 Abrir NetBeans IDE, elegir File &gt; New Project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1.2 En New Project expandir la categoría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Java EE 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y seleccionar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EJB Module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dar clic en Next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AA3C59-1BD1-4E70-8CDF-451F8D091418}"/>
              </a:ext>
            </a:extLst>
          </p:cNvPr>
          <p:cNvSpPr txBox="1"/>
          <p:nvPr/>
        </p:nvSpPr>
        <p:spPr>
          <a:xfrm>
            <a:off x="-1" y="232359"/>
            <a:ext cx="5208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1. Crear módulo EJB: </a:t>
            </a:r>
          </a:p>
        </p:txBody>
      </p:sp>
    </p:spTree>
    <p:extLst>
      <p:ext uri="{BB962C8B-B14F-4D97-AF65-F5344CB8AC3E}">
        <p14:creationId xmlns:p14="http://schemas.microsoft.com/office/powerpoint/2010/main" val="180789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6E579E3-533B-4E93-95F6-8A51148F7FFD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4" descr="Imagen relacionada">
            <a:extLst>
              <a:ext uri="{FF2B5EF4-FFF2-40B4-BE49-F238E27FC236}">
                <a16:creationId xmlns:a16="http://schemas.microsoft.com/office/drawing/2014/main" id="{18233358-1CFE-4BAA-ACA6-C96B29C1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examples.javacodegeeks.com/wp-content/uploads/2016/02/30.jpg">
            <a:extLst>
              <a:ext uri="{FF2B5EF4-FFF2-40B4-BE49-F238E27FC236}">
                <a16:creationId xmlns:a16="http://schemas.microsoft.com/office/drawing/2014/main" id="{157E490C-BA2D-4B04-AEDF-BC4A6799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7" y="819140"/>
            <a:ext cx="7479189" cy="5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6F8691-2D3C-43C1-8871-33C3CD8C4121}"/>
              </a:ext>
            </a:extLst>
          </p:cNvPr>
          <p:cNvSpPr txBox="1"/>
          <p:nvPr/>
        </p:nvSpPr>
        <p:spPr>
          <a:xfrm>
            <a:off x="8009277" y="829897"/>
            <a:ext cx="3904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/>
              <a:t>1.3 Especificar el nombre del proyecto, en este caso </a:t>
            </a:r>
            <a:r>
              <a:rPr lang="es-MX" sz="2500" b="1" dirty="0" err="1"/>
              <a:t>BasicOperationsEJBModule</a:t>
            </a:r>
            <a:r>
              <a:rPr lang="es-MX" sz="2500" b="1" dirty="0"/>
              <a:t> </a:t>
            </a:r>
            <a:r>
              <a:rPr lang="es-MX" sz="2500" dirty="0"/>
              <a:t>y asignar una ubicación al proyecto, dar clic en siguiente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53C609-A7C3-487D-858C-376B9C6AFAFD}"/>
              </a:ext>
            </a:extLst>
          </p:cNvPr>
          <p:cNvSpPr txBox="1"/>
          <p:nvPr/>
        </p:nvSpPr>
        <p:spPr>
          <a:xfrm>
            <a:off x="-1" y="232359"/>
            <a:ext cx="4810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1. Crear módulo EJB: </a:t>
            </a:r>
          </a:p>
        </p:txBody>
      </p:sp>
    </p:spTree>
    <p:extLst>
      <p:ext uri="{BB962C8B-B14F-4D97-AF65-F5344CB8AC3E}">
        <p14:creationId xmlns:p14="http://schemas.microsoft.com/office/powerpoint/2010/main" val="376139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63D645-64B4-4DC3-B03B-EB77D05D83AA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9979CF8A-0100-47F8-A33A-FE4FA25D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examples.javacodegeeks.com/wp-content/uploads/2016/02/31.jpg">
            <a:extLst>
              <a:ext uri="{FF2B5EF4-FFF2-40B4-BE49-F238E27FC236}">
                <a16:creationId xmlns:a16="http://schemas.microsoft.com/office/drawing/2014/main" id="{A8B417E1-8FDD-4982-8C1F-2AD9A962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8" y="773105"/>
            <a:ext cx="7554432" cy="51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99F1EF-F9F8-415A-91B2-66812D90CE08}"/>
              </a:ext>
            </a:extLst>
          </p:cNvPr>
          <p:cNvSpPr txBox="1"/>
          <p:nvPr/>
        </p:nvSpPr>
        <p:spPr>
          <a:xfrm>
            <a:off x="8073130" y="865994"/>
            <a:ext cx="3737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1.4 Agregar el Servidor y seleccionar la versión de Java EE, hacer clic en finalizar 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048A55-A59B-4BAE-9F3C-82B5C767CC52}"/>
              </a:ext>
            </a:extLst>
          </p:cNvPr>
          <p:cNvSpPr txBox="1"/>
          <p:nvPr/>
        </p:nvSpPr>
        <p:spPr>
          <a:xfrm>
            <a:off x="-1" y="232359"/>
            <a:ext cx="4625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1. Crear módulo EJB: </a:t>
            </a:r>
          </a:p>
        </p:txBody>
      </p:sp>
    </p:spTree>
    <p:extLst>
      <p:ext uri="{BB962C8B-B14F-4D97-AF65-F5344CB8AC3E}">
        <p14:creationId xmlns:p14="http://schemas.microsoft.com/office/powerpoint/2010/main" val="152459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E5701A-E12B-436E-9E0F-CC6968D20F02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222DEA60-7476-49F9-ACF5-4A6257C1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9B0A90-4C34-4532-8575-07ABB005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5" y="849400"/>
            <a:ext cx="7446479" cy="5159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AD239D-1C05-4D64-9C1E-34B3C17425D4}"/>
              </a:ext>
            </a:extLst>
          </p:cNvPr>
          <p:cNvSpPr txBox="1"/>
          <p:nvPr/>
        </p:nvSpPr>
        <p:spPr>
          <a:xfrm>
            <a:off x="-1" y="232359"/>
            <a:ext cx="10124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2. Crear un nuevo proyecto de clase de aplicación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08A5A8-23D9-4D09-A808-B23BC84733F4}"/>
              </a:ext>
            </a:extLst>
          </p:cNvPr>
          <p:cNvSpPr/>
          <p:nvPr/>
        </p:nvSpPr>
        <p:spPr>
          <a:xfrm>
            <a:off x="7964556" y="1083879"/>
            <a:ext cx="3432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2.1 Abrir NetBeans IDE, elegir File &gt; New Project</a:t>
            </a:r>
          </a:p>
        </p:txBody>
      </p:sp>
    </p:spTree>
    <p:extLst>
      <p:ext uri="{BB962C8B-B14F-4D97-AF65-F5344CB8AC3E}">
        <p14:creationId xmlns:p14="http://schemas.microsoft.com/office/powerpoint/2010/main" val="58152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9C74DA8-B793-4C7E-B2A6-C9C744FA169F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A542BCB7-E077-418C-AEAF-1E6D7B6E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examples.javacodegeeks.com/wp-content/uploads/2016/02/33.jpg">
            <a:extLst>
              <a:ext uri="{FF2B5EF4-FFF2-40B4-BE49-F238E27FC236}">
                <a16:creationId xmlns:a16="http://schemas.microsoft.com/office/drawing/2014/main" id="{D786D9F6-A2DF-49EF-B06D-6E52EDA7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4" y="931724"/>
            <a:ext cx="6680418" cy="45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FC3F34-8741-4F99-ABD0-23006B03D918}"/>
              </a:ext>
            </a:extLst>
          </p:cNvPr>
          <p:cNvSpPr txBox="1"/>
          <p:nvPr/>
        </p:nvSpPr>
        <p:spPr>
          <a:xfrm>
            <a:off x="-1" y="232359"/>
            <a:ext cx="10124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2. Crear un nuevo proyecto de clase de aplicación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A59E24-4260-4F3E-8480-A73E6965926D}"/>
              </a:ext>
            </a:extLst>
          </p:cNvPr>
          <p:cNvSpPr txBox="1"/>
          <p:nvPr/>
        </p:nvSpPr>
        <p:spPr>
          <a:xfrm>
            <a:off x="7159363" y="949048"/>
            <a:ext cx="48206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2.2 En New Project expandir la categoría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y seleccionar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dar clic en Next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Especificar el nombre del proyecto, en este caso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BasicOperationsEJBClient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así como su ubicación, dar clic en Next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8FA8B9-D957-48D9-9B0B-3BC8249C59ED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6AF6BD68-4794-4254-B944-4C97AB15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5535DE-C6A7-4FBB-984B-3681401BEB58}"/>
              </a:ext>
            </a:extLst>
          </p:cNvPr>
          <p:cNvSpPr txBox="1"/>
          <p:nvPr/>
        </p:nvSpPr>
        <p:spPr>
          <a:xfrm>
            <a:off x="1429080" y="1073644"/>
            <a:ext cx="837968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3.1 Dar clic derecho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BasicOperationsEJBModule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elegir New &gt;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para abrir el asistente de New file</a:t>
            </a: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3.2 Seleccionar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en la categoría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Enterprise JavaBean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hacer clic en Next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5D69E-582C-42DE-8B64-075B120D94C2}"/>
              </a:ext>
            </a:extLst>
          </p:cNvPr>
          <p:cNvSpPr txBox="1"/>
          <p:nvPr/>
        </p:nvSpPr>
        <p:spPr>
          <a:xfrm>
            <a:off x="-1" y="232359"/>
            <a:ext cx="8379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3. Crear módulo EJB (sin estado)</a:t>
            </a:r>
          </a:p>
        </p:txBody>
      </p:sp>
    </p:spTree>
    <p:extLst>
      <p:ext uri="{BB962C8B-B14F-4D97-AF65-F5344CB8AC3E}">
        <p14:creationId xmlns:p14="http://schemas.microsoft.com/office/powerpoint/2010/main" val="348743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B1C38B2-2B88-4833-B92D-66CDFB72BAA3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DDE95043-AFDD-4719-BC11-92908B0C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BAC4614-77F9-45E7-9AFC-0486F91BD282}"/>
              </a:ext>
            </a:extLst>
          </p:cNvPr>
          <p:cNvSpPr txBox="1"/>
          <p:nvPr/>
        </p:nvSpPr>
        <p:spPr>
          <a:xfrm>
            <a:off x="-1" y="232359"/>
            <a:ext cx="9197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3. Crear módulo EJB (sin estado)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70343A-42CB-407C-BA59-D84CE0DA4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3" y="913540"/>
            <a:ext cx="6680417" cy="46318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0697A4-090C-463E-8F32-4C9D27A6B47B}"/>
              </a:ext>
            </a:extLst>
          </p:cNvPr>
          <p:cNvSpPr txBox="1"/>
          <p:nvPr/>
        </p:nvSpPr>
        <p:spPr>
          <a:xfrm>
            <a:off x="7184000" y="967384"/>
            <a:ext cx="46899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3.3 Dar un EJB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en este caso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OperationsSessionBean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dar un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para este proyecto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com.javacodegeeks.example.ejb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en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seleccionar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hacer clic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7A282E7-8688-4786-B45D-C284441990C9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27FA1272-74E5-4BFA-881B-00135CD7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70C40E-885B-4F71-A309-03378C82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1" y="937176"/>
            <a:ext cx="6956172" cy="45274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7C7AC6-C5BF-4980-9217-9DADFBBCA665}"/>
              </a:ext>
            </a:extLst>
          </p:cNvPr>
          <p:cNvSpPr txBox="1"/>
          <p:nvPr/>
        </p:nvSpPr>
        <p:spPr>
          <a:xfrm>
            <a:off x="0" y="232359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200EAA-A6A5-4E67-914B-06CF5F342867}"/>
              </a:ext>
            </a:extLst>
          </p:cNvPr>
          <p:cNvSpPr/>
          <p:nvPr/>
        </p:nvSpPr>
        <p:spPr>
          <a:xfrm>
            <a:off x="7513983" y="937176"/>
            <a:ext cx="445955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4.1 Dar clic derecho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OperationsSessionBean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elegir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13CFE4-E940-40C5-8A65-4734BFC5B1F7}"/>
              </a:ext>
            </a:extLst>
          </p:cNvPr>
          <p:cNvSpPr txBox="1"/>
          <p:nvPr/>
        </p:nvSpPr>
        <p:spPr>
          <a:xfrm>
            <a:off x="450925" y="926993"/>
            <a:ext cx="86003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Tipos de EJB</a:t>
            </a: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Tutorial para crear un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Lista de correcciones y recomendaciones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82849-66AF-4079-8D95-949BEED141F6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8074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0E2065C-9FA1-4B27-BD10-8E9DC621FAC2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7F03424F-D059-44D1-936C-3EA2AAE6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examples.javacodegeeks.com/wp-content/uploads/2016/02/37.jpg">
            <a:extLst>
              <a:ext uri="{FF2B5EF4-FFF2-40B4-BE49-F238E27FC236}">
                <a16:creationId xmlns:a16="http://schemas.microsoft.com/office/drawing/2014/main" id="{F171A4D9-7EE7-450F-8FE5-30DD2160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1" y="923747"/>
            <a:ext cx="6622131" cy="50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E9A10DA-E90E-4A8B-AA90-47359FF6E8DD}"/>
              </a:ext>
            </a:extLst>
          </p:cNvPr>
          <p:cNvSpPr txBox="1"/>
          <p:nvPr/>
        </p:nvSpPr>
        <p:spPr>
          <a:xfrm>
            <a:off x="0" y="232359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437F2E-B5F3-4EC5-B4B1-D9EA22F2BCBC}"/>
              </a:ext>
            </a:extLst>
          </p:cNvPr>
          <p:cNvSpPr/>
          <p:nvPr/>
        </p:nvSpPr>
        <p:spPr>
          <a:xfrm>
            <a:off x="7134432" y="914974"/>
            <a:ext cx="4469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4.2 Seleccionar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Busines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2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0040602-DB55-4E6B-BCA0-059B3E26D4E3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0A2F3ABA-DA5F-4B8E-813C-48333DF8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s://examples.javacodegeeks.com/wp-content/uploads/2016/02/35.jpg">
            <a:extLst>
              <a:ext uri="{FF2B5EF4-FFF2-40B4-BE49-F238E27FC236}">
                <a16:creationId xmlns:a16="http://schemas.microsoft.com/office/drawing/2014/main" id="{8E194840-0092-4BF2-AA7B-57D6B47A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1" y="960525"/>
            <a:ext cx="6426085" cy="48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F42F3AA-870F-47D6-8F08-ABDD6A8E9851}"/>
              </a:ext>
            </a:extLst>
          </p:cNvPr>
          <p:cNvSpPr/>
          <p:nvPr/>
        </p:nvSpPr>
        <p:spPr>
          <a:xfrm>
            <a:off x="6983896" y="995690"/>
            <a:ext cx="47707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4.3 Asignar en nombre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y en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dar clic en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y añadir dos parámetros con “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” x e y, en “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” seccionar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para ambos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30A141-B653-41BA-AD38-6BB840D9F405}"/>
              </a:ext>
            </a:extLst>
          </p:cNvPr>
          <p:cNvSpPr txBox="1"/>
          <p:nvPr/>
        </p:nvSpPr>
        <p:spPr>
          <a:xfrm>
            <a:off x="0" y="232359"/>
            <a:ext cx="6983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9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B3D401-42AB-4249-91F7-993CCD3AF888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D5BE12A6-FC8A-4EFF-965D-691B12F1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9F2576-78B7-4523-85BB-B0C08109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9" y="973458"/>
            <a:ext cx="6569235" cy="491108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EE5D44-493C-42C6-A463-947C50338FD6}"/>
              </a:ext>
            </a:extLst>
          </p:cNvPr>
          <p:cNvSpPr txBox="1"/>
          <p:nvPr/>
        </p:nvSpPr>
        <p:spPr>
          <a:xfrm>
            <a:off x="7061662" y="973458"/>
            <a:ext cx="4971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4.4 Del mismo modo crear los métodos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D99041-3E1F-44DE-9D11-0D6D27174D7B}"/>
              </a:ext>
            </a:extLst>
          </p:cNvPr>
          <p:cNvSpPr txBox="1"/>
          <p:nvPr/>
        </p:nvSpPr>
        <p:spPr>
          <a:xfrm>
            <a:off x="-1" y="232359"/>
            <a:ext cx="8295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6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2FF2B8-BF3D-4FD6-81E4-A25998683CC3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2119ED18-AF74-4551-9447-825D8270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https://examples.javacodegeeks.com/wp-content/uploads/2016/02/34.jpg">
            <a:extLst>
              <a:ext uri="{FF2B5EF4-FFF2-40B4-BE49-F238E27FC236}">
                <a16:creationId xmlns:a16="http://schemas.microsoft.com/office/drawing/2014/main" id="{7D621CAC-6237-4E65-9D01-62F65EB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6" y="892375"/>
            <a:ext cx="6531643" cy="488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253434-82D1-47C4-BACC-80D17E29FDF0}"/>
              </a:ext>
            </a:extLst>
          </p:cNvPr>
          <p:cNvSpPr txBox="1"/>
          <p:nvPr/>
        </p:nvSpPr>
        <p:spPr>
          <a:xfrm>
            <a:off x="0" y="232359"/>
            <a:ext cx="834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829C1C-63BB-4E53-AB5D-A9B454FB23B8}"/>
              </a:ext>
            </a:extLst>
          </p:cNvPr>
          <p:cNvSpPr txBox="1"/>
          <p:nvPr/>
        </p:nvSpPr>
        <p:spPr>
          <a:xfrm>
            <a:off x="7061662" y="973458"/>
            <a:ext cx="4971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4.4 Del mismo modo crear los métodos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9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544D3F8-DF6B-4CCD-9AAD-1909323A796C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0C1A2948-8AD9-48DA-8034-7079333D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https://examples.javacodegeeks.com/wp-content/uploads/2016/01/13.jpg">
            <a:extLst>
              <a:ext uri="{FF2B5EF4-FFF2-40B4-BE49-F238E27FC236}">
                <a16:creationId xmlns:a16="http://schemas.microsoft.com/office/drawing/2014/main" id="{01890E66-5C48-4FCA-8059-F207762A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0" y="942196"/>
            <a:ext cx="6503851" cy="48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CC07C5-3A2D-4B26-9BE5-6407BDCEFB69}"/>
              </a:ext>
            </a:extLst>
          </p:cNvPr>
          <p:cNvSpPr txBox="1"/>
          <p:nvPr/>
        </p:nvSpPr>
        <p:spPr>
          <a:xfrm>
            <a:off x="0" y="232359"/>
            <a:ext cx="825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: divide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B32B2C-2668-4A52-88B1-DD6D6E61A32F}"/>
              </a:ext>
            </a:extLst>
          </p:cNvPr>
          <p:cNvSpPr txBox="1"/>
          <p:nvPr/>
        </p:nvSpPr>
        <p:spPr>
          <a:xfrm>
            <a:off x="7061662" y="973458"/>
            <a:ext cx="4971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4.4 Del mismo modo crear los métodos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3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F102B79-746C-4C19-842B-B089B2FC0271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4" descr="Imagen relacionada">
            <a:extLst>
              <a:ext uri="{FF2B5EF4-FFF2-40B4-BE49-F238E27FC236}">
                <a16:creationId xmlns:a16="http://schemas.microsoft.com/office/drawing/2014/main" id="{8ED92C13-0E81-4A4D-93B4-B2E2AC1D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E06EAB5-FE42-4C6D-8214-60DFEAA3B0B5}"/>
              </a:ext>
            </a:extLst>
          </p:cNvPr>
          <p:cNvSpPr/>
          <p:nvPr/>
        </p:nvSpPr>
        <p:spPr>
          <a:xfrm>
            <a:off x="467578" y="1273700"/>
            <a:ext cx="6389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/>
              <a:t>package</a:t>
            </a:r>
            <a:r>
              <a:rPr lang="es-MX" sz="1400" dirty="0"/>
              <a:t> </a:t>
            </a:r>
            <a:r>
              <a:rPr lang="es-MX" sz="1400" dirty="0" err="1"/>
              <a:t>com.javacodegeeks.example.ejb</a:t>
            </a:r>
            <a:r>
              <a:rPr lang="es-MX" sz="1400" dirty="0"/>
              <a:t>;</a:t>
            </a:r>
          </a:p>
          <a:p>
            <a:endParaRPr lang="es-MX" sz="1400" dirty="0"/>
          </a:p>
          <a:p>
            <a:r>
              <a:rPr lang="es-MX" sz="1400" dirty="0" err="1"/>
              <a:t>import</a:t>
            </a:r>
            <a:r>
              <a:rPr lang="es-MX" sz="1400" dirty="0"/>
              <a:t> </a:t>
            </a:r>
            <a:r>
              <a:rPr lang="es-MX" sz="1400" dirty="0" err="1"/>
              <a:t>javax.ejb.Stateless</a:t>
            </a:r>
            <a:r>
              <a:rPr lang="es-MX" sz="1400" dirty="0"/>
              <a:t>;</a:t>
            </a:r>
          </a:p>
          <a:p>
            <a:r>
              <a:rPr lang="es-MX" sz="1400" dirty="0"/>
              <a:t>@</a:t>
            </a:r>
            <a:r>
              <a:rPr lang="es-MX" sz="1400" dirty="0" err="1"/>
              <a:t>Stateless</a:t>
            </a:r>
            <a:endParaRPr lang="es-MX" sz="1400" dirty="0"/>
          </a:p>
          <a:p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OperationsSessionBean</a:t>
            </a:r>
            <a:r>
              <a:rPr lang="es-MX" sz="1400" dirty="0"/>
              <a:t> </a:t>
            </a:r>
            <a:r>
              <a:rPr lang="es-MX" sz="1400" dirty="0" err="1"/>
              <a:t>implements</a:t>
            </a:r>
            <a:r>
              <a:rPr lang="es-MX" sz="1400" dirty="0"/>
              <a:t> </a:t>
            </a:r>
            <a:r>
              <a:rPr lang="es-MX" sz="1400" dirty="0" err="1"/>
              <a:t>OperationsSessionBeanRemote</a:t>
            </a:r>
            <a:r>
              <a:rPr lang="es-MX" sz="1400" dirty="0"/>
              <a:t> {</a:t>
            </a:r>
          </a:p>
          <a:p>
            <a:r>
              <a:rPr lang="es-MX" sz="1400" dirty="0"/>
              <a:t>    @</a:t>
            </a:r>
            <a:r>
              <a:rPr lang="es-MX" sz="1400" dirty="0" err="1"/>
              <a:t>Override</a:t>
            </a:r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float</a:t>
            </a:r>
            <a:r>
              <a:rPr lang="es-MX" sz="1400" dirty="0"/>
              <a:t> </a:t>
            </a:r>
            <a:r>
              <a:rPr lang="es-MX" sz="1400" dirty="0" err="1"/>
              <a:t>add</a:t>
            </a:r>
            <a:r>
              <a:rPr lang="es-MX" sz="1400" dirty="0"/>
              <a:t>(</a:t>
            </a:r>
            <a:r>
              <a:rPr lang="es-MX" sz="1400" dirty="0" err="1"/>
              <a:t>float</a:t>
            </a:r>
            <a:r>
              <a:rPr lang="es-MX" sz="1400" dirty="0"/>
              <a:t> x, </a:t>
            </a:r>
            <a:r>
              <a:rPr lang="es-MX" sz="1400" dirty="0" err="1"/>
              <a:t>float</a:t>
            </a:r>
            <a:r>
              <a:rPr lang="es-MX" sz="1400" dirty="0"/>
              <a:t> y)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x + y;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@</a:t>
            </a:r>
            <a:r>
              <a:rPr lang="es-MX" sz="1400" dirty="0" err="1"/>
              <a:t>Override</a:t>
            </a:r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float</a:t>
            </a:r>
            <a:r>
              <a:rPr lang="es-MX" sz="1400" dirty="0"/>
              <a:t> </a:t>
            </a:r>
            <a:r>
              <a:rPr lang="es-MX" sz="1400" dirty="0" err="1"/>
              <a:t>subtract</a:t>
            </a:r>
            <a:r>
              <a:rPr lang="es-MX" sz="1400" dirty="0"/>
              <a:t>(</a:t>
            </a:r>
            <a:r>
              <a:rPr lang="es-MX" sz="1400" dirty="0" err="1"/>
              <a:t>float</a:t>
            </a:r>
            <a:r>
              <a:rPr lang="es-MX" sz="1400" dirty="0"/>
              <a:t> x, </a:t>
            </a:r>
            <a:r>
              <a:rPr lang="es-MX" sz="1400" dirty="0" err="1"/>
              <a:t>float</a:t>
            </a:r>
            <a:r>
              <a:rPr lang="es-MX" sz="1400" dirty="0"/>
              <a:t> y)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x - y;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    @</a:t>
            </a:r>
            <a:r>
              <a:rPr lang="es-MX" sz="1400" dirty="0" err="1"/>
              <a:t>Override</a:t>
            </a:r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float</a:t>
            </a:r>
            <a:r>
              <a:rPr lang="es-MX" sz="1400" dirty="0"/>
              <a:t> </a:t>
            </a:r>
            <a:r>
              <a:rPr lang="es-MX" sz="1400" dirty="0" err="1"/>
              <a:t>multiply</a:t>
            </a:r>
            <a:r>
              <a:rPr lang="es-MX" sz="1400" dirty="0"/>
              <a:t>(</a:t>
            </a:r>
            <a:r>
              <a:rPr lang="es-MX" sz="1400" dirty="0" err="1"/>
              <a:t>float</a:t>
            </a:r>
            <a:r>
              <a:rPr lang="es-MX" sz="1400" dirty="0"/>
              <a:t> x, </a:t>
            </a:r>
            <a:r>
              <a:rPr lang="es-MX" sz="1400" dirty="0" err="1"/>
              <a:t>float</a:t>
            </a:r>
            <a:r>
              <a:rPr lang="es-MX" sz="1400" dirty="0"/>
              <a:t> y)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x * y;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    @</a:t>
            </a:r>
            <a:r>
              <a:rPr lang="es-MX" sz="1400" dirty="0" err="1"/>
              <a:t>Override</a:t>
            </a:r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float</a:t>
            </a:r>
            <a:r>
              <a:rPr lang="es-MX" sz="1400" dirty="0"/>
              <a:t> divide(</a:t>
            </a:r>
            <a:r>
              <a:rPr lang="es-MX" sz="1400" dirty="0" err="1"/>
              <a:t>float</a:t>
            </a:r>
            <a:r>
              <a:rPr lang="es-MX" sz="1400" dirty="0"/>
              <a:t> x, </a:t>
            </a:r>
            <a:r>
              <a:rPr lang="es-MX" sz="1400" dirty="0" err="1"/>
              <a:t>float</a:t>
            </a:r>
            <a:r>
              <a:rPr lang="es-MX" sz="1400" dirty="0"/>
              <a:t> y) {</a:t>
            </a:r>
          </a:p>
          <a:p>
            <a:r>
              <a:rPr lang="es-MX" sz="1400" dirty="0"/>
              <a:t>         </a:t>
            </a:r>
            <a:r>
              <a:rPr lang="es-MX" sz="1400" dirty="0" err="1"/>
              <a:t>return</a:t>
            </a:r>
            <a:r>
              <a:rPr lang="es-MX" sz="1400" dirty="0"/>
              <a:t> x / y;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D4EA85-CAE0-4E65-9E6C-0EB30A82F1F5}"/>
              </a:ext>
            </a:extLst>
          </p:cNvPr>
          <p:cNvSpPr txBox="1"/>
          <p:nvPr/>
        </p:nvSpPr>
        <p:spPr>
          <a:xfrm>
            <a:off x="0" y="232359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4. Añadir Business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115C55-D8A8-4AA0-A9BC-E164DF8269B4}"/>
              </a:ext>
            </a:extLst>
          </p:cNvPr>
          <p:cNvSpPr txBox="1"/>
          <p:nvPr/>
        </p:nvSpPr>
        <p:spPr>
          <a:xfrm>
            <a:off x="0" y="719702"/>
            <a:ext cx="975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Añadir lo siguiente en OperationsSessionBean.java</a:t>
            </a:r>
          </a:p>
        </p:txBody>
      </p:sp>
    </p:spTree>
    <p:extLst>
      <p:ext uri="{BB962C8B-B14F-4D97-AF65-F5344CB8AC3E}">
        <p14:creationId xmlns:p14="http://schemas.microsoft.com/office/powerpoint/2010/main" val="998140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9D9514-9A87-4982-877F-FE8DA48D5161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FAFBBCDE-629C-412C-9327-BB886F0D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2E3E8B-A608-4F93-A5B2-6077A5327E14}"/>
              </a:ext>
            </a:extLst>
          </p:cNvPr>
          <p:cNvSpPr txBox="1"/>
          <p:nvPr/>
        </p:nvSpPr>
        <p:spPr>
          <a:xfrm>
            <a:off x="0" y="786357"/>
            <a:ext cx="99788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Ahora se puede compilar e implementar el módulo EJB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5.1 Hacer clic derecho en el módulo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BasicOperationsEJBModule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y seleccionar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así el IDE creará el módulo EJB y despegará el archivo JAR en el servidor. 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5.2 En la ventana de Servicios, al expandir el nodo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Aplications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GlassFish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Server, se observará que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BasicOperationsEJBModule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se implementó.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DC067A-4E4D-4248-AFC5-759BF421AC4B}"/>
              </a:ext>
            </a:extLst>
          </p:cNvPr>
          <p:cNvSpPr txBox="1"/>
          <p:nvPr/>
        </p:nvSpPr>
        <p:spPr>
          <a:xfrm>
            <a:off x="0" y="232359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5. Implementar el módulo EJB</a:t>
            </a:r>
          </a:p>
        </p:txBody>
      </p:sp>
    </p:spTree>
    <p:extLst>
      <p:ext uri="{BB962C8B-B14F-4D97-AF65-F5344CB8AC3E}">
        <p14:creationId xmlns:p14="http://schemas.microsoft.com/office/powerpoint/2010/main" val="48066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1B27B0B-0324-4B26-9478-8C2B6FC639F0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93FBAD41-153D-43BF-B12A-0B8430B3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examples.javacodegeeks.com/wp-content/uploads/2016/01/14.jpg">
            <a:extLst>
              <a:ext uri="{FF2B5EF4-FFF2-40B4-BE49-F238E27FC236}">
                <a16:creationId xmlns:a16="http://schemas.microsoft.com/office/drawing/2014/main" id="{AE9C0E7D-2F2D-4545-A01C-F8C607AF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7" y="1014412"/>
            <a:ext cx="70199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9189EB6-D601-4C26-A889-DD7062844E88}"/>
              </a:ext>
            </a:extLst>
          </p:cNvPr>
          <p:cNvSpPr txBox="1"/>
          <p:nvPr/>
        </p:nvSpPr>
        <p:spPr>
          <a:xfrm>
            <a:off x="-1" y="232359"/>
            <a:ext cx="9170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6. Crea un nuevo módulo web para probar EJB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1BD896-D1B8-49F7-A07C-40C79B192ABB}"/>
              </a:ext>
            </a:extLst>
          </p:cNvPr>
          <p:cNvSpPr/>
          <p:nvPr/>
        </p:nvSpPr>
        <p:spPr>
          <a:xfrm>
            <a:off x="7585938" y="1034911"/>
            <a:ext cx="46060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6.1 Elegir File &gt; New File,  en New Project, expandir la categoría  Java Web y seleccionar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Aplication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hacer clic en Next</a:t>
            </a:r>
          </a:p>
        </p:txBody>
      </p:sp>
    </p:spTree>
    <p:extLst>
      <p:ext uri="{BB962C8B-B14F-4D97-AF65-F5344CB8AC3E}">
        <p14:creationId xmlns:p14="http://schemas.microsoft.com/office/powerpoint/2010/main" val="77078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678C93-741D-42E6-8641-C8EF3DB5CFD4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094175E8-9A2B-4530-9BDA-FB18BD1D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https://examples.javacodegeeks.com/wp-content/uploads/2016/01/15.jpg">
            <a:extLst>
              <a:ext uri="{FF2B5EF4-FFF2-40B4-BE49-F238E27FC236}">
                <a16:creationId xmlns:a16="http://schemas.microsoft.com/office/drawing/2014/main" id="{70053B37-9EBB-4740-961E-6C2DE037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1" y="1014412"/>
            <a:ext cx="70294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316C603-455C-48DD-9914-512B4988CF88}"/>
              </a:ext>
            </a:extLst>
          </p:cNvPr>
          <p:cNvSpPr/>
          <p:nvPr/>
        </p:nvSpPr>
        <p:spPr>
          <a:xfrm>
            <a:off x="7587261" y="1014412"/>
            <a:ext cx="46047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6.2 Especificar en Nombre del proyecto, en este caso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BasicOperationsWebClient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y la ubicación del mismo, hacer clic en Next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D063F3-7AB7-4CFC-B3EB-883271A3946C}"/>
              </a:ext>
            </a:extLst>
          </p:cNvPr>
          <p:cNvSpPr txBox="1"/>
          <p:nvPr/>
        </p:nvSpPr>
        <p:spPr>
          <a:xfrm>
            <a:off x="-1" y="232359"/>
            <a:ext cx="1012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6. Crea un nuevo módulo web para probar EJB</a:t>
            </a:r>
          </a:p>
        </p:txBody>
      </p:sp>
    </p:spTree>
    <p:extLst>
      <p:ext uri="{BB962C8B-B14F-4D97-AF65-F5344CB8AC3E}">
        <p14:creationId xmlns:p14="http://schemas.microsoft.com/office/powerpoint/2010/main" val="95854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F6B70C7-0BCF-4C83-95CC-D563A63844B6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21F6054F-4C3B-404D-A683-73653B2D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https://examples.javacodegeeks.com/wp-content/uploads/2016/01/16.jpg">
            <a:extLst>
              <a:ext uri="{FF2B5EF4-FFF2-40B4-BE49-F238E27FC236}">
                <a16:creationId xmlns:a16="http://schemas.microsoft.com/office/drawing/2014/main" id="{18103A69-FD6A-4E50-9421-09D3B31F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1" y="1014412"/>
            <a:ext cx="70294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E920849-F70C-4479-AF83-A80E84D052D5}"/>
              </a:ext>
            </a:extLst>
          </p:cNvPr>
          <p:cNvSpPr/>
          <p:nvPr/>
        </p:nvSpPr>
        <p:spPr>
          <a:xfrm>
            <a:off x="7587261" y="1014412"/>
            <a:ext cx="4604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6.3 Agregar el Servidor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GlassFish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Server  y seleccionar la versión J7EE o posterior, clic en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2F4B1C-AD5D-4604-913D-1298708E9599}"/>
              </a:ext>
            </a:extLst>
          </p:cNvPr>
          <p:cNvSpPr txBox="1"/>
          <p:nvPr/>
        </p:nvSpPr>
        <p:spPr>
          <a:xfrm>
            <a:off x="-1" y="232359"/>
            <a:ext cx="9210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6. Crea un nuevo módulo web para probar EJB</a:t>
            </a:r>
          </a:p>
        </p:txBody>
      </p:sp>
    </p:spTree>
    <p:extLst>
      <p:ext uri="{BB962C8B-B14F-4D97-AF65-F5344CB8AC3E}">
        <p14:creationId xmlns:p14="http://schemas.microsoft.com/office/powerpoint/2010/main" val="1153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13CFE4-E940-40C5-8A65-4734BFC5B1F7}"/>
              </a:ext>
            </a:extLst>
          </p:cNvPr>
          <p:cNvSpPr txBox="1"/>
          <p:nvPr/>
        </p:nvSpPr>
        <p:spPr>
          <a:xfrm>
            <a:off x="490681" y="897117"/>
            <a:ext cx="83882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Definición de la plataforma EJB de JEE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Requerimientos de Instalación</a:t>
            </a:r>
          </a:p>
          <a:p>
            <a:pPr lvl="1">
              <a:buSzPct val="5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Tipos de EJB</a:t>
            </a: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Tutorial para crear un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Lista de recomendaciones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82849-66AF-4079-8D95-949BEED141F6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29580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A16DB3F-2113-435A-A87C-BB0E4C14CFB0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2CE7D2A3-A1B5-4A8E-835A-4C1D4456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https://examples.javacodegeeks.com/wp-content/uploads/2016/01/18.jpg">
            <a:extLst>
              <a:ext uri="{FF2B5EF4-FFF2-40B4-BE49-F238E27FC236}">
                <a16:creationId xmlns:a16="http://schemas.microsoft.com/office/drawing/2014/main" id="{8E22C3CF-54E8-4908-88DF-6814968D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5" y="1769610"/>
            <a:ext cx="6158648" cy="41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8F788B-F84D-4840-B2BF-D2DC2D3C47FB}"/>
              </a:ext>
            </a:extLst>
          </p:cNvPr>
          <p:cNvSpPr txBox="1"/>
          <p:nvPr/>
        </p:nvSpPr>
        <p:spPr>
          <a:xfrm>
            <a:off x="-1" y="232359"/>
            <a:ext cx="9621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7. Crea un nuevo módulo web para probar EJB: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C37E9E-8A55-4008-A8F6-008D32727013}"/>
              </a:ext>
            </a:extLst>
          </p:cNvPr>
          <p:cNvSpPr/>
          <p:nvPr/>
        </p:nvSpPr>
        <p:spPr>
          <a:xfrm>
            <a:off x="6687403" y="1815668"/>
            <a:ext cx="550459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7.1 Hacer clic derecho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BasicOperationsWebClient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seleccionar File &gt; New File.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7.2 En New File, expandir la categoría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y seleccionar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JPS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dar clic en Next. (El resultado se mostrará en Result.js)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D042C6-FA1F-484F-B86C-DF5A6E1AB5C9}"/>
              </a:ext>
            </a:extLst>
          </p:cNvPr>
          <p:cNvSpPr/>
          <p:nvPr/>
        </p:nvSpPr>
        <p:spPr>
          <a:xfrm>
            <a:off x="0" y="736365"/>
            <a:ext cx="8931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Se creará un JSP para probar las operaciones del usuario y obtener resultados</a:t>
            </a:r>
          </a:p>
        </p:txBody>
      </p:sp>
    </p:spTree>
    <p:extLst>
      <p:ext uri="{BB962C8B-B14F-4D97-AF65-F5344CB8AC3E}">
        <p14:creationId xmlns:p14="http://schemas.microsoft.com/office/powerpoint/2010/main" val="285003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5AA477-4E37-4373-8773-C9C6BFAC4654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47ED6B4E-7774-45EE-9ACC-1B48E28F8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036EC58-95A4-428A-856C-ACCE2138ED4A}"/>
              </a:ext>
            </a:extLst>
          </p:cNvPr>
          <p:cNvSpPr/>
          <p:nvPr/>
        </p:nvSpPr>
        <p:spPr>
          <a:xfrm>
            <a:off x="400673" y="1276919"/>
            <a:ext cx="643051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50" dirty="0"/>
              <a:t>&lt;</a:t>
            </a:r>
            <a:r>
              <a:rPr lang="es-MX" sz="1550" dirty="0" err="1"/>
              <a:t>html</a:t>
            </a:r>
            <a:r>
              <a:rPr lang="es-MX" sz="1550" dirty="0"/>
              <a:t>&gt;</a:t>
            </a:r>
          </a:p>
          <a:p>
            <a:r>
              <a:rPr lang="es-MX" sz="1550" dirty="0"/>
              <a:t>    &lt;head&gt;</a:t>
            </a:r>
          </a:p>
          <a:p>
            <a:r>
              <a:rPr lang="es-MX" sz="1550" dirty="0"/>
              <a:t>        &lt;</a:t>
            </a:r>
            <a:r>
              <a:rPr lang="es-MX" sz="1550" dirty="0" err="1"/>
              <a:t>title</a:t>
            </a:r>
            <a:r>
              <a:rPr lang="es-MX" sz="1550" dirty="0"/>
              <a:t>&gt;</a:t>
            </a:r>
            <a:r>
              <a:rPr lang="es-MX" sz="1550" dirty="0" err="1"/>
              <a:t>Calculator</a:t>
            </a:r>
            <a:r>
              <a:rPr lang="es-MX" sz="1550" dirty="0"/>
              <a:t>&lt;/</a:t>
            </a:r>
            <a:r>
              <a:rPr lang="es-MX" sz="1550" dirty="0" err="1"/>
              <a:t>title</a:t>
            </a:r>
            <a:r>
              <a:rPr lang="es-MX" sz="1550" dirty="0"/>
              <a:t>&gt;</a:t>
            </a:r>
          </a:p>
          <a:p>
            <a:r>
              <a:rPr lang="es-MX" sz="1550" dirty="0"/>
              <a:t>    &lt;/head&gt;</a:t>
            </a:r>
          </a:p>
          <a:p>
            <a:r>
              <a:rPr lang="es-MX" sz="1550" dirty="0"/>
              <a:t>    &lt;</a:t>
            </a:r>
            <a:r>
              <a:rPr lang="es-MX" sz="1550" dirty="0" err="1"/>
              <a:t>body</a:t>
            </a:r>
            <a:r>
              <a:rPr lang="es-MX" sz="1550" dirty="0"/>
              <a:t> </a:t>
            </a:r>
            <a:r>
              <a:rPr lang="es-MX" sz="1550" dirty="0" err="1"/>
              <a:t>bgcolor</a:t>
            </a:r>
            <a:r>
              <a:rPr lang="es-MX" sz="1550" dirty="0"/>
              <a:t>="</a:t>
            </a:r>
            <a:r>
              <a:rPr lang="es-MX" sz="1550" dirty="0" err="1"/>
              <a:t>lightgreen</a:t>
            </a:r>
            <a:r>
              <a:rPr lang="es-MX" sz="1550" dirty="0"/>
              <a:t>"&gt;</a:t>
            </a:r>
          </a:p>
          <a:p>
            <a:r>
              <a:rPr lang="es-MX" sz="1550" dirty="0"/>
              <a:t>        &lt;h1&gt;Basic </a:t>
            </a:r>
            <a:r>
              <a:rPr lang="es-MX" sz="1550" dirty="0" err="1"/>
              <a:t>Operations</a:t>
            </a:r>
            <a:r>
              <a:rPr lang="es-MX" sz="1550" dirty="0"/>
              <a:t>&lt;/h1&gt;</a:t>
            </a:r>
          </a:p>
          <a:p>
            <a:r>
              <a:rPr lang="es-MX" sz="1550" dirty="0"/>
              <a:t>        &lt;</a:t>
            </a:r>
            <a:r>
              <a:rPr lang="es-MX" sz="1550" dirty="0" err="1"/>
              <a:t>hr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&lt;</a:t>
            </a:r>
            <a:r>
              <a:rPr lang="es-MX" sz="1550" dirty="0" err="1"/>
              <a:t>form</a:t>
            </a:r>
            <a:r>
              <a:rPr lang="es-MX" sz="1550" dirty="0"/>
              <a:t> </a:t>
            </a:r>
            <a:r>
              <a:rPr lang="es-MX" sz="1550" dirty="0" err="1"/>
              <a:t>action</a:t>
            </a:r>
            <a:r>
              <a:rPr lang="es-MX" sz="1550" dirty="0"/>
              <a:t>="</a:t>
            </a:r>
            <a:r>
              <a:rPr lang="es-MX" sz="1550" dirty="0" err="1"/>
              <a:t>Result.jsp</a:t>
            </a:r>
            <a:r>
              <a:rPr lang="es-MX" sz="1550" dirty="0"/>
              <a:t>" </a:t>
            </a:r>
            <a:r>
              <a:rPr lang="es-MX" sz="1550" dirty="0" err="1"/>
              <a:t>method</a:t>
            </a:r>
            <a:r>
              <a:rPr lang="es-MX" sz="1550" dirty="0"/>
              <a:t>="POST"&gt;</a:t>
            </a:r>
          </a:p>
          <a:p>
            <a:r>
              <a:rPr lang="es-MX" sz="1550" dirty="0"/>
              <a:t>            &lt;p&gt;</a:t>
            </a:r>
            <a:r>
              <a:rPr lang="es-MX" sz="1550" dirty="0" err="1"/>
              <a:t>Enter</a:t>
            </a:r>
            <a:r>
              <a:rPr lang="es-MX" sz="1550" dirty="0"/>
              <a:t> </a:t>
            </a:r>
            <a:r>
              <a:rPr lang="es-MX" sz="1550" dirty="0" err="1"/>
              <a:t>first</a:t>
            </a:r>
            <a:r>
              <a:rPr lang="es-MX" sz="1550" dirty="0"/>
              <a:t> </a:t>
            </a:r>
            <a:r>
              <a:rPr lang="es-MX" sz="1550" dirty="0" err="1"/>
              <a:t>value</a:t>
            </a:r>
            <a:r>
              <a:rPr lang="es-MX" sz="1550" dirty="0"/>
              <a:t>:</a:t>
            </a:r>
          </a:p>
          <a:p>
            <a:r>
              <a:rPr lang="es-MX" sz="1550" dirty="0"/>
              <a:t>                &lt;input </a:t>
            </a:r>
            <a:r>
              <a:rPr lang="es-MX" sz="1550" dirty="0" err="1"/>
              <a:t>type</a:t>
            </a:r>
            <a:r>
              <a:rPr lang="es-MX" sz="1550" dirty="0"/>
              <a:t>="</a:t>
            </a:r>
            <a:r>
              <a:rPr lang="es-MX" sz="1550" dirty="0" err="1"/>
              <a:t>text</a:t>
            </a:r>
            <a:r>
              <a:rPr lang="es-MX" sz="1550" dirty="0"/>
              <a:t>" </a:t>
            </a:r>
            <a:r>
              <a:rPr lang="es-MX" sz="1550" dirty="0" err="1"/>
              <a:t>name</a:t>
            </a:r>
            <a:r>
              <a:rPr lang="es-MX" sz="1550" dirty="0"/>
              <a:t>="num1" </a:t>
            </a:r>
            <a:r>
              <a:rPr lang="es-MX" sz="1550" dirty="0" err="1"/>
              <a:t>size</a:t>
            </a:r>
            <a:r>
              <a:rPr lang="es-MX" sz="1550" dirty="0"/>
              <a:t>="25"&gt;&lt;/p&gt;</a:t>
            </a:r>
          </a:p>
          <a:p>
            <a:r>
              <a:rPr lang="es-MX" sz="1550" dirty="0"/>
              <a:t>            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&lt;p&gt;</a:t>
            </a:r>
            <a:r>
              <a:rPr lang="es-MX" sz="1550" dirty="0" err="1"/>
              <a:t>Enter</a:t>
            </a:r>
            <a:r>
              <a:rPr lang="es-MX" sz="1550" dirty="0"/>
              <a:t> </a:t>
            </a:r>
            <a:r>
              <a:rPr lang="es-MX" sz="1550" dirty="0" err="1"/>
              <a:t>second</a:t>
            </a:r>
            <a:r>
              <a:rPr lang="es-MX" sz="1550" dirty="0"/>
              <a:t> </a:t>
            </a:r>
            <a:r>
              <a:rPr lang="es-MX" sz="1550" dirty="0" err="1"/>
              <a:t>value</a:t>
            </a:r>
            <a:r>
              <a:rPr lang="es-MX" sz="1550" dirty="0"/>
              <a:t>:</a:t>
            </a:r>
          </a:p>
          <a:p>
            <a:r>
              <a:rPr lang="es-MX" sz="1550" dirty="0"/>
              <a:t>                &lt;input </a:t>
            </a:r>
            <a:r>
              <a:rPr lang="es-MX" sz="1550" dirty="0" err="1"/>
              <a:t>type</a:t>
            </a:r>
            <a:r>
              <a:rPr lang="es-MX" sz="1550" dirty="0"/>
              <a:t>="</a:t>
            </a:r>
            <a:r>
              <a:rPr lang="es-MX" sz="1550" dirty="0" err="1"/>
              <a:t>text</a:t>
            </a:r>
            <a:r>
              <a:rPr lang="es-MX" sz="1550" dirty="0"/>
              <a:t>" </a:t>
            </a:r>
            <a:r>
              <a:rPr lang="es-MX" sz="1550" dirty="0" err="1"/>
              <a:t>name</a:t>
            </a:r>
            <a:r>
              <a:rPr lang="es-MX" sz="1550" dirty="0"/>
              <a:t>="num2" </a:t>
            </a:r>
            <a:r>
              <a:rPr lang="es-MX" sz="1550" dirty="0" err="1"/>
              <a:t>size</a:t>
            </a:r>
            <a:r>
              <a:rPr lang="es-MX" sz="1550" dirty="0"/>
              <a:t>="25"&gt;&lt;/p&gt;</a:t>
            </a:r>
          </a:p>
          <a:p>
            <a:r>
              <a:rPr lang="es-MX" sz="1550" dirty="0"/>
              <a:t>            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&lt;b&gt;</a:t>
            </a:r>
            <a:r>
              <a:rPr lang="es-MX" sz="1550" dirty="0" err="1"/>
              <a:t>Select</a:t>
            </a:r>
            <a:r>
              <a:rPr lang="es-MX" sz="1550" dirty="0"/>
              <a:t> </a:t>
            </a:r>
            <a:r>
              <a:rPr lang="es-MX" sz="1550" dirty="0" err="1"/>
              <a:t>your</a:t>
            </a:r>
            <a:r>
              <a:rPr lang="es-MX" sz="1550" dirty="0"/>
              <a:t> </a:t>
            </a:r>
            <a:r>
              <a:rPr lang="es-MX" sz="1550" dirty="0" err="1"/>
              <a:t>choice</a:t>
            </a:r>
            <a:r>
              <a:rPr lang="es-MX" sz="1550" dirty="0"/>
              <a:t>:&lt;/b&gt;&lt;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&lt;input </a:t>
            </a:r>
            <a:r>
              <a:rPr lang="es-MX" sz="1550" dirty="0" err="1"/>
              <a:t>type</a:t>
            </a:r>
            <a:r>
              <a:rPr lang="es-MX" sz="1550" dirty="0"/>
              <a:t>="radio" </a:t>
            </a:r>
            <a:r>
              <a:rPr lang="es-MX" sz="1550" dirty="0" err="1"/>
              <a:t>name</a:t>
            </a:r>
            <a:r>
              <a:rPr lang="es-MX" sz="1550" dirty="0"/>
              <a:t>="group1" </a:t>
            </a:r>
            <a:r>
              <a:rPr lang="es-MX" sz="1550" dirty="0" err="1"/>
              <a:t>value</a:t>
            </a:r>
            <a:r>
              <a:rPr lang="es-MX" sz="1550" dirty="0"/>
              <a:t> ="</a:t>
            </a:r>
            <a:r>
              <a:rPr lang="es-MX" sz="1550" dirty="0" err="1"/>
              <a:t>add</a:t>
            </a:r>
            <a:r>
              <a:rPr lang="es-MX" sz="1550" dirty="0"/>
              <a:t>"&gt;</a:t>
            </a:r>
            <a:r>
              <a:rPr lang="es-MX" sz="1550" dirty="0" err="1"/>
              <a:t>Addition</a:t>
            </a:r>
            <a:r>
              <a:rPr lang="es-MX" sz="1550" dirty="0"/>
              <a:t>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&lt;input </a:t>
            </a:r>
            <a:r>
              <a:rPr lang="es-MX" sz="1550" dirty="0" err="1"/>
              <a:t>type</a:t>
            </a:r>
            <a:r>
              <a:rPr lang="es-MX" sz="1550" dirty="0"/>
              <a:t>="radio" </a:t>
            </a:r>
            <a:r>
              <a:rPr lang="es-MX" sz="1550" dirty="0" err="1"/>
              <a:t>name</a:t>
            </a:r>
            <a:r>
              <a:rPr lang="es-MX" sz="1550" dirty="0"/>
              <a:t>="group1" </a:t>
            </a:r>
            <a:r>
              <a:rPr lang="es-MX" sz="1550" dirty="0" err="1"/>
              <a:t>value</a:t>
            </a:r>
            <a:r>
              <a:rPr lang="es-MX" sz="1550" dirty="0"/>
              <a:t> ="sub"&gt;</a:t>
            </a:r>
            <a:r>
              <a:rPr lang="es-MX" sz="1550" dirty="0" err="1"/>
              <a:t>Subtraction</a:t>
            </a:r>
            <a:r>
              <a:rPr lang="es-MX" sz="1550" dirty="0"/>
              <a:t>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&lt;input </a:t>
            </a:r>
            <a:r>
              <a:rPr lang="es-MX" sz="1550" dirty="0" err="1"/>
              <a:t>type</a:t>
            </a:r>
            <a:r>
              <a:rPr lang="es-MX" sz="1550" dirty="0"/>
              <a:t>="radio" </a:t>
            </a:r>
            <a:r>
              <a:rPr lang="es-MX" sz="1550" dirty="0" err="1"/>
              <a:t>name</a:t>
            </a:r>
            <a:r>
              <a:rPr lang="es-MX" sz="1550" dirty="0"/>
              <a:t>="group1" </a:t>
            </a:r>
            <a:r>
              <a:rPr lang="es-MX" sz="1550" dirty="0" err="1"/>
              <a:t>value</a:t>
            </a:r>
            <a:r>
              <a:rPr lang="es-MX" sz="1550" dirty="0"/>
              <a:t> ="multi"&gt;</a:t>
            </a:r>
            <a:r>
              <a:rPr lang="es-MX" sz="1550" dirty="0" err="1"/>
              <a:t>Multiplication</a:t>
            </a:r>
            <a:r>
              <a:rPr lang="es-MX" sz="1550" dirty="0"/>
              <a:t>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&lt;input </a:t>
            </a:r>
            <a:r>
              <a:rPr lang="es-MX" sz="1550" dirty="0" err="1"/>
              <a:t>type</a:t>
            </a:r>
            <a:r>
              <a:rPr lang="es-MX" sz="1550" dirty="0"/>
              <a:t>="radio" </a:t>
            </a:r>
            <a:r>
              <a:rPr lang="es-MX" sz="1550" dirty="0" err="1"/>
              <a:t>name</a:t>
            </a:r>
            <a:r>
              <a:rPr lang="es-MX" sz="1550" dirty="0"/>
              <a:t>="group1" </a:t>
            </a:r>
            <a:r>
              <a:rPr lang="es-MX" sz="1550" dirty="0" err="1"/>
              <a:t>value</a:t>
            </a:r>
            <a:r>
              <a:rPr lang="es-MX" sz="1550" dirty="0"/>
              <a:t> ="div"&gt;</a:t>
            </a:r>
            <a:r>
              <a:rPr lang="es-MX" sz="1550" dirty="0" err="1"/>
              <a:t>Division</a:t>
            </a:r>
            <a:r>
              <a:rPr lang="es-MX" sz="1550" dirty="0"/>
              <a:t>&lt;</a:t>
            </a:r>
            <a:r>
              <a:rPr lang="es-MX" sz="1550" dirty="0" err="1"/>
              <a:t>br</a:t>
            </a:r>
            <a:r>
              <a:rPr lang="es-MX" sz="1550" dirty="0"/>
              <a:t>&gt;</a:t>
            </a:r>
          </a:p>
          <a:p>
            <a:r>
              <a:rPr lang="es-MX" sz="1550" dirty="0"/>
              <a:t>            &lt;p&gt;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BC8C79-077E-4EE8-A871-C9502CB0B85A}"/>
              </a:ext>
            </a:extLst>
          </p:cNvPr>
          <p:cNvSpPr/>
          <p:nvPr/>
        </p:nvSpPr>
        <p:spPr>
          <a:xfrm>
            <a:off x="400673" y="694083"/>
            <a:ext cx="558931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Añadir  lo siguiente en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form.jsp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A2E5CC-F03F-4E12-BFB0-731E3FE78EB2}"/>
              </a:ext>
            </a:extLst>
          </p:cNvPr>
          <p:cNvSpPr txBox="1"/>
          <p:nvPr/>
        </p:nvSpPr>
        <p:spPr>
          <a:xfrm>
            <a:off x="-1" y="232359"/>
            <a:ext cx="985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7. Crea un nuevo módulo web para probar EJB: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2D49840-2D07-4A4B-B141-D5EDFBF959A2}"/>
              </a:ext>
            </a:extLst>
          </p:cNvPr>
          <p:cNvSpPr/>
          <p:nvPr/>
        </p:nvSpPr>
        <p:spPr>
          <a:xfrm>
            <a:off x="6585518" y="1362672"/>
            <a:ext cx="45728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submit</a:t>
            </a:r>
            <a:r>
              <a:rPr lang="es-MX" dirty="0"/>
              <a:t>" </a:t>
            </a:r>
            <a:r>
              <a:rPr lang="es-MX" dirty="0" err="1"/>
              <a:t>value</a:t>
            </a:r>
            <a:r>
              <a:rPr lang="es-MX" dirty="0"/>
              <a:t>="</a:t>
            </a:r>
            <a:r>
              <a:rPr lang="es-MX" dirty="0" err="1"/>
              <a:t>Submit</a:t>
            </a:r>
            <a:r>
              <a:rPr lang="es-MX" dirty="0"/>
              <a:t>"&gt;</a:t>
            </a:r>
          </a:p>
          <a:p>
            <a:r>
              <a:rPr lang="es-MX" dirty="0"/>
              <a:t>               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reset</a:t>
            </a:r>
            <a:r>
              <a:rPr lang="es-MX" dirty="0"/>
              <a:t>" </a:t>
            </a:r>
            <a:r>
              <a:rPr lang="es-MX" dirty="0" err="1"/>
              <a:t>value</a:t>
            </a:r>
            <a:r>
              <a:rPr lang="es-MX" dirty="0"/>
              <a:t>="</a:t>
            </a:r>
            <a:r>
              <a:rPr lang="es-MX" dirty="0" err="1"/>
              <a:t>Reset</a:t>
            </a:r>
            <a:r>
              <a:rPr lang="es-MX" dirty="0"/>
              <a:t>"&gt;</a:t>
            </a:r>
          </a:p>
          <a:p>
            <a:r>
              <a:rPr lang="es-MX" dirty="0"/>
              <a:t>           &lt;/p&gt;</a:t>
            </a:r>
          </a:p>
          <a:p>
            <a:r>
              <a:rPr lang="es-MX" dirty="0"/>
              <a:t>        &lt;/</a:t>
            </a:r>
            <a:r>
              <a:rPr lang="es-MX" dirty="0" err="1"/>
              <a:t>form</a:t>
            </a:r>
            <a:r>
              <a:rPr lang="es-MX" dirty="0"/>
              <a:t>&gt;</a:t>
            </a:r>
          </a:p>
          <a:p>
            <a:r>
              <a:rPr lang="es-MX" dirty="0"/>
              <a:t>    &lt;/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html</a:t>
            </a:r>
            <a:r>
              <a:rPr lang="es-MX" dirty="0"/>
              <a:t>&gt;    </a:t>
            </a:r>
          </a:p>
          <a:p>
            <a:r>
              <a:rPr lang="es-MX" dirty="0"/>
              <a:t>&lt;/</a:t>
            </a:r>
            <a:r>
              <a:rPr lang="es-MX" dirty="0" err="1"/>
              <a:t>form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125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65EDA9B-E7A9-46D1-A886-607CCD702543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4" descr="Imagen relacionada">
            <a:extLst>
              <a:ext uri="{FF2B5EF4-FFF2-40B4-BE49-F238E27FC236}">
                <a16:creationId xmlns:a16="http://schemas.microsoft.com/office/drawing/2014/main" id="{77225BC7-21E6-4FD4-B265-D4D3CE6D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https://examples.javacodegeeks.com/wp-content/uploads/2016/01/19.jpg">
            <a:extLst>
              <a:ext uri="{FF2B5EF4-FFF2-40B4-BE49-F238E27FC236}">
                <a16:creationId xmlns:a16="http://schemas.microsoft.com/office/drawing/2014/main" id="{52A8246D-8629-41E1-B846-8AF4DFF8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1" y="978974"/>
            <a:ext cx="6938454" cy="47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8F0BB7-2B4B-4FBB-9DDA-6A6E0EB5140B}"/>
              </a:ext>
            </a:extLst>
          </p:cNvPr>
          <p:cNvSpPr txBox="1"/>
          <p:nvPr/>
        </p:nvSpPr>
        <p:spPr>
          <a:xfrm>
            <a:off x="-1" y="232359"/>
            <a:ext cx="9978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7. Crea un nuevo módulo web para probar EJB: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579A76-EA66-45B3-A66C-1E1EE3F59985}"/>
              </a:ext>
            </a:extLst>
          </p:cNvPr>
          <p:cNvSpPr/>
          <p:nvPr/>
        </p:nvSpPr>
        <p:spPr>
          <a:xfrm>
            <a:off x="7496265" y="978974"/>
            <a:ext cx="469573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7.3 Hacer clic derecho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BasicOperationsWebClient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nuevamente, seleccionar File &gt; New File</a:t>
            </a: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7.4 Expandir la categoría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y seccionar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hacer clic en Next</a:t>
            </a:r>
          </a:p>
        </p:txBody>
      </p:sp>
    </p:spTree>
    <p:extLst>
      <p:ext uri="{BB962C8B-B14F-4D97-AF65-F5344CB8AC3E}">
        <p14:creationId xmlns:p14="http://schemas.microsoft.com/office/powerpoint/2010/main" val="3264162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9DE1F86-6BE4-42A2-94C7-1CC27F70A8D2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5E75CD26-4857-429F-B341-EE892B47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FD0B61-078E-488C-8DEC-38A241DA73BC}"/>
              </a:ext>
            </a:extLst>
          </p:cNvPr>
          <p:cNvSpPr txBox="1"/>
          <p:nvPr/>
        </p:nvSpPr>
        <p:spPr>
          <a:xfrm>
            <a:off x="425289" y="775355"/>
            <a:ext cx="58309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Añadir  lo siguiente en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Result.jsp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A0742F-0477-4007-8E79-EA2EA428ACF5}"/>
              </a:ext>
            </a:extLst>
          </p:cNvPr>
          <p:cNvSpPr/>
          <p:nvPr/>
        </p:nvSpPr>
        <p:spPr>
          <a:xfrm>
            <a:off x="425289" y="1444425"/>
            <a:ext cx="8586189" cy="462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50" dirty="0"/>
              <a:t>&lt;%@ page </a:t>
            </a:r>
            <a:r>
              <a:rPr lang="es-MX" sz="1550" dirty="0" err="1"/>
              <a:t>contentType</a:t>
            </a:r>
            <a:r>
              <a:rPr lang="es-MX" sz="1550" dirty="0"/>
              <a:t>="</a:t>
            </a:r>
            <a:r>
              <a:rPr lang="es-MX" sz="1550" dirty="0" err="1"/>
              <a:t>text</a:t>
            </a:r>
            <a:r>
              <a:rPr lang="es-MX" sz="1550" dirty="0"/>
              <a:t>/</a:t>
            </a:r>
            <a:r>
              <a:rPr lang="es-MX" sz="1550" dirty="0" err="1"/>
              <a:t>html</a:t>
            </a:r>
            <a:r>
              <a:rPr lang="es-MX" sz="1550" dirty="0"/>
              <a:t>; </a:t>
            </a:r>
            <a:r>
              <a:rPr lang="es-MX" sz="1550" dirty="0" err="1"/>
              <a:t>charset</a:t>
            </a:r>
            <a:r>
              <a:rPr lang="es-MX" sz="1550" dirty="0"/>
              <a:t>=UTF-8" %&gt;</a:t>
            </a:r>
          </a:p>
          <a:p>
            <a:r>
              <a:rPr lang="es-MX" sz="1550" dirty="0"/>
              <a:t>&lt;%@ page </a:t>
            </a:r>
            <a:r>
              <a:rPr lang="es-MX" sz="1550" dirty="0" err="1"/>
              <a:t>import</a:t>
            </a:r>
            <a:r>
              <a:rPr lang="es-MX" sz="1550" dirty="0"/>
              <a:t>= "</a:t>
            </a:r>
            <a:r>
              <a:rPr lang="es-MX" sz="1550" dirty="0" err="1"/>
              <a:t>com.javacodegeeks.example.ejb</a:t>
            </a:r>
            <a:r>
              <a:rPr lang="es-MX" sz="1550" dirty="0"/>
              <a:t>.*, </a:t>
            </a:r>
            <a:r>
              <a:rPr lang="es-MX" sz="1550" dirty="0" err="1"/>
              <a:t>javax.naming</a:t>
            </a:r>
            <a:r>
              <a:rPr lang="es-MX" sz="1550" dirty="0"/>
              <a:t>.*"%&gt;</a:t>
            </a:r>
          </a:p>
          <a:p>
            <a:r>
              <a:rPr lang="es-MX" sz="1550" dirty="0"/>
              <a:t>&lt;%!</a:t>
            </a:r>
          </a:p>
          <a:p>
            <a:r>
              <a:rPr lang="es-MX" sz="1550" dirty="0"/>
              <a:t>    </a:t>
            </a:r>
            <a:r>
              <a:rPr lang="es-MX" sz="1550" dirty="0" err="1"/>
              <a:t>private</a:t>
            </a:r>
            <a:r>
              <a:rPr lang="es-MX" sz="1550" dirty="0"/>
              <a:t> </a:t>
            </a:r>
            <a:r>
              <a:rPr lang="es-MX" sz="1550" dirty="0" err="1"/>
              <a:t>OperationsSessionBeanRemote</a:t>
            </a:r>
            <a:r>
              <a:rPr lang="es-MX" sz="1550" dirty="0"/>
              <a:t> </a:t>
            </a:r>
            <a:r>
              <a:rPr lang="es-MX" sz="1550" dirty="0" err="1"/>
              <a:t>ops</a:t>
            </a:r>
            <a:r>
              <a:rPr lang="es-MX" sz="1550" dirty="0"/>
              <a:t> = </a:t>
            </a:r>
            <a:r>
              <a:rPr lang="es-MX" sz="1550" dirty="0" err="1"/>
              <a:t>null</a:t>
            </a:r>
            <a:r>
              <a:rPr lang="es-MX" sz="1550" dirty="0"/>
              <a:t>;</a:t>
            </a:r>
          </a:p>
          <a:p>
            <a:r>
              <a:rPr lang="es-MX" sz="1550" dirty="0"/>
              <a:t>    </a:t>
            </a:r>
            <a:r>
              <a:rPr lang="es-MX" sz="1550" dirty="0" err="1"/>
              <a:t>float</a:t>
            </a:r>
            <a:r>
              <a:rPr lang="es-MX" sz="1550" dirty="0"/>
              <a:t> </a:t>
            </a:r>
            <a:r>
              <a:rPr lang="es-MX" sz="1550" dirty="0" err="1"/>
              <a:t>result</a:t>
            </a:r>
            <a:r>
              <a:rPr lang="es-MX" sz="1550" dirty="0"/>
              <a:t> = 0;</a:t>
            </a:r>
          </a:p>
          <a:p>
            <a:r>
              <a:rPr lang="es-MX" sz="1550" dirty="0"/>
              <a:t>    </a:t>
            </a:r>
            <a:r>
              <a:rPr lang="es-MX" sz="1550" dirty="0" err="1"/>
              <a:t>public</a:t>
            </a:r>
            <a:r>
              <a:rPr lang="es-MX" sz="1550" dirty="0"/>
              <a:t> </a:t>
            </a:r>
            <a:r>
              <a:rPr lang="es-MX" sz="1550" dirty="0" err="1"/>
              <a:t>void</a:t>
            </a:r>
            <a:r>
              <a:rPr lang="es-MX" sz="1550" dirty="0"/>
              <a:t> </a:t>
            </a:r>
            <a:r>
              <a:rPr lang="es-MX" sz="1550" dirty="0" err="1"/>
              <a:t>jspInit</a:t>
            </a:r>
            <a:r>
              <a:rPr lang="es-MX" sz="1550" dirty="0"/>
              <a:t>() {</a:t>
            </a:r>
          </a:p>
          <a:p>
            <a:r>
              <a:rPr lang="es-MX" sz="1550" dirty="0"/>
              <a:t>        try {</a:t>
            </a:r>
          </a:p>
          <a:p>
            <a:r>
              <a:rPr lang="es-MX" sz="1550" dirty="0"/>
              <a:t>            </a:t>
            </a:r>
            <a:r>
              <a:rPr lang="es-MX" sz="1550" dirty="0" err="1"/>
              <a:t>InitialContext</a:t>
            </a:r>
            <a:r>
              <a:rPr lang="es-MX" sz="1550" dirty="0"/>
              <a:t> </a:t>
            </a:r>
            <a:r>
              <a:rPr lang="es-MX" sz="1550" dirty="0" err="1"/>
              <a:t>ic</a:t>
            </a:r>
            <a:r>
              <a:rPr lang="es-MX" sz="1550" dirty="0"/>
              <a:t> = new </a:t>
            </a:r>
            <a:r>
              <a:rPr lang="es-MX" sz="1550" dirty="0" err="1"/>
              <a:t>InitialContext</a:t>
            </a:r>
            <a:r>
              <a:rPr lang="es-MX" sz="1550" dirty="0"/>
              <a:t>();</a:t>
            </a:r>
          </a:p>
          <a:p>
            <a:r>
              <a:rPr lang="es-MX" sz="1550" dirty="0"/>
              <a:t>            </a:t>
            </a:r>
            <a:r>
              <a:rPr lang="es-MX" sz="1550" dirty="0" err="1"/>
              <a:t>ops</a:t>
            </a:r>
            <a:r>
              <a:rPr lang="es-MX" sz="1550" dirty="0"/>
              <a:t> = (</a:t>
            </a:r>
            <a:r>
              <a:rPr lang="es-MX" sz="1550" dirty="0" err="1"/>
              <a:t>OperationsSessionBeanRemote</a:t>
            </a:r>
            <a:r>
              <a:rPr lang="es-MX" sz="1550" dirty="0"/>
              <a:t>)</a:t>
            </a:r>
            <a:r>
              <a:rPr lang="es-MX" sz="1550" dirty="0" err="1"/>
              <a:t>ic.lookup</a:t>
            </a:r>
            <a:r>
              <a:rPr lang="es-MX" sz="1550" dirty="0"/>
              <a:t>(</a:t>
            </a:r>
            <a:r>
              <a:rPr lang="es-MX" sz="1550" dirty="0" err="1"/>
              <a:t>OperationsSessionBeanRemote.class.getName</a:t>
            </a:r>
            <a:r>
              <a:rPr lang="es-MX" sz="1550" dirty="0"/>
              <a:t>());</a:t>
            </a:r>
          </a:p>
          <a:p>
            <a:r>
              <a:rPr lang="es-MX" sz="1550" dirty="0"/>
              <a:t>            </a:t>
            </a:r>
            <a:r>
              <a:rPr lang="es-MX" sz="1550" dirty="0" err="1"/>
              <a:t>System.out.println</a:t>
            </a:r>
            <a:r>
              <a:rPr lang="es-MX" sz="1550" dirty="0"/>
              <a:t>("</a:t>
            </a:r>
            <a:r>
              <a:rPr lang="es-MX" sz="1550" dirty="0" err="1"/>
              <a:t>Loaded</a:t>
            </a:r>
            <a:r>
              <a:rPr lang="es-MX" sz="1550" dirty="0"/>
              <a:t> </a:t>
            </a:r>
            <a:r>
              <a:rPr lang="es-MX" sz="1550" dirty="0" err="1"/>
              <a:t>Calculator</a:t>
            </a:r>
            <a:r>
              <a:rPr lang="es-MX" sz="1550" dirty="0"/>
              <a:t> </a:t>
            </a:r>
            <a:r>
              <a:rPr lang="es-MX" sz="1550" dirty="0" err="1"/>
              <a:t>Bean</a:t>
            </a:r>
            <a:r>
              <a:rPr lang="es-MX" sz="1550" dirty="0"/>
              <a:t>");</a:t>
            </a:r>
          </a:p>
          <a:p>
            <a:r>
              <a:rPr lang="es-MX" sz="1550" dirty="0"/>
              <a:t>        } catch (</a:t>
            </a:r>
            <a:r>
              <a:rPr lang="es-MX" sz="1550" dirty="0" err="1"/>
              <a:t>Exception</a:t>
            </a:r>
            <a:r>
              <a:rPr lang="es-MX" sz="1550" dirty="0"/>
              <a:t> ex) {</a:t>
            </a:r>
          </a:p>
          <a:p>
            <a:r>
              <a:rPr lang="es-MX" sz="1550" dirty="0"/>
              <a:t>            </a:t>
            </a:r>
            <a:r>
              <a:rPr lang="es-MX" sz="1550" dirty="0" err="1"/>
              <a:t>System.out.println</a:t>
            </a:r>
            <a:r>
              <a:rPr lang="es-MX" sz="1550" dirty="0"/>
              <a:t>("Error:"</a:t>
            </a:r>
          </a:p>
          <a:p>
            <a:r>
              <a:rPr lang="es-MX" sz="1550" dirty="0"/>
              <a:t>                    + </a:t>
            </a:r>
            <a:r>
              <a:rPr lang="es-MX" sz="1550" dirty="0" err="1"/>
              <a:t>ex.getMessage</a:t>
            </a:r>
            <a:r>
              <a:rPr lang="es-MX" sz="1550" dirty="0"/>
              <a:t>());</a:t>
            </a:r>
          </a:p>
          <a:p>
            <a:r>
              <a:rPr lang="es-MX" sz="1550" dirty="0"/>
              <a:t>        }</a:t>
            </a:r>
          </a:p>
          <a:p>
            <a:r>
              <a:rPr lang="es-MX" sz="1550" dirty="0"/>
              <a:t>    }</a:t>
            </a:r>
          </a:p>
          <a:p>
            <a:r>
              <a:rPr lang="es-MX" sz="1550" dirty="0"/>
              <a:t>    </a:t>
            </a:r>
            <a:r>
              <a:rPr lang="es-MX" sz="1550" dirty="0" err="1"/>
              <a:t>public</a:t>
            </a:r>
            <a:r>
              <a:rPr lang="es-MX" sz="1550" dirty="0"/>
              <a:t> </a:t>
            </a:r>
            <a:r>
              <a:rPr lang="es-MX" sz="1550" dirty="0" err="1"/>
              <a:t>void</a:t>
            </a:r>
            <a:r>
              <a:rPr lang="es-MX" sz="1550" dirty="0"/>
              <a:t> </a:t>
            </a:r>
            <a:r>
              <a:rPr lang="es-MX" sz="1550" dirty="0" err="1"/>
              <a:t>jspDestroy</a:t>
            </a:r>
            <a:r>
              <a:rPr lang="es-MX" sz="1550" dirty="0"/>
              <a:t>() {</a:t>
            </a:r>
          </a:p>
          <a:p>
            <a:r>
              <a:rPr lang="es-MX" sz="1550" dirty="0"/>
              <a:t>        </a:t>
            </a:r>
            <a:r>
              <a:rPr lang="es-MX" sz="1550" dirty="0" err="1"/>
              <a:t>ops</a:t>
            </a:r>
            <a:r>
              <a:rPr lang="es-MX" sz="1550" dirty="0"/>
              <a:t> = </a:t>
            </a:r>
            <a:r>
              <a:rPr lang="es-MX" sz="1550" dirty="0" err="1"/>
              <a:t>null</a:t>
            </a:r>
            <a:r>
              <a:rPr lang="es-MX" sz="1550" dirty="0"/>
              <a:t>;</a:t>
            </a:r>
          </a:p>
          <a:p>
            <a:r>
              <a:rPr lang="es-MX" sz="1550" dirty="0"/>
              <a:t>    }</a:t>
            </a:r>
          </a:p>
          <a:p>
            <a:r>
              <a:rPr lang="es-MX" sz="1550" dirty="0"/>
              <a:t>%&gt;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370EDA-5020-4DB5-9867-47FEF94A3CAD}"/>
              </a:ext>
            </a:extLst>
          </p:cNvPr>
          <p:cNvSpPr txBox="1"/>
          <p:nvPr/>
        </p:nvSpPr>
        <p:spPr>
          <a:xfrm>
            <a:off x="-1" y="232359"/>
            <a:ext cx="9713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7. Crea un nuevo módulo web para probar EJB: </a:t>
            </a:r>
          </a:p>
        </p:txBody>
      </p:sp>
    </p:spTree>
    <p:extLst>
      <p:ext uri="{BB962C8B-B14F-4D97-AF65-F5344CB8AC3E}">
        <p14:creationId xmlns:p14="http://schemas.microsoft.com/office/powerpoint/2010/main" val="211752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E483BDA-026C-44E9-B25F-0ABB6028ACA3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3F6EF72F-3BD1-4268-B692-8AE66497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16B888-3E07-4551-8C36-FA20BD2E1385}"/>
              </a:ext>
            </a:extLst>
          </p:cNvPr>
          <p:cNvSpPr txBox="1"/>
          <p:nvPr/>
        </p:nvSpPr>
        <p:spPr>
          <a:xfrm>
            <a:off x="468875" y="786357"/>
            <a:ext cx="6088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Añadir  lo siguiente en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Result.jsp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A6D010F-82A0-4507-BB96-FD9EAE36389F}"/>
              </a:ext>
            </a:extLst>
          </p:cNvPr>
          <p:cNvSpPr/>
          <p:nvPr/>
        </p:nvSpPr>
        <p:spPr>
          <a:xfrm>
            <a:off x="468875" y="1459424"/>
            <a:ext cx="62136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&lt;%</a:t>
            </a:r>
          </a:p>
          <a:p>
            <a:r>
              <a:rPr lang="es-MX" sz="1600" dirty="0"/>
              <a:t>    try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String</a:t>
            </a:r>
            <a:r>
              <a:rPr lang="es-MX" sz="1600" dirty="0"/>
              <a:t> s1 = </a:t>
            </a:r>
            <a:r>
              <a:rPr lang="es-MX" sz="1600" dirty="0" err="1"/>
              <a:t>request.getParameter</a:t>
            </a:r>
            <a:r>
              <a:rPr lang="es-MX" sz="1600" dirty="0"/>
              <a:t>("num1");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String</a:t>
            </a:r>
            <a:r>
              <a:rPr lang="es-MX" sz="1600" dirty="0"/>
              <a:t> s2 = </a:t>
            </a:r>
            <a:r>
              <a:rPr lang="es-MX" sz="1600" dirty="0" err="1"/>
              <a:t>request.getParameter</a:t>
            </a:r>
            <a:r>
              <a:rPr lang="es-MX" sz="1600" dirty="0"/>
              <a:t>("num2");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String</a:t>
            </a:r>
            <a:r>
              <a:rPr lang="es-MX" sz="1600" dirty="0"/>
              <a:t> s3 = </a:t>
            </a:r>
            <a:r>
              <a:rPr lang="es-MX" sz="1600" dirty="0" err="1"/>
              <a:t>request.getParameter</a:t>
            </a:r>
            <a:r>
              <a:rPr lang="es-MX" sz="1600" dirty="0"/>
              <a:t>("group1");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System.out.println</a:t>
            </a:r>
            <a:r>
              <a:rPr lang="es-MX" sz="1600" dirty="0"/>
              <a:t>(s3);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if</a:t>
            </a:r>
            <a:r>
              <a:rPr lang="es-MX" sz="1600" dirty="0"/>
              <a:t> (s1 != </a:t>
            </a:r>
            <a:r>
              <a:rPr lang="es-MX" sz="1600" dirty="0" err="1"/>
              <a:t>null</a:t>
            </a:r>
            <a:r>
              <a:rPr lang="es-MX" sz="1600" dirty="0"/>
              <a:t> &amp;&amp; s2 != </a:t>
            </a:r>
            <a:r>
              <a:rPr lang="es-MX" sz="1600" dirty="0" err="1"/>
              <a:t>null</a:t>
            </a:r>
            <a:r>
              <a:rPr lang="es-MX" sz="1600" dirty="0"/>
              <a:t>) {</a:t>
            </a:r>
          </a:p>
          <a:p>
            <a:r>
              <a:rPr lang="es-MX" sz="1600" dirty="0"/>
              <a:t>            </a:t>
            </a:r>
            <a:r>
              <a:rPr lang="es-MX" sz="1600" dirty="0" err="1"/>
              <a:t>Float</a:t>
            </a:r>
            <a:r>
              <a:rPr lang="es-MX" sz="1600" dirty="0"/>
              <a:t> num1 = new </a:t>
            </a:r>
            <a:r>
              <a:rPr lang="es-MX" sz="1600" dirty="0" err="1"/>
              <a:t>Float</a:t>
            </a:r>
            <a:r>
              <a:rPr lang="es-MX" sz="1600" dirty="0"/>
              <a:t>(s1);</a:t>
            </a:r>
          </a:p>
          <a:p>
            <a:r>
              <a:rPr lang="es-MX" sz="1600" dirty="0"/>
              <a:t>            </a:t>
            </a:r>
            <a:r>
              <a:rPr lang="es-MX" sz="1600" dirty="0" err="1"/>
              <a:t>Float</a:t>
            </a:r>
            <a:r>
              <a:rPr lang="es-MX" sz="1600" dirty="0"/>
              <a:t> num2 = new </a:t>
            </a:r>
            <a:r>
              <a:rPr lang="es-MX" sz="1600" dirty="0" err="1"/>
              <a:t>Float</a:t>
            </a:r>
            <a:r>
              <a:rPr lang="es-MX" sz="1600" dirty="0"/>
              <a:t>(s2);</a:t>
            </a:r>
          </a:p>
          <a:p>
            <a:r>
              <a:rPr lang="es-MX" sz="1600" dirty="0"/>
              <a:t>            </a:t>
            </a:r>
            <a:r>
              <a:rPr lang="es-MX" sz="1600" dirty="0" err="1"/>
              <a:t>if</a:t>
            </a:r>
            <a:r>
              <a:rPr lang="es-MX" sz="1600" dirty="0"/>
              <a:t> (s3.equals("</a:t>
            </a:r>
            <a:r>
              <a:rPr lang="es-MX" sz="1600" dirty="0" err="1"/>
              <a:t>add</a:t>
            </a:r>
            <a:r>
              <a:rPr lang="es-MX" sz="1600" dirty="0"/>
              <a:t>")) {</a:t>
            </a:r>
          </a:p>
          <a:p>
            <a:r>
              <a:rPr lang="es-MX" sz="1600" dirty="0"/>
              <a:t>                </a:t>
            </a:r>
            <a:r>
              <a:rPr lang="es-MX" sz="1600" dirty="0" err="1"/>
              <a:t>result</a:t>
            </a:r>
            <a:r>
              <a:rPr lang="es-MX" sz="1600" dirty="0"/>
              <a:t> = </a:t>
            </a:r>
            <a:r>
              <a:rPr lang="es-MX" sz="1600" dirty="0" err="1"/>
              <a:t>ops.add</a:t>
            </a:r>
            <a:r>
              <a:rPr lang="es-MX" sz="1600" dirty="0"/>
              <a:t>(num1.floatValue(), num2.floatValue());</a:t>
            </a:r>
          </a:p>
          <a:p>
            <a:r>
              <a:rPr lang="es-MX" sz="1600" dirty="0"/>
              <a:t>            } </a:t>
            </a:r>
            <a:r>
              <a:rPr lang="es-MX" sz="1600" dirty="0" err="1"/>
              <a:t>else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(s3.equals("sub")) {</a:t>
            </a:r>
          </a:p>
          <a:p>
            <a:r>
              <a:rPr lang="es-MX" sz="1600" dirty="0"/>
              <a:t>                </a:t>
            </a:r>
            <a:r>
              <a:rPr lang="es-MX" sz="1600" dirty="0" err="1"/>
              <a:t>result</a:t>
            </a:r>
            <a:r>
              <a:rPr lang="es-MX" sz="1600" dirty="0"/>
              <a:t> = </a:t>
            </a:r>
            <a:r>
              <a:rPr lang="es-MX" sz="1600" dirty="0" err="1"/>
              <a:t>ops.subtract</a:t>
            </a:r>
            <a:r>
              <a:rPr lang="es-MX" sz="1600" dirty="0"/>
              <a:t>(num1.floatValue(), num2.floatValue());</a:t>
            </a:r>
          </a:p>
          <a:p>
            <a:r>
              <a:rPr lang="es-MX" sz="1600" dirty="0"/>
              <a:t>            } </a:t>
            </a:r>
            <a:r>
              <a:rPr lang="es-MX" sz="1600" dirty="0" err="1"/>
              <a:t>else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(s3.equals("multi")) {</a:t>
            </a:r>
          </a:p>
          <a:p>
            <a:r>
              <a:rPr lang="es-MX" sz="1600" dirty="0"/>
              <a:t>                </a:t>
            </a:r>
            <a:r>
              <a:rPr lang="es-MX" sz="1600" dirty="0" err="1"/>
              <a:t>result</a:t>
            </a:r>
            <a:r>
              <a:rPr lang="es-MX" sz="1600" dirty="0"/>
              <a:t> = </a:t>
            </a:r>
            <a:r>
              <a:rPr lang="es-MX" sz="1600" dirty="0" err="1"/>
              <a:t>ops.multiply</a:t>
            </a:r>
            <a:r>
              <a:rPr lang="es-MX" sz="1600" dirty="0"/>
              <a:t>(num1.floatValue(), num2.floatValue());</a:t>
            </a:r>
          </a:p>
          <a:p>
            <a:r>
              <a:rPr lang="es-MX" sz="1600" dirty="0"/>
              <a:t>            } </a:t>
            </a:r>
            <a:r>
              <a:rPr lang="es-MX" sz="1600" dirty="0" err="1"/>
              <a:t>else</a:t>
            </a:r>
            <a:r>
              <a:rPr lang="es-MX" sz="1600" dirty="0"/>
              <a:t> {</a:t>
            </a:r>
          </a:p>
          <a:p>
            <a:r>
              <a:rPr lang="es-MX" sz="1600" dirty="0"/>
              <a:t>                </a:t>
            </a:r>
            <a:r>
              <a:rPr lang="es-MX" sz="1600" dirty="0" err="1"/>
              <a:t>result</a:t>
            </a:r>
            <a:r>
              <a:rPr lang="es-MX" sz="1600" dirty="0"/>
              <a:t> = </a:t>
            </a:r>
            <a:r>
              <a:rPr lang="es-MX" sz="1600" dirty="0" err="1"/>
              <a:t>ops.divide</a:t>
            </a:r>
            <a:r>
              <a:rPr lang="es-MX" sz="1600" dirty="0"/>
              <a:t>(num1.floatValue(), num2.floatValue());</a:t>
            </a:r>
          </a:p>
          <a:p>
            <a:r>
              <a:rPr lang="es-MX" sz="1600" dirty="0"/>
              <a:t>            }</a:t>
            </a:r>
          </a:p>
          <a:p>
            <a:r>
              <a:rPr lang="es-MX" sz="1600" dirty="0"/>
              <a:t>%&gt;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467493-4386-4F77-8A28-62F3AEEC9BEC}"/>
              </a:ext>
            </a:extLst>
          </p:cNvPr>
          <p:cNvSpPr/>
          <p:nvPr/>
        </p:nvSpPr>
        <p:spPr>
          <a:xfrm>
            <a:off x="6556985" y="1436506"/>
            <a:ext cx="4528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&lt;p&gt;</a:t>
            </a:r>
          </a:p>
          <a:p>
            <a:r>
              <a:rPr lang="es-MX" dirty="0"/>
              <a:t>    &lt;b&gt;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result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:&lt;/b&gt; &lt;%= </a:t>
            </a:r>
            <a:r>
              <a:rPr lang="es-MX" dirty="0" err="1"/>
              <a:t>result</a:t>
            </a:r>
            <a:r>
              <a:rPr lang="es-MX" dirty="0"/>
              <a:t>%&gt;</a:t>
            </a:r>
          </a:p>
          <a:p>
            <a:r>
              <a:rPr lang="es-MX" dirty="0"/>
              <a:t>&lt;p&gt;</a:t>
            </a:r>
          </a:p>
          <a:p>
            <a:endParaRPr lang="es-MX" dirty="0"/>
          </a:p>
          <a:p>
            <a:r>
              <a:rPr lang="es-MX" dirty="0"/>
              <a:t>    &lt;%</a:t>
            </a:r>
          </a:p>
          <a:p>
            <a:r>
              <a:rPr lang="es-MX" dirty="0"/>
              <a:t>            }</a:t>
            </a:r>
          </a:p>
          <a:p>
            <a:r>
              <a:rPr lang="es-MX" dirty="0"/>
              <a:t>        }// </a:t>
            </a:r>
            <a:r>
              <a:rPr lang="es-MX" dirty="0" err="1"/>
              <a:t>end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try</a:t>
            </a:r>
          </a:p>
          <a:p>
            <a:r>
              <a:rPr lang="es-MX" dirty="0"/>
              <a:t>        catch (</a:t>
            </a:r>
            <a:r>
              <a:rPr lang="es-MX" dirty="0" err="1"/>
              <a:t>Exception</a:t>
            </a:r>
            <a:r>
              <a:rPr lang="es-MX" dirty="0"/>
              <a:t> e) {</a:t>
            </a:r>
          </a:p>
          <a:p>
            <a:r>
              <a:rPr lang="es-MX" dirty="0"/>
              <a:t>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r>
              <a:rPr lang="es-MX" dirty="0"/>
              <a:t>            //</a:t>
            </a:r>
            <a:r>
              <a:rPr lang="es-MX" dirty="0" err="1"/>
              <a:t>result</a:t>
            </a:r>
            <a:r>
              <a:rPr lang="es-MX" dirty="0"/>
              <a:t> = "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valid</a:t>
            </a:r>
            <a:r>
              <a:rPr lang="es-MX" dirty="0"/>
              <a:t>";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%&gt;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E5C34F-1F8B-49C1-A8F7-E33A732906AA}"/>
              </a:ext>
            </a:extLst>
          </p:cNvPr>
          <p:cNvSpPr txBox="1"/>
          <p:nvPr/>
        </p:nvSpPr>
        <p:spPr>
          <a:xfrm>
            <a:off x="-1" y="232359"/>
            <a:ext cx="9541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7. Crea un nuevo módulo web para probar EJB: </a:t>
            </a:r>
          </a:p>
        </p:txBody>
      </p:sp>
    </p:spTree>
    <p:extLst>
      <p:ext uri="{BB962C8B-B14F-4D97-AF65-F5344CB8AC3E}">
        <p14:creationId xmlns:p14="http://schemas.microsoft.com/office/powerpoint/2010/main" val="2587521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7E0D13-BA7A-448D-A59E-D205CDE750C0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348E2168-DF94-484D-9926-0B015F5A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examples.javacodegeeks.com/wp-content/uploads/2016/01/22.jpg">
            <a:extLst>
              <a:ext uri="{FF2B5EF4-FFF2-40B4-BE49-F238E27FC236}">
                <a16:creationId xmlns:a16="http://schemas.microsoft.com/office/drawing/2014/main" id="{504ADA32-E652-4C9D-946A-43FB3780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1" y="967384"/>
            <a:ext cx="6479093" cy="48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33250B-5BDC-47FC-8EAE-FA117F5C8A56}"/>
              </a:ext>
            </a:extLst>
          </p:cNvPr>
          <p:cNvSpPr txBox="1"/>
          <p:nvPr/>
        </p:nvSpPr>
        <p:spPr>
          <a:xfrm>
            <a:off x="-1" y="232359"/>
            <a:ext cx="9978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7. Crea un nuevo módulo web para probar EJB: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6F1DBE-1BF9-4D20-B1FD-CBC4B28C6FD8}"/>
              </a:ext>
            </a:extLst>
          </p:cNvPr>
          <p:cNvSpPr txBox="1"/>
          <p:nvPr/>
        </p:nvSpPr>
        <p:spPr>
          <a:xfrm>
            <a:off x="7036904" y="967384"/>
            <a:ext cx="515509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7.5 Dar clic derecho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BasicOperationsWebClient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y seleccionar 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7.6 En el menú seleccionar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y dar clic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y añadir los proyectos. 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BasicOperationsEJBModule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BasicOperationsEJBClient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dar clic en ok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1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83D39B-597E-4E78-9849-10279F254D90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1E01DB33-1954-4BF8-937E-D69FB8805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BBF063-990D-4126-A571-60AADB5FB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1751446"/>
            <a:ext cx="5882745" cy="42502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57ACB5-C05F-402F-8020-A5009F89E8EB}"/>
              </a:ext>
            </a:extLst>
          </p:cNvPr>
          <p:cNvSpPr txBox="1"/>
          <p:nvPr/>
        </p:nvSpPr>
        <p:spPr>
          <a:xfrm>
            <a:off x="-1" y="232359"/>
            <a:ext cx="8189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8. Ejecute el Proyecto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ACB8F9-6653-4A72-9341-F8C6EBE0807A}"/>
              </a:ext>
            </a:extLst>
          </p:cNvPr>
          <p:cNvSpPr/>
          <p:nvPr/>
        </p:nvSpPr>
        <p:spPr>
          <a:xfrm>
            <a:off x="6440557" y="1748517"/>
            <a:ext cx="575144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8.1 En la ventana de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hacer clic derecho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BasicOperationsWebClient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seleccionar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en panel de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seleccionar Run, en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URL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escribir /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form.jsp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dar clic en ok</a:t>
            </a:r>
          </a:p>
          <a:p>
            <a:pPr lvl="1"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120000"/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Añadir el explorador de preferencia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AC5433-21FA-4513-8895-F347D4539BEE}"/>
              </a:ext>
            </a:extLst>
          </p:cNvPr>
          <p:cNvSpPr/>
          <p:nvPr/>
        </p:nvSpPr>
        <p:spPr>
          <a:xfrm>
            <a:off x="-1" y="732854"/>
            <a:ext cx="109993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Establecer la URL relativa, compilar, implementar y ejecutar la aplicación desde la ventana de proyectos.</a:t>
            </a:r>
          </a:p>
        </p:txBody>
      </p:sp>
    </p:spTree>
    <p:extLst>
      <p:ext uri="{BB962C8B-B14F-4D97-AF65-F5344CB8AC3E}">
        <p14:creationId xmlns:p14="http://schemas.microsoft.com/office/powerpoint/2010/main" val="4046348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A345B8-DCEF-4D2D-9986-05ADD81276C6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AE04EE6C-05CB-4EF9-9EB3-679C8241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0F5419-82C0-4C2C-97F7-A7FC8C5E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9" y="896964"/>
            <a:ext cx="8452755" cy="45715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2AB978-36F3-4E42-B8B0-5B6A254FA3D3}"/>
              </a:ext>
            </a:extLst>
          </p:cNvPr>
          <p:cNvSpPr txBox="1"/>
          <p:nvPr/>
        </p:nvSpPr>
        <p:spPr>
          <a:xfrm>
            <a:off x="-1" y="232359"/>
            <a:ext cx="4704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8. Ejecute el Proyecto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25EA90-87AE-41B4-B92B-1EE110BF2230}"/>
              </a:ext>
            </a:extLst>
          </p:cNvPr>
          <p:cNvSpPr txBox="1"/>
          <p:nvPr/>
        </p:nvSpPr>
        <p:spPr>
          <a:xfrm>
            <a:off x="8984975" y="919285"/>
            <a:ext cx="2915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Se mostrará lo siguiente y la aplicación esta lista para ser utilizada</a:t>
            </a:r>
          </a:p>
        </p:txBody>
      </p:sp>
    </p:spTree>
    <p:extLst>
      <p:ext uri="{BB962C8B-B14F-4D97-AF65-F5344CB8AC3E}">
        <p14:creationId xmlns:p14="http://schemas.microsoft.com/office/powerpoint/2010/main" val="892831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13CFE4-E940-40C5-8A65-4734BFC5B1F7}"/>
              </a:ext>
            </a:extLst>
          </p:cNvPr>
          <p:cNvSpPr txBox="1"/>
          <p:nvPr/>
        </p:nvSpPr>
        <p:spPr>
          <a:xfrm>
            <a:off x="477429" y="959093"/>
            <a:ext cx="72961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EJB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para crear un </a:t>
            </a:r>
            <a:r>
              <a:rPr lang="es-MX" sz="2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endParaRPr lang="es-MX" sz="2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un módulo EJB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un nuevo proyecto de clase de aplicación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un </a:t>
            </a:r>
            <a:r>
              <a:rPr lang="es-MX" sz="2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sesión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Agregación de un </a:t>
            </a:r>
            <a:r>
              <a:rPr lang="es-MX" sz="2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Bussines</a:t>
            </a: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s-MX" sz="2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 del módulo EJB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un nuevo módulo web para probar EJB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 del proyecto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Lista de recomendaciones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Detener otros servidores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Problemas al ejecutar la aplicación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Errores en escritura de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82849-66AF-4079-8D95-949BEED141F6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755588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206C33-F3D2-467A-990B-081100A8C88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6BB4659F-425E-443F-AC21-C0AD6D4D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A30234F-CFF8-4C20-98D3-9F4D9416B270}"/>
              </a:ext>
            </a:extLst>
          </p:cNvPr>
          <p:cNvSpPr/>
          <p:nvPr/>
        </p:nvSpPr>
        <p:spPr>
          <a:xfrm>
            <a:off x="1484243" y="1437858"/>
            <a:ext cx="9223514" cy="27564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D7D3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3E8138-CDC5-4DDB-8836-59D1A0F3CBDF}"/>
              </a:ext>
            </a:extLst>
          </p:cNvPr>
          <p:cNvSpPr txBox="1"/>
          <p:nvPr/>
        </p:nvSpPr>
        <p:spPr>
          <a:xfrm>
            <a:off x="1484243" y="2308252"/>
            <a:ext cx="9223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0625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206C33-F3D2-467A-990B-081100A8C88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6BB4659F-425E-443F-AC21-C0AD6D4D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9506D10-B469-4F84-A884-47BB1DD9707C}"/>
              </a:ext>
            </a:extLst>
          </p:cNvPr>
          <p:cNvSpPr/>
          <p:nvPr/>
        </p:nvSpPr>
        <p:spPr>
          <a:xfrm>
            <a:off x="1484243" y="1437858"/>
            <a:ext cx="9223514" cy="27564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D7D3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8F6B8E-E2D9-4690-AD1F-88F2AA9734AC}"/>
              </a:ext>
            </a:extLst>
          </p:cNvPr>
          <p:cNvSpPr txBox="1"/>
          <p:nvPr/>
        </p:nvSpPr>
        <p:spPr>
          <a:xfrm>
            <a:off x="2292626" y="2308252"/>
            <a:ext cx="72224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57498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5B722E3-36D7-45B3-911F-CD9D5D97435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491BA8C1-9DB3-4A27-8F0C-54E4273F7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0CFF85-CC31-401D-98DA-A962A31AE447}"/>
              </a:ext>
            </a:extLst>
          </p:cNvPr>
          <p:cNvSpPr txBox="1"/>
          <p:nvPr/>
        </p:nvSpPr>
        <p:spPr>
          <a:xfrm>
            <a:off x="6599584" y="1950126"/>
            <a:ext cx="49960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En el buscador de Windows escribir y seleccionar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ahí buscar que servidores están activos, dar clic en el servidor y en lateral dar clic en 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Detener el servicio.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C3FF91-1215-40F2-A63E-8EE6FDAD48A5}"/>
              </a:ext>
            </a:extLst>
          </p:cNvPr>
          <p:cNvSpPr txBox="1"/>
          <p:nvPr/>
        </p:nvSpPr>
        <p:spPr>
          <a:xfrm>
            <a:off x="-1" y="232359"/>
            <a:ext cx="979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Detener otros servidores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97FB7D-D1DE-4CDB-944D-612FC235E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31" b="6904"/>
          <a:stretch/>
        </p:blipFill>
        <p:spPr>
          <a:xfrm>
            <a:off x="537866" y="1644903"/>
            <a:ext cx="6061718" cy="439609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568295C-3CE8-4A3F-AB1D-289D57DFA62E}"/>
              </a:ext>
            </a:extLst>
          </p:cNvPr>
          <p:cNvSpPr/>
          <p:nvPr/>
        </p:nvSpPr>
        <p:spPr>
          <a:xfrm>
            <a:off x="-1" y="704313"/>
            <a:ext cx="93957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En caso de tenerlos activos apagarlos para evitar interferencia con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GlassFish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Server, siguiendo estos pasos: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6DC0D6-65B9-472D-8FA9-031B326917B1}"/>
              </a:ext>
            </a:extLst>
          </p:cNvPr>
          <p:cNvSpPr/>
          <p:nvPr/>
        </p:nvSpPr>
        <p:spPr>
          <a:xfrm>
            <a:off x="1134212" y="2440526"/>
            <a:ext cx="874643" cy="2120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307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C53AE1-73ED-479F-8364-08563155F014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1C5BEC1F-D3E7-4A21-A3B6-A637BF04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ECB2078-ACA0-4948-AA12-2695D89E8BEB}"/>
              </a:ext>
            </a:extLst>
          </p:cNvPr>
          <p:cNvSpPr txBox="1"/>
          <p:nvPr/>
        </p:nvSpPr>
        <p:spPr>
          <a:xfrm>
            <a:off x="-1" y="945603"/>
            <a:ext cx="8560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Si al ejecutar el proyecto en el último paso no te manda al explorador directamente, hacerlo manualmente, escribir en el explorador lo siguiente: 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http://localhost:8080/BasicOperationWebClient/form.jsp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662E0E-5AE3-4A3E-AD55-4626E2713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30" b="-243"/>
          <a:stretch/>
        </p:blipFill>
        <p:spPr>
          <a:xfrm>
            <a:off x="499210" y="3152671"/>
            <a:ext cx="8560905" cy="55399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434089-4482-4966-B068-7380D112CB73}"/>
              </a:ext>
            </a:extLst>
          </p:cNvPr>
          <p:cNvSpPr txBox="1"/>
          <p:nvPr/>
        </p:nvSpPr>
        <p:spPr>
          <a:xfrm>
            <a:off x="-1" y="232359"/>
            <a:ext cx="11383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Problemas al ejecutar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651723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1E7360-A43C-4F02-93ED-637D9D471CD1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D0AAEF2A-A38E-44FB-8D0C-1A746668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2D928D-40C5-4C5E-9204-C7943C794A44}"/>
              </a:ext>
            </a:extLst>
          </p:cNvPr>
          <p:cNvSpPr txBox="1"/>
          <p:nvPr/>
        </p:nvSpPr>
        <p:spPr>
          <a:xfrm>
            <a:off x="-13602" y="987566"/>
            <a:ext cx="1141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Asegurarse de escribir correctamente el nombre de métodos, variables, etcétera,  ya que al ser llamados los métodos en otras clases y no coincidir, el proyecto no funcionaría correctamente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EE63CD-531D-4AE1-A58E-7EF63F0A0890}"/>
              </a:ext>
            </a:extLst>
          </p:cNvPr>
          <p:cNvSpPr txBox="1"/>
          <p:nvPr/>
        </p:nvSpPr>
        <p:spPr>
          <a:xfrm>
            <a:off x="-2" y="232359"/>
            <a:ext cx="8295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Errores en escritura de código</a:t>
            </a:r>
          </a:p>
        </p:txBody>
      </p:sp>
    </p:spTree>
    <p:extLst>
      <p:ext uri="{BB962C8B-B14F-4D97-AF65-F5344CB8AC3E}">
        <p14:creationId xmlns:p14="http://schemas.microsoft.com/office/powerpoint/2010/main" val="1754529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13CFE4-E940-40C5-8A65-4734BFC5B1F7}"/>
              </a:ext>
            </a:extLst>
          </p:cNvPr>
          <p:cNvSpPr txBox="1"/>
          <p:nvPr/>
        </p:nvSpPr>
        <p:spPr>
          <a:xfrm>
            <a:off x="464177" y="989883"/>
            <a:ext cx="729611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Tipos de EJB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 err="1">
                <a:solidFill>
                  <a:schemeClr val="bg1">
                    <a:lumMod val="50000"/>
                  </a:schemeClr>
                </a:solidFill>
              </a:rPr>
              <a:t>Bean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 de sesión: Tutorial</a:t>
            </a:r>
          </a:p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Lista de correcciones y recomendaciones: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Detener otros servidores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Problemas al ejecutar la aplicación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</a:rPr>
              <a:t>Errores en escritura de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82849-66AF-4079-8D95-949BEED141F6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76846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dibujo pregunta">
            <a:extLst>
              <a:ext uri="{FF2B5EF4-FFF2-40B4-BE49-F238E27FC236}">
                <a16:creationId xmlns:a16="http://schemas.microsoft.com/office/drawing/2014/main" id="{CDA5DEE4-721A-4E40-9577-A35C5926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04" y="911085"/>
            <a:ext cx="4522307" cy="45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EBCFD9-C4F4-48CF-9394-5BCB7BF70811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CC016ACC-B4BF-4CC9-9ECD-4A656518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B6B437-6669-4FB1-978D-E6EB483AE29F}"/>
              </a:ext>
            </a:extLst>
          </p:cNvPr>
          <p:cNvSpPr txBox="1"/>
          <p:nvPr/>
        </p:nvSpPr>
        <p:spPr>
          <a:xfrm>
            <a:off x="436973" y="900114"/>
            <a:ext cx="1105301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EJB es una especificación desplegable para componentes del lado del servidor en Java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Un acuerdo entre componentes y servidores de aplicaciones (cualquier componente puede ejecutarse en cualquier aplicación)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Los componentes (enterprise beans) pueden ser implementados, importados y cargados en un servidor de aplicaciones 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Alojamiento de desarrollo de aplicaciones distribuidas, seguras, robustas y 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38A20C-EA01-4787-A269-DC934F1D8D41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</a:p>
        </p:txBody>
      </p:sp>
    </p:spTree>
    <p:extLst>
      <p:ext uri="{BB962C8B-B14F-4D97-AF65-F5344CB8AC3E}">
        <p14:creationId xmlns:p14="http://schemas.microsoft.com/office/powerpoint/2010/main" val="9168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54FA7BE-50BE-4DF4-B657-A846C2FB8517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CCC7B598-D6DB-447A-9AF2-E995054D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F9D2412-FCBB-49E5-A595-50F5938EC594}"/>
              </a:ext>
            </a:extLst>
          </p:cNvPr>
          <p:cNvSpPr txBox="1"/>
          <p:nvPr/>
        </p:nvSpPr>
        <p:spPr>
          <a:xfrm>
            <a:off x="436973" y="962801"/>
            <a:ext cx="110530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Ejecutar aplicaciones EJB requiere un servidor de aplicaciones (un contenedor EJB) como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JBoss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, Glassfish, Weblogic, Webshepre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Funciones de los contenedores EJB: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Gestión del ciclo de vida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Gestión de transacciones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Balanceo de carga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Mecanismo de Persistencia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Manejo de excepciones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q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Agrupación de objetos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Instalación del IDE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https://netbeans.org/downloads/8.2/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SzPct val="120000"/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Asegurarse de descargar una versión con Java EE</a:t>
            </a: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91A990-9040-4CE6-AAF4-52D1FA7831ED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74749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9D79DB-5143-4EC2-93BF-AA014A798FA5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3321620D-6828-46E8-9871-B688827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13CFE4-E940-40C5-8A65-4734BFC5B1F7}"/>
              </a:ext>
            </a:extLst>
          </p:cNvPr>
          <p:cNvSpPr txBox="1"/>
          <p:nvPr/>
        </p:nvSpPr>
        <p:spPr>
          <a:xfrm>
            <a:off x="477429" y="923622"/>
            <a:ext cx="729611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la plataforma EJB de JEE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ü"/>
            </a:pP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Instalación</a:t>
            </a:r>
          </a:p>
          <a:p>
            <a:pPr lvl="1">
              <a:buSzPct val="50000"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Tipos de EJB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Lógica de negocios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Lógica de los datos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q"/>
            </a:pP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Message-driven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beans: Lógica de negocios con paso de mensajes</a:t>
            </a:r>
          </a:p>
          <a:p>
            <a:pPr lvl="1">
              <a:buSzPct val="5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Tutorial para crear un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20000"/>
              <a:buFont typeface="Wingdings" panose="05000000000000000000" pitchFamily="2" charset="2"/>
              <a:buChar char="§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Lista de recomendaciones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82849-66AF-4079-8D95-949BEED141F6}"/>
              </a:ext>
            </a:extLst>
          </p:cNvPr>
          <p:cNvSpPr txBox="1"/>
          <p:nvPr/>
        </p:nvSpPr>
        <p:spPr>
          <a:xfrm>
            <a:off x="-1" y="232359"/>
            <a:ext cx="441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69911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EDE9C4-AEBB-4DC3-B406-B298CC9ACD51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95B3BB45-CBAA-4AC1-92CD-F911DD44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A45D6BA-5498-485C-8326-EC467EE98045}"/>
              </a:ext>
            </a:extLst>
          </p:cNvPr>
          <p:cNvSpPr txBox="1"/>
          <p:nvPr/>
        </p:nvSpPr>
        <p:spPr>
          <a:xfrm>
            <a:off x="0" y="959882"/>
            <a:ext cx="1105301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beans: Lógica de negocios que puede ser invocada por el cliente local, remoto o de servicios web, existen tres tipos:</a:t>
            </a: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SzPct val="50000"/>
              <a:buFont typeface="Wingdings" panose="05000000000000000000" pitchFamily="2" charset="2"/>
              <a:buChar char="q"/>
            </a:pP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No mantiene el estado de un cliente entre múltiples llamadas a métodos.</a:t>
            </a:r>
          </a:p>
          <a:p>
            <a:pPr lvl="2">
              <a:buSzPct val="50000"/>
            </a:pP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SzPct val="50000"/>
              <a:buFont typeface="Wingdings" panose="05000000000000000000" pitchFamily="2" charset="2"/>
              <a:buChar char="q"/>
            </a:pP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de sesión con estado mantiene el estado de un cliente en múltiples solicitudes.</a:t>
            </a:r>
          </a:p>
          <a:p>
            <a:pPr lvl="2">
              <a:buSzPct val="5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SzPct val="50000"/>
              <a:buFont typeface="Wingdings" panose="05000000000000000000" pitchFamily="2" charset="2"/>
              <a:buChar char="q"/>
            </a:pP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de sesión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se instancia una vez por aplicación y existe para el ciclo de vida de la aplicación.</a:t>
            </a:r>
          </a:p>
          <a:p>
            <a:pPr marL="1371600" lvl="2" indent="-457200">
              <a:buSzPct val="50000"/>
              <a:buFont typeface="Wingdings" panose="05000000000000000000" pitchFamily="2" charset="2"/>
              <a:buChar char="q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07573F-4C05-4A5E-A01C-779EDE93A6B8}"/>
              </a:ext>
            </a:extLst>
          </p:cNvPr>
          <p:cNvSpPr txBox="1"/>
          <p:nvPr/>
        </p:nvSpPr>
        <p:spPr>
          <a:xfrm>
            <a:off x="-1" y="232359"/>
            <a:ext cx="7301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Tipos de Enterprise Java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3785601-D4AE-4A07-B8EB-7B7433BA7FC6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4" descr="Imagen relacionada">
            <a:extLst>
              <a:ext uri="{FF2B5EF4-FFF2-40B4-BE49-F238E27FC236}">
                <a16:creationId xmlns:a16="http://schemas.microsoft.com/office/drawing/2014/main" id="{6046B9D1-2FCD-48C7-BA96-97428E64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925732-CA04-4A3B-A33D-3650239E27A4}"/>
              </a:ext>
            </a:extLst>
          </p:cNvPr>
          <p:cNvSpPr txBox="1"/>
          <p:nvPr/>
        </p:nvSpPr>
        <p:spPr>
          <a:xfrm>
            <a:off x="489982" y="960199"/>
            <a:ext cx="110530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beans: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Encapsulan el estado que puede persistir en la base de datos, la clase de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contiene lógica relacionada con los datos</a:t>
            </a:r>
          </a:p>
          <a:p>
            <a:pPr>
              <a:buSzPct val="120000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</a:pPr>
            <a:endParaRPr lang="es-MX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§"/>
            </a:pPr>
            <a:r>
              <a:rPr lang="es-MX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Message-driven</a:t>
            </a: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 beans: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Contiene la lógica de negocios, pero se invoca al pasar el mensaje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A18DA6-AD9D-41FF-942F-B0541ED53AA1}"/>
              </a:ext>
            </a:extLst>
          </p:cNvPr>
          <p:cNvSpPr txBox="1"/>
          <p:nvPr/>
        </p:nvSpPr>
        <p:spPr>
          <a:xfrm>
            <a:off x="-1" y="232359"/>
            <a:ext cx="6864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20000"/>
            </a:pP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Tipos de Enterprise Java </a:t>
            </a:r>
            <a:r>
              <a:rPr lang="es-MX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endParaRPr lang="es-MX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10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77A263-605D-4780-8160-2C7F0B32E390}"/>
</file>

<file path=customXml/itemProps2.xml><?xml version="1.0" encoding="utf-8"?>
<ds:datastoreItem xmlns:ds="http://schemas.openxmlformats.org/officeDocument/2006/customXml" ds:itemID="{11146B4D-2C67-461B-BC3F-8CBD928AAC6B}"/>
</file>

<file path=customXml/itemProps3.xml><?xml version="1.0" encoding="utf-8"?>
<ds:datastoreItem xmlns:ds="http://schemas.openxmlformats.org/officeDocument/2006/customXml" ds:itemID="{A169F3EA-CE80-4D6B-BA7F-D98994F63921}"/>
</file>

<file path=docProps/app.xml><?xml version="1.0" encoding="utf-8"?>
<Properties xmlns="http://schemas.openxmlformats.org/officeDocument/2006/extended-properties" xmlns:vt="http://schemas.openxmlformats.org/officeDocument/2006/docPropsVTypes">
  <TotalTime>9410</TotalTime>
  <Words>2198</Words>
  <Application>Microsoft Office PowerPoint</Application>
  <PresentationFormat>Panorámica</PresentationFormat>
  <Paragraphs>276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Fernanda Ahuactzin Fernandez</dc:creator>
  <cp:lastModifiedBy>Sara Fernanda</cp:lastModifiedBy>
  <cp:revision>95</cp:revision>
  <dcterms:created xsi:type="dcterms:W3CDTF">2018-05-15T20:42:09Z</dcterms:created>
  <dcterms:modified xsi:type="dcterms:W3CDTF">2019-04-24T21:59:11Z</dcterms:modified>
</cp:coreProperties>
</file>