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sldIdLst>
    <p:sldId id="260" r:id="rId5"/>
    <p:sldId id="257" r:id="rId6"/>
    <p:sldId id="262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FBC7E-70CE-4964-A474-B28ABCB879CA}" v="104" dt="2019-11-27T18:20:37.583"/>
    <p1510:client id="{EEBA60F9-2D15-4F53-8D64-53E9E4122A78}" v="584" dt="2019-11-27T19:03:50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José Carlos </a:t>
            </a:r>
            <a:r>
              <a:rPr lang="en-US" dirty="0" err="1"/>
              <a:t>Archundia</a:t>
            </a:r>
            <a:r>
              <a:rPr lang="en-US" dirty="0"/>
              <a:t> Adriano		155150					</a:t>
            </a:r>
          </a:p>
          <a:p>
            <a:pPr algn="l"/>
            <a:r>
              <a:rPr lang="en-US" dirty="0"/>
              <a:t>Carlos Andrés Reyes Evangelista		157068				</a:t>
            </a:r>
          </a:p>
          <a:p>
            <a:pPr algn="l"/>
            <a:r>
              <a:rPr lang="en-US" dirty="0"/>
              <a:t>Erick Siordia Nagaya			157504				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48" y="2736795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Algorithm –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61887"/>
            <a:ext cx="11269283" cy="750498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Neutralize the positive and negative value for each term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A7B2E-56C8-4018-A5CF-371CB21C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19"/>
            <a:ext cx="12192000" cy="2803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0CB72-0E12-4815-8FF1-67AD4245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" y="5135376"/>
            <a:ext cx="7172362" cy="11496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347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5" y="205971"/>
            <a:ext cx="9516037" cy="175259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Algorithm – user provided review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9" y="1520219"/>
            <a:ext cx="11269283" cy="750498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2800"/>
              <a:t>Get TF-IDF and weight for the review given by the user 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93363-C421-40BC-BED2-7C72F6BE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53" y="2334544"/>
            <a:ext cx="9067800" cy="3600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573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5" y="205971"/>
            <a:ext cx="9516037" cy="175259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Algorithm – </a:t>
            </a:r>
            <a:r>
              <a:rPr lang="en-US" sz="4800" dirty="0"/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D57CD-EB94-4BBE-90D2-6D8191F5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570"/>
            <a:ext cx="12192000" cy="38699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51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78AD-BD33-428D-9A95-A74F1C8A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108782"/>
            <a:ext cx="10018713" cy="1752599"/>
          </a:xfrm>
        </p:spPr>
        <p:txBody>
          <a:bodyPr/>
          <a:lstStyle/>
          <a:p>
            <a:r>
              <a:rPr lang="es-MX" dirty="0"/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86F27A-4F0E-4C88-8982-4968C4929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628" y="1428882"/>
            <a:ext cx="8614744" cy="4845794"/>
          </a:xfrm>
        </p:spPr>
      </p:pic>
    </p:spTree>
    <p:extLst>
      <p:ext uri="{BB962C8B-B14F-4D97-AF65-F5344CB8AC3E}">
        <p14:creationId xmlns:p14="http://schemas.microsoft.com/office/powerpoint/2010/main" val="17901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62640-3716-42D9-8F1A-65C80E76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549" y="694996"/>
            <a:ext cx="9720902" cy="5468008"/>
          </a:xfrm>
        </p:spPr>
      </p:pic>
    </p:spTree>
    <p:extLst>
      <p:ext uri="{BB962C8B-B14F-4D97-AF65-F5344CB8AC3E}">
        <p14:creationId xmlns:p14="http://schemas.microsoft.com/office/powerpoint/2010/main" val="239074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B78FA-709C-486A-BDFD-889A4105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266" y="761212"/>
            <a:ext cx="9485468" cy="5335576"/>
          </a:xfrm>
        </p:spPr>
      </p:pic>
    </p:spTree>
    <p:extLst>
      <p:ext uri="{BB962C8B-B14F-4D97-AF65-F5344CB8AC3E}">
        <p14:creationId xmlns:p14="http://schemas.microsoft.com/office/powerpoint/2010/main" val="360971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8B44D-306C-4991-B6E2-30DCF32B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951" y="1013985"/>
            <a:ext cx="9876097" cy="4830029"/>
          </a:xfrm>
        </p:spPr>
      </p:pic>
    </p:spTree>
    <p:extLst>
      <p:ext uri="{BB962C8B-B14F-4D97-AF65-F5344CB8AC3E}">
        <p14:creationId xmlns:p14="http://schemas.microsoft.com/office/powerpoint/2010/main" val="254697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A1FA-2636-4B8C-9647-D5AAE61E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772E-F052-472F-8816-185443B5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Satisfactory results</a:t>
            </a:r>
          </a:p>
          <a:p>
            <a:r>
              <a:rPr lang="es-MX" dirty="0"/>
              <a:t>Further improvements:</a:t>
            </a:r>
          </a:p>
          <a:p>
            <a:pPr lvl="1"/>
            <a:r>
              <a:rPr lang="es-MX" dirty="0"/>
              <a:t>N-gram</a:t>
            </a:r>
          </a:p>
          <a:p>
            <a:pPr lvl="1"/>
            <a:r>
              <a:rPr lang="es-MX" dirty="0"/>
              <a:t>Bigger test collection</a:t>
            </a:r>
          </a:p>
          <a:p>
            <a:pPr lvl="1"/>
            <a:r>
              <a:rPr lang="es-MX" dirty="0"/>
              <a:t>Stemming and lemmatization</a:t>
            </a:r>
          </a:p>
          <a:p>
            <a:r>
              <a:rPr lang="es-MX" dirty="0"/>
              <a:t>Lessons:</a:t>
            </a:r>
          </a:p>
          <a:p>
            <a:pPr lvl="1"/>
            <a:r>
              <a:rPr lang="es-MX" dirty="0"/>
              <a:t>Weighting terms can be useful for many applications</a:t>
            </a:r>
          </a:p>
          <a:p>
            <a:pPr lvl="1"/>
            <a:r>
              <a:rPr lang="es-MX" dirty="0"/>
              <a:t>Sentiment analysis can be useful in many areas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27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800" dirty="0"/>
              <a:t>Identify and classify the sentiment presented in a text</a:t>
            </a:r>
          </a:p>
          <a:p>
            <a:pPr lvl="1"/>
            <a:r>
              <a:rPr lang="en-US" dirty="0"/>
              <a:t>Classify terms and assigning them a sentiment value</a:t>
            </a:r>
          </a:p>
          <a:p>
            <a:pPr lvl="1"/>
            <a:r>
              <a:rPr lang="en-US" dirty="0"/>
              <a:t>Analyze opinions as being made towards an entity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“Sentiment analysis, also referred to as opinion mining, is an approach for </a:t>
            </a:r>
            <a:r>
              <a:rPr lang="en-GB" dirty="0" err="1"/>
              <a:t>analyzing</a:t>
            </a:r>
            <a:r>
              <a:rPr lang="en-GB" dirty="0"/>
              <a:t> people’s opinion, sentiment, attitude, evaluation and emotions towards an entity. (Rout, J. K., Choo, K.-K. R., et. Al, 2018)</a:t>
            </a:r>
            <a:endParaRPr lang="en-US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lvl="1"/>
            <a:r>
              <a:rPr lang="en-US" sz="2800" dirty="0"/>
              <a:t>Implement a proof of concept of sentiment analysis</a:t>
            </a:r>
          </a:p>
          <a:p>
            <a:pPr lvl="1"/>
            <a:r>
              <a:rPr lang="en-US" sz="2800" dirty="0"/>
              <a:t>Demonstrate a working sentiment analysis system by classifying an user provided review as positive, neutral or negative</a:t>
            </a:r>
          </a:p>
        </p:txBody>
      </p:sp>
    </p:spTree>
    <p:extLst>
      <p:ext uri="{BB962C8B-B14F-4D97-AF65-F5344CB8AC3E}">
        <p14:creationId xmlns:p14="http://schemas.microsoft.com/office/powerpoint/2010/main" val="10124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8C9C-0355-4A76-AA06-7D395335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05DA-E0AB-4032-8DAF-9DB0BDBE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Training of the sentiment analysis model.</a:t>
            </a:r>
          </a:p>
          <a:p>
            <a:r>
              <a:rPr lang="es-MX" dirty="0"/>
              <a:t>Classify movie reviews in good or bad.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804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lvl="1"/>
            <a:r>
              <a:rPr lang="en-US" sz="2800" dirty="0"/>
              <a:t>Bag of words (</a:t>
            </a:r>
            <a:r>
              <a:rPr lang="en-US" sz="2800" i="1" dirty="0"/>
              <a:t>1 – gram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Weights given by TF-IDF</a:t>
            </a:r>
          </a:p>
          <a:p>
            <a:pPr lvl="1"/>
            <a:r>
              <a:rPr lang="en-US" sz="2800" dirty="0"/>
              <a:t>Assign a value of </a:t>
            </a:r>
            <a:r>
              <a:rPr lang="en-US" sz="2800" i="1" dirty="0"/>
              <a:t>positivity</a:t>
            </a:r>
            <a:r>
              <a:rPr lang="en-US" sz="2800" dirty="0"/>
              <a:t>/</a:t>
            </a:r>
            <a:r>
              <a:rPr lang="en-US" sz="2800" i="1" dirty="0"/>
              <a:t>negativity </a:t>
            </a:r>
            <a:r>
              <a:rPr lang="en-US" sz="2800" dirty="0"/>
              <a:t>of a term</a:t>
            </a:r>
          </a:p>
          <a:p>
            <a:pPr lvl="1"/>
            <a:r>
              <a:rPr lang="en-US" sz="28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6532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5" y="205971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Algorithm –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9" y="1520219"/>
            <a:ext cx="11269283" cy="750498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Get the Term Frequency of each term in each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605E1-BB91-4FE0-85F5-A4B9301F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76" y="2248645"/>
            <a:ext cx="8828047" cy="3972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086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5286"/>
            <a:ext cx="4922389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Algorithm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2" y="3996267"/>
            <a:ext cx="4922389" cy="1884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r">
              <a:buNone/>
            </a:pPr>
            <a:r>
              <a:rPr lang="en-US" sz="2100"/>
              <a:t>Get the IDF for all terms</a:t>
            </a: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3AA011D0-5370-4565-A6FE-985250DD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542198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E685B-980B-4843-B520-CA89518C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5" y="2578100"/>
            <a:ext cx="5119987" cy="3007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66A83-1C69-41A0-B4D9-885E2567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7" y="1178742"/>
            <a:ext cx="5340983" cy="8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3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733" y="685800"/>
            <a:ext cx="6362291" cy="1752599"/>
          </a:xfrm>
        </p:spPr>
        <p:txBody>
          <a:bodyPr>
            <a:normAutofit/>
          </a:bodyPr>
          <a:lstStyle/>
          <a:p>
            <a:r>
              <a:rPr lang="en-US"/>
              <a:t>Algorithm – step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2092D-6625-4BDF-806D-E35E273D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0" y="302077"/>
            <a:ext cx="5032516" cy="36863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A0AB2-CD2E-43F6-8E5C-CF447A81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6" y="4663118"/>
            <a:ext cx="9233207" cy="18928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732" y="2666999"/>
            <a:ext cx="6362291" cy="31242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Get the TF-IDF for each term</a:t>
            </a:r>
          </a:p>
        </p:txBody>
      </p:sp>
    </p:spTree>
    <p:extLst>
      <p:ext uri="{BB962C8B-B14F-4D97-AF65-F5344CB8AC3E}">
        <p14:creationId xmlns:p14="http://schemas.microsoft.com/office/powerpoint/2010/main" val="30734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5286"/>
            <a:ext cx="4922389" cy="335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Algorithm –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632" y="3996267"/>
            <a:ext cx="4922389" cy="1884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r">
              <a:buNone/>
            </a:pPr>
            <a:r>
              <a:rPr lang="en-US" sz="2100"/>
              <a:t>Get the positive and negative weight of each term</a:t>
            </a: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3AA011D0-5370-4565-A6FE-985250DD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542198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A317E-D502-4382-BF2F-5262994D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72" y="728578"/>
            <a:ext cx="4173729" cy="2900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A5710-D853-4E3E-AC6A-A0A24F1F7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05" y="3381408"/>
            <a:ext cx="4780270" cy="21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11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48b9856-e140-43df-b912-f3ee89f23d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880F134F21D449EF86D646991381B" ma:contentTypeVersion="12" ma:contentTypeDescription="Create a new document." ma:contentTypeScope="" ma:versionID="39d68d7d5a1b5daeee525a7c653bcdb7">
  <xsd:schema xmlns:xsd="http://www.w3.org/2001/XMLSchema" xmlns:xs="http://www.w3.org/2001/XMLSchema" xmlns:p="http://schemas.microsoft.com/office/2006/metadata/properties" xmlns:ns3="2296d377-b8cb-4b9d-b2ff-8721c1b58bcd" xmlns:ns4="248b9856-e140-43df-b912-f3ee89f23dba" targetNamespace="http://schemas.microsoft.com/office/2006/metadata/properties" ma:root="true" ma:fieldsID="5d5b6fe8ed89e215fe8e901976d5f6c4" ns3:_="" ns4:_="">
    <xsd:import namespace="2296d377-b8cb-4b9d-b2ff-8721c1b58bcd"/>
    <xsd:import namespace="248b9856-e140-43df-b912-f3ee89f23db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6d377-b8cb-4b9d-b2ff-8721c1b58b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b9856-e140-43df-b912-f3ee89f23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www.w3.org/XML/1998/namespace"/>
    <ds:schemaRef ds:uri="http://purl.org/dc/elements/1.1/"/>
    <ds:schemaRef ds:uri="2296d377-b8cb-4b9d-b2ff-8721c1b58bcd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248b9856-e140-43df-b912-f3ee89f23db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79979CF-AD64-4E5E-9792-4A8DD38A0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6d377-b8cb-4b9d-b2ff-8721c1b58bcd"/>
    <ds:schemaRef ds:uri="248b9856-e140-43df-b912-f3ee89f23d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295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Sentiment analysis</vt:lpstr>
      <vt:lpstr>Sentiment analysis </vt:lpstr>
      <vt:lpstr>Objective</vt:lpstr>
      <vt:lpstr>Problem Description</vt:lpstr>
      <vt:lpstr>Algorithm</vt:lpstr>
      <vt:lpstr>Algorithm – step 1</vt:lpstr>
      <vt:lpstr>Algorithm – step 2</vt:lpstr>
      <vt:lpstr>Algorithm – step 3</vt:lpstr>
      <vt:lpstr>Algorithm – step 4</vt:lpstr>
      <vt:lpstr>Algorithm – step 5</vt:lpstr>
      <vt:lpstr>Algorithm – user provided review</vt:lpstr>
      <vt:lpstr>Algorithm – logistic regression</vt:lpstr>
      <vt:lpstr>Results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2019-11-27T17:01:21Z</dcterms:created>
  <dcterms:modified xsi:type="dcterms:W3CDTF">2019-11-27T19:03:50Z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0x0101001C3880F134F21D449EF86D646991381B</vt:lpwstr>
  </property>
</Properties>
</file>