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414e59"/>
            </a:solidFill>
            <a:ln>
              <a:noFill/>
            </a:ln>
          </c:spPr>
          <c:explosion val="25"/>
          <c:dPt>
            <c:idx val="0"/>
            <c:explosion val="25"/>
            <c:spPr>
              <a:solidFill>
                <a:srgbClr val="414e59"/>
              </a:solidFill>
              <a:ln>
                <a:noFill/>
              </a:ln>
            </c:spPr>
          </c:dPt>
          <c:dPt>
            <c:idx val="1"/>
            <c:explosion val="25"/>
            <c:spPr>
              <a:solidFill>
                <a:srgbClr val="616f79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Source Sans Pro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numFmt formatCode="General" sourceLinked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Source Sans Pro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
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Source Sans Pro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eparator>
</c:separator>
            <c:showLeaderLines val="0"/>
          </c:dLbls>
          <c:cat>
            <c:strRef>
              <c:f>categories</c:f>
              <c:strCache>
                <c:ptCount val="2"/>
                <c:pt idx="0">
                  <c:v>Unique content</c:v>
                </c:pt>
                <c:pt idx="1">
                  <c:v>Near duplicates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plotVisOnly val="0"/>
    <c:dispBlanksAs val="zero"/>
  </c:chart>
  <c:spPr>
    <a:noFill/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b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5140440"/>
          </a:xfrm>
          <a:prstGeom prst="rect">
            <a:avLst/>
          </a:prstGeom>
          <a:solidFill>
            <a:schemeClr val="tx1">
              <a:alpha val="40000"/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343240" y="0"/>
            <a:ext cx="6800040" cy="5140440"/>
          </a:xfrm>
          <a:custGeom>
            <a:avLst/>
            <a:gdLst/>
            <a:ahLst/>
            <a:rect l="l" t="t" r="r" b="b"/>
            <a:pathLst>
              <a:path w="6800850" h="5141129">
                <a:moveTo>
                  <a:pt x="0" y="0"/>
                </a:moveTo>
                <a:lnTo>
                  <a:pt x="6800850" y="0"/>
                </a:lnTo>
                <a:lnTo>
                  <a:pt x="6800850" y="5141129"/>
                </a:lnTo>
                <a:lnTo>
                  <a:pt x="3712666" y="514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038400" y="314280"/>
            <a:ext cx="704160" cy="465840"/>
          </a:xfrm>
          <a:custGeom>
            <a:avLst/>
            <a:gdLst/>
            <a:ahLst/>
            <a:rect l="l" t="t" r="r" b="b"/>
            <a:pathLst>
              <a:path w="704850" h="466725">
                <a:moveTo>
                  <a:pt x="9525" y="0"/>
                </a:moveTo>
                <a:lnTo>
                  <a:pt x="704850" y="385763"/>
                </a:lnTo>
                <a:lnTo>
                  <a:pt x="352425" y="466725"/>
                </a:lnTo>
                <a:close/>
              </a:path>
            </a:pathLst>
          </a:custGeom>
          <a:gradFill rotWithShape="0">
            <a:gsLst>
              <a:gs pos="0">
                <a:srgbClr val="49535b"/>
              </a:gs>
              <a:gs pos="100000">
                <a:srgbClr val="616f79">
                  <a:alpha val="0"/>
                </a:srgbClr>
              </a:gs>
            </a:gsLst>
            <a:lin ang="12000000"/>
          </a:gra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1470960" y="695160"/>
            <a:ext cx="2271600" cy="527760"/>
          </a:xfrm>
          <a:custGeom>
            <a:avLst/>
            <a:gdLst/>
            <a:ahLst/>
            <a:rect l="l" t="t" r="r" b="b"/>
            <a:pathLst>
              <a:path w="2272409" h="528638">
                <a:moveTo>
                  <a:pt x="0" y="0"/>
                </a:moveTo>
                <a:lnTo>
                  <a:pt x="2272409" y="528638"/>
                </a:lnTo>
                <a:lnTo>
                  <a:pt x="0" y="438150"/>
                </a:lnTo>
                <a:close/>
              </a:path>
            </a:pathLst>
          </a:custGeom>
          <a:gradFill rotWithShape="0">
            <a:gsLst>
              <a:gs pos="0">
                <a:srgbClr val="414e59"/>
              </a:gs>
              <a:gs pos="100000">
                <a:srgbClr val="616f79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69160" y="971640"/>
            <a:ext cx="6195240" cy="3214080"/>
          </a:xfrm>
          <a:custGeom>
            <a:avLst/>
            <a:gdLst/>
            <a:ahLst/>
            <a:rect l="l" t="t" r="r" b="b"/>
            <a:pathLst>
              <a:path w="6196013" h="3214688">
                <a:moveTo>
                  <a:pt x="0" y="247650"/>
                </a:moveTo>
                <a:lnTo>
                  <a:pt x="6196013" y="0"/>
                </a:lnTo>
                <a:lnTo>
                  <a:pt x="5662613" y="3214687"/>
                </a:lnTo>
                <a:lnTo>
                  <a:pt x="266700" y="2605088"/>
                </a:lnTo>
                <a:close/>
              </a:path>
            </a:pathLst>
          </a:custGeom>
          <a:gradFill rotWithShape="0">
            <a:gsLst>
              <a:gs pos="0">
                <a:srgbClr val="414e59"/>
              </a:gs>
              <a:gs pos="100000">
                <a:srgbClr val="616f79">
                  <a:alpha val="0"/>
                </a:srgbClr>
              </a:gs>
            </a:gsLst>
            <a:lin ang="2100000"/>
          </a:gra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3909960" y="4338720"/>
            <a:ext cx="913680" cy="484920"/>
          </a:xfrm>
          <a:custGeom>
            <a:avLst/>
            <a:gdLst/>
            <a:ahLst/>
            <a:rect l="l" t="t" r="r" b="b"/>
            <a:pathLst>
              <a:path w="914289" h="485775">
                <a:moveTo>
                  <a:pt x="0" y="28575"/>
                </a:moveTo>
                <a:lnTo>
                  <a:pt x="500063" y="0"/>
                </a:lnTo>
                <a:lnTo>
                  <a:pt x="914289" y="485775"/>
                </a:lnTo>
                <a:close/>
              </a:path>
            </a:pathLst>
          </a:custGeom>
          <a:gradFill rotWithShape="0">
            <a:gsLst>
              <a:gs pos="0">
                <a:srgbClr val="414e59"/>
              </a:gs>
              <a:gs pos="100000">
                <a:srgbClr val="616f79">
                  <a:alpha val="0"/>
                </a:srgbClr>
              </a:gs>
            </a:gsLst>
            <a:lin ang="1920000"/>
          </a:gra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909960" y="3819600"/>
            <a:ext cx="3228120" cy="551880"/>
          </a:xfrm>
          <a:custGeom>
            <a:avLst/>
            <a:gdLst/>
            <a:ahLst/>
            <a:rect l="l" t="t" r="r" b="b"/>
            <a:pathLst>
              <a:path w="3228975" h="552450">
                <a:moveTo>
                  <a:pt x="0" y="0"/>
                </a:moveTo>
                <a:lnTo>
                  <a:pt x="3228975" y="361950"/>
                </a:lnTo>
                <a:lnTo>
                  <a:pt x="0" y="552450"/>
                </a:lnTo>
                <a:close/>
              </a:path>
            </a:pathLst>
          </a:custGeom>
          <a:gradFill rotWithShape="0">
            <a:gsLst>
              <a:gs pos="0">
                <a:srgbClr val="616f79"/>
              </a:gs>
              <a:gs pos="100000">
                <a:srgbClr val="414e59">
                  <a:alpha val="0"/>
                </a:srgbClr>
              </a:gs>
            </a:gsLst>
            <a:lin ang="1740000"/>
          </a:gra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790560" y="427680"/>
            <a:ext cx="7562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b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9143280" cy="5140440"/>
          </a:xfrm>
          <a:prstGeom prst="rect">
            <a:avLst/>
          </a:prstGeom>
          <a:solidFill>
            <a:schemeClr val="tx1">
              <a:alpha val="40000"/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576520" y="4657680"/>
            <a:ext cx="537480" cy="327960"/>
          </a:xfrm>
          <a:custGeom>
            <a:avLst/>
            <a:gdLst/>
            <a:ahLst/>
            <a:rect l="l" t="t" r="r" b="b"/>
            <a:pathLst>
              <a:path w="538163" h="328613">
                <a:moveTo>
                  <a:pt x="228600" y="0"/>
                </a:moveTo>
                <a:lnTo>
                  <a:pt x="538163" y="52388"/>
                </a:lnTo>
                <a:lnTo>
                  <a:pt x="0" y="328613"/>
                </a:lnTo>
                <a:close/>
              </a:path>
            </a:pathLst>
          </a:custGeom>
          <a:gradFill rotWithShape="0">
            <a:gsLst>
              <a:gs pos="0">
                <a:srgbClr val="414e59"/>
              </a:gs>
              <a:gs pos="100000">
                <a:srgbClr val="616f79">
                  <a:alpha val="0"/>
                </a:srgbClr>
              </a:gs>
            </a:gsLst>
            <a:lin ang="5580000"/>
          </a:gra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 flipH="1" flipV="1">
            <a:off x="827280" y="4333320"/>
            <a:ext cx="2285280" cy="380160"/>
          </a:xfrm>
          <a:custGeom>
            <a:avLst/>
            <a:gdLst/>
            <a:ahLst/>
            <a:rect l="l" t="t" r="r" b="b"/>
            <a:pathLst>
              <a:path w="2633663" h="494400">
                <a:moveTo>
                  <a:pt x="0" y="0"/>
                </a:moveTo>
                <a:lnTo>
                  <a:pt x="2633663" y="494400"/>
                </a:lnTo>
                <a:lnTo>
                  <a:pt x="100013" y="461062"/>
                </a:lnTo>
                <a:close/>
              </a:path>
            </a:pathLst>
          </a:custGeom>
          <a:gradFill rotWithShape="0">
            <a:gsLst>
              <a:gs pos="0">
                <a:srgbClr val="616f79"/>
              </a:gs>
              <a:gs pos="100000">
                <a:srgbClr val="414e59">
                  <a:alpha val="0"/>
                </a:srgbClr>
              </a:gs>
            </a:gsLst>
            <a:lin ang="13560000"/>
          </a:gra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6515280" y="514440"/>
            <a:ext cx="2133000" cy="465840"/>
          </a:xfrm>
          <a:custGeom>
            <a:avLst/>
            <a:gdLst/>
            <a:ahLst/>
            <a:rect l="l" t="t" r="r" b="b"/>
            <a:pathLst>
              <a:path w="2133600" h="466725">
                <a:moveTo>
                  <a:pt x="9525" y="0"/>
                </a:moveTo>
                <a:lnTo>
                  <a:pt x="2133600" y="438150"/>
                </a:lnTo>
                <a:lnTo>
                  <a:pt x="119063" y="466725"/>
                </a:lnTo>
                <a:close/>
              </a:path>
            </a:pathLst>
          </a:custGeom>
          <a:gradFill rotWithShape="0">
            <a:gsLst>
              <a:gs pos="0">
                <a:srgbClr val="616f79"/>
              </a:gs>
              <a:gs pos="100000">
                <a:srgbClr val="414e59">
                  <a:alpha val="0"/>
                </a:srgbClr>
              </a:gs>
            </a:gsLst>
            <a:lin ang="1740000"/>
          </a:gra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523800" y="948960"/>
            <a:ext cx="8114760" cy="3493800"/>
          </a:xfrm>
          <a:custGeom>
            <a:avLst/>
            <a:gdLst/>
            <a:ahLst/>
            <a:rect l="l" t="t" r="r" b="b"/>
            <a:pathLst>
              <a:path w="8115300" h="3494480">
                <a:moveTo>
                  <a:pt x="0" y="101409"/>
                </a:moveTo>
                <a:lnTo>
                  <a:pt x="8115300" y="0"/>
                </a:lnTo>
                <a:lnTo>
                  <a:pt x="7723113" y="3494479"/>
                </a:lnTo>
                <a:lnTo>
                  <a:pt x="310393" y="3389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6524640" y="324000"/>
            <a:ext cx="813600" cy="294480"/>
          </a:xfrm>
          <a:custGeom>
            <a:avLst/>
            <a:gdLst/>
            <a:ahLst/>
            <a:rect l="l" t="t" r="r" b="b"/>
            <a:pathLst>
              <a:path w="814388" h="295275">
                <a:moveTo>
                  <a:pt x="814388" y="0"/>
                </a:moveTo>
                <a:lnTo>
                  <a:pt x="495300" y="295275"/>
                </a:lnTo>
                <a:lnTo>
                  <a:pt x="0" y="190500"/>
                </a:lnTo>
                <a:close/>
              </a:path>
            </a:pathLst>
          </a:custGeom>
          <a:gradFill rotWithShape="0">
            <a:gsLst>
              <a:gs pos="0">
                <a:srgbClr val="616f79"/>
              </a:gs>
              <a:gs pos="100000">
                <a:srgbClr val="414e59">
                  <a:alpha val="0"/>
                </a:srgbClr>
              </a:gs>
            </a:gsLst>
            <a:lin ang="8760000"/>
          </a:gra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90600" y="1626840"/>
            <a:ext cx="4761720" cy="11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Source Sans Pro"/>
              </a:rPr>
              <a:t>Detecting duplicates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185920" y="2809800"/>
            <a:ext cx="476172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94" strike="noStrike">
                <a:solidFill>
                  <a:srgbClr val="ffffff"/>
                </a:solidFill>
                <a:latin typeface="Source Sans Pro"/>
              </a:rPr>
              <a:t>155150 - 157068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"/>
          <p:cNvGraphicFramePr/>
          <p:nvPr/>
        </p:nvGraphicFramePr>
        <p:xfrm>
          <a:off x="4769640" y="1359000"/>
          <a:ext cx="3583080" cy="271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2" name="CustomShape 1"/>
          <p:cNvSpPr/>
          <p:nvPr/>
        </p:nvSpPr>
        <p:spPr>
          <a:xfrm>
            <a:off x="790560" y="571680"/>
            <a:ext cx="756216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16f79"/>
                </a:solidFill>
                <a:latin typeface="Oswald"/>
              </a:rPr>
              <a:t>Problem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90560" y="1351440"/>
            <a:ext cx="7562160" cy="29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616f79"/>
                </a:solidFill>
                <a:latin typeface="Source Sans Pro"/>
              </a:rPr>
              <a:t>Web crawling produces duplicates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7c95ae"/>
              </a:buClr>
              <a:buSzPct val="120000"/>
              <a:buFont typeface="Source Sans Pro"/>
              <a:buChar char="→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Exact duplicates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7c95ae"/>
              </a:buClr>
              <a:buFont typeface="Source Sans Pro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</a:rPr>
              <a:t>Easy to check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7c95ae"/>
              </a:buClr>
              <a:buSzPct val="120000"/>
              <a:buFont typeface="Source Sans Pro"/>
              <a:buChar char="→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Near duplicates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7c95ae"/>
              </a:buClr>
              <a:buFont typeface="Source Sans Pro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</a:rPr>
              <a:t>Hard to check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7c95ae"/>
              </a:buClr>
              <a:buFont typeface="Source Sans Pro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</a:rPr>
              <a:t>Web pages might have same text 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</a:rPr>
              <a:t>content but different layout</a:t>
            </a:r>
            <a:endParaRPr b="0" lang="en-US" sz="16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90560" y="571680"/>
            <a:ext cx="756216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73e44"/>
                </a:solidFill>
                <a:latin typeface="Oswald"/>
              </a:rPr>
              <a:t>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90560" y="1351440"/>
            <a:ext cx="7562160" cy="29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7c95ae"/>
              </a:buClr>
              <a:buSzPct val="120000"/>
              <a:buFont typeface="Source Sans Pro"/>
              <a:buChar char="→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For exact duplicates: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7c95ae"/>
              </a:buClr>
              <a:buFont typeface="Source Sans Pro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Checksumming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7c95ae"/>
              </a:buClr>
              <a:buFont typeface="Source Sans Pro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Cyclic Redundancy Check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26920" y="3111120"/>
            <a:ext cx="7428960" cy="10375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90560" y="571680"/>
            <a:ext cx="756216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73e44"/>
                </a:solidFill>
                <a:latin typeface="Oswald"/>
              </a:rPr>
              <a:t>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0560" y="1351440"/>
            <a:ext cx="7562160" cy="29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7c95ae"/>
              </a:buClr>
              <a:buSzPct val="120000"/>
              <a:buFont typeface="Source Sans Pro"/>
              <a:buChar char="→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For near duplicates: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7c95ae"/>
              </a:buClr>
              <a:buFont typeface="Source Sans Pro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Fingerprinting techniques: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7c95ae"/>
              </a:buClr>
              <a:buFont typeface="Source Sans Pro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N-grams + hashing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7c95ae"/>
              </a:buClr>
              <a:buFont typeface="Source Sans Pro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Simhashing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90560" y="571680"/>
            <a:ext cx="756216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16f79"/>
                </a:solidFill>
                <a:latin typeface="Oswald"/>
              </a:rPr>
              <a:t>N-Hash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0" name="Content Placeholder 9" descr=""/>
          <p:cNvPicPr/>
          <p:nvPr/>
        </p:nvPicPr>
        <p:blipFill>
          <a:blip r:embed="rId1"/>
          <a:srcRect l="-51627" t="0" r="-51627" b="0"/>
          <a:stretch/>
        </p:blipFill>
        <p:spPr>
          <a:xfrm>
            <a:off x="179640" y="844920"/>
            <a:ext cx="9516600" cy="36925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90560" y="571680"/>
            <a:ext cx="756216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16f79"/>
                </a:solidFill>
                <a:latin typeface="Oswald"/>
              </a:rPr>
              <a:t>Simhash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90560" y="1018800"/>
            <a:ext cx="7562160" cy="29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7c95ae"/>
              </a:buClr>
              <a:buSzPct val="120000"/>
              <a:buFont typeface="Source Sans Pro"/>
              <a:buChar char="→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Similar content produces a similar hash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884240" y="1491480"/>
            <a:ext cx="5374800" cy="211284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1487520" y="3960000"/>
            <a:ext cx="6334200" cy="88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US" sz="13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 web page is defined</a:t>
            </a:r>
            <a:br/>
            <a:r>
              <a:rPr b="0" i="1" lang="en-US" sz="13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as a near-duplicate of another page if the simhash fingerprints agree on more than</a:t>
            </a:r>
            <a:br/>
            <a:r>
              <a:rPr b="0" i="1" lang="en-US" sz="13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372 bits out of 384 bits</a:t>
            </a:r>
            <a:endParaRPr b="0" lang="en-US" sz="1300" spc="-1" strike="noStrike">
              <a:latin typeface="Arial"/>
            </a:endParaRPr>
          </a:p>
        </p:txBody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b35"/>
      </a:dk2>
      <a:lt2>
        <a:srgbClr val="f9fcfe"/>
      </a:lt2>
      <a:accent1>
        <a:srgbClr val="414e59"/>
      </a:accent1>
      <a:accent2>
        <a:srgbClr val="616f79"/>
      </a:accent2>
      <a:accent3>
        <a:srgbClr val="7c8690"/>
      </a:accent3>
      <a:accent4>
        <a:srgbClr val="9ca4ac"/>
      </a:accent4>
      <a:accent5>
        <a:srgbClr val="b4bcc6"/>
      </a:accent5>
      <a:accent6>
        <a:srgbClr val="c4d1d9"/>
      </a:accent6>
      <a:hlink>
        <a:srgbClr val="0070c0"/>
      </a:hlink>
      <a:folHlink>
        <a:srgbClr val="ed4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b35"/>
      </a:dk2>
      <a:lt2>
        <a:srgbClr val="f9fcfe"/>
      </a:lt2>
      <a:accent1>
        <a:srgbClr val="414e59"/>
      </a:accent1>
      <a:accent2>
        <a:srgbClr val="616f79"/>
      </a:accent2>
      <a:accent3>
        <a:srgbClr val="7c8690"/>
      </a:accent3>
      <a:accent4>
        <a:srgbClr val="9ca4ac"/>
      </a:accent4>
      <a:accent5>
        <a:srgbClr val="b4bcc6"/>
      </a:accent5>
      <a:accent6>
        <a:srgbClr val="c4d1d9"/>
      </a:accent6>
      <a:hlink>
        <a:srgbClr val="0070c0"/>
      </a:hlink>
      <a:folHlink>
        <a:srgbClr val="ed4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LibreOffice/6.3.0.4$Linux_X86_64 LibreOffice_project/30$Build-4</Application>
  <Company>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2019-09-23T09:11:19Z</dcterms:created>
  <dc:creator>Andrés</dc:creator>
  <dc:description/>
  <dc:language>en-US</dc:language>
  <cp:lastModifiedBy/>
  <dcterms:modified xsi:type="dcterms:W3CDTF">2019-09-23T12:43:53Z</dcterms:modified>
  <cp:revision>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3.0000</vt:lpwstr>
  </property>
  <property fmtid="{D5CDD505-2E9C-101B-9397-08002B2CF9AE}" pid="3" name="Company">
    <vt:lpwstr>Company</vt:lpwstr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PresentationFormat">
    <vt:lpwstr>On-Screen Show (4:3)</vt:lpwstr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