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sldIdLst>
    <p:sldId id="256" r:id="rId2"/>
    <p:sldId id="265" r:id="rId3"/>
    <p:sldId id="257" r:id="rId4"/>
    <p:sldId id="258" r:id="rId5"/>
    <p:sldId id="263" r:id="rId6"/>
    <p:sldId id="266" r:id="rId7"/>
    <p:sldId id="267" r:id="rId8"/>
    <p:sldId id="26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4"/>
  </p:normalViewPr>
  <p:slideViewPr>
    <p:cSldViewPr snapToGrid="0" snapToObjects="1">
      <p:cViewPr varScale="1">
        <p:scale>
          <a:sx n="80" d="100"/>
          <a:sy n="80" d="100"/>
        </p:scale>
        <p:origin x="4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045F297F-E427-964B-8E82-39276995D0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06CB022-6ACF-7143-AEF0-DA954F83F942}"/>
              </a:ext>
            </a:extLst>
          </p:cNvPr>
          <p:cNvSpPr>
            <a:spLocks noGrp="1"/>
          </p:cNvSpPr>
          <p:nvPr>
            <p:ph type="ctrTitle" hasCustomPrompt="1"/>
          </p:nvPr>
        </p:nvSpPr>
        <p:spPr>
          <a:xfrm>
            <a:off x="1524000" y="1122363"/>
            <a:ext cx="9144000" cy="2387600"/>
          </a:xfrm>
        </p:spPr>
        <p:txBody>
          <a:bodyPr anchor="b"/>
          <a:lstStyle>
            <a:lvl1pPr algn="ctr">
              <a:defRPr sz="6000">
                <a:solidFill>
                  <a:schemeClr val="bg2">
                    <a:lumMod val="50000"/>
                  </a:schemeClr>
                </a:solidFill>
              </a:defRPr>
            </a:lvl1pPr>
          </a:lstStyle>
          <a:p>
            <a:r>
              <a:rPr lang="es-ES" dirty="0"/>
              <a:t>clic para modificar el estilo de título del </a:t>
            </a:r>
            <a:r>
              <a:rPr lang="es-ES" dirty="0" err="1"/>
              <a:t>patrónHaga</a:t>
            </a:r>
            <a:endParaRPr lang="es-CO" dirty="0"/>
          </a:p>
        </p:txBody>
      </p:sp>
      <p:sp>
        <p:nvSpPr>
          <p:cNvPr id="3" name="Subtítulo 2">
            <a:extLst>
              <a:ext uri="{FF2B5EF4-FFF2-40B4-BE49-F238E27FC236}">
                <a16:creationId xmlns:a16="http://schemas.microsoft.com/office/drawing/2014/main" id="{FA47BD3B-1628-A04C-80D5-CB2F614AD1E7}"/>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O" dirty="0"/>
          </a:p>
        </p:txBody>
      </p:sp>
      <p:sp>
        <p:nvSpPr>
          <p:cNvPr id="4" name="Marcador de fecha 3">
            <a:extLst>
              <a:ext uri="{FF2B5EF4-FFF2-40B4-BE49-F238E27FC236}">
                <a16:creationId xmlns:a16="http://schemas.microsoft.com/office/drawing/2014/main" id="{1FD518BF-6BD5-5342-8FD9-5062DEF9EF7B}"/>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5" name="Marcador de pie de página 4">
            <a:extLst>
              <a:ext uri="{FF2B5EF4-FFF2-40B4-BE49-F238E27FC236}">
                <a16:creationId xmlns:a16="http://schemas.microsoft.com/office/drawing/2014/main" id="{83A5804C-AB0F-484C-B028-CBF3FF05932D}"/>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62D61AE5-02F9-DF42-9382-25FF3901A009}"/>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9928485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876E1D4-704A-1E4E-B62E-C90CB88AC30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9F43C6F-C607-C449-A7D7-0D49C9728C7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E434C62-CD56-C145-888A-83ED84C1F51D}"/>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889BC05-5945-6A49-9DBD-5A423682D691}"/>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5" name="Marcador de pie de página 4">
            <a:extLst>
              <a:ext uri="{FF2B5EF4-FFF2-40B4-BE49-F238E27FC236}">
                <a16:creationId xmlns:a16="http://schemas.microsoft.com/office/drawing/2014/main" id="{D83E99FD-4D24-1349-8884-193C65D123F2}"/>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6B0F5510-9339-5442-A879-387A23590EAC}"/>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945805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57E85B1-DB8E-1C4B-A690-3E84A31544C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vertical 1">
            <a:extLst>
              <a:ext uri="{FF2B5EF4-FFF2-40B4-BE49-F238E27FC236}">
                <a16:creationId xmlns:a16="http://schemas.microsoft.com/office/drawing/2014/main" id="{39EDCCD1-4420-4048-B999-27F64374FCA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D23F83A-98F6-CE42-A854-F3C4D945FE3C}"/>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17A635ED-2117-8A44-A295-F5E15F88F307}"/>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5" name="Marcador de pie de página 4">
            <a:extLst>
              <a:ext uri="{FF2B5EF4-FFF2-40B4-BE49-F238E27FC236}">
                <a16:creationId xmlns:a16="http://schemas.microsoft.com/office/drawing/2014/main" id="{19405A19-719D-0B4C-AE57-F17D9DBA1F10}"/>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C560FD55-B4E4-9C41-AB6B-049266E4FC39}"/>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30568477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29E3DB5-07EC-6045-A1C3-7CC4B76FD77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54C83EC-5892-9846-91D7-6BE6420593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9C70B94-5535-E14C-974B-DED60B90C4CB}"/>
              </a:ext>
            </a:extLst>
          </p:cNvPr>
          <p:cNvSpPr>
            <a:spLocks noGrp="1"/>
          </p:cNvSpPr>
          <p:nvPr>
            <p:ph idx="1"/>
          </p:nvPr>
        </p:nvSpPr>
        <p:spPr/>
        <p:txBody>
          <a:bodyPr/>
          <a:lstStyle/>
          <a:p>
            <a:r>
              <a:rPr lang="es-ES" dirty="0"/>
              <a:t>Editar los estilos de texto del patrón
Segundo nivel
Tercer nivel
Cuarto nivel
Quinto nivel</a:t>
            </a:r>
            <a:endParaRPr lang="es-CO" dirty="0"/>
          </a:p>
        </p:txBody>
      </p:sp>
      <p:sp>
        <p:nvSpPr>
          <p:cNvPr id="4" name="Marcador de fecha 3">
            <a:extLst>
              <a:ext uri="{FF2B5EF4-FFF2-40B4-BE49-F238E27FC236}">
                <a16:creationId xmlns:a16="http://schemas.microsoft.com/office/drawing/2014/main" id="{15B3D483-AB5D-E94E-873A-1C966F359184}"/>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5" name="Marcador de pie de página 4">
            <a:extLst>
              <a:ext uri="{FF2B5EF4-FFF2-40B4-BE49-F238E27FC236}">
                <a16:creationId xmlns:a16="http://schemas.microsoft.com/office/drawing/2014/main" id="{B5659E05-C7C5-F248-B5C6-7E45EAB4A39F}"/>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90CDA398-FAE6-1A48-873B-4BAC0B73443D}"/>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4028955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1890E03-DFAE-7040-BBA7-E220A2C9F17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D8A0C5F-690E-CC46-9DF2-F678A83DDDB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52A13A7-0EB1-2747-8B10-2C897E6F3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8538B9FD-54F8-5541-A549-B45DB882903B}"/>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5" name="Marcador de pie de página 4">
            <a:extLst>
              <a:ext uri="{FF2B5EF4-FFF2-40B4-BE49-F238E27FC236}">
                <a16:creationId xmlns:a16="http://schemas.microsoft.com/office/drawing/2014/main" id="{ECAC4B6E-72BD-EC45-87F3-3C86C3B9984D}"/>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08BCE5F6-10D2-604C-924B-0B8774C0E876}"/>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41947227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D9399F2-0493-E94C-BB1D-72615E72BE7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4B2CA96-BBDC-D84B-AB7E-3DC314E78F5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E3CC77B-C13E-E248-AF3D-5C7DDCC7554F}"/>
              </a:ext>
            </a:extLst>
          </p:cNvPr>
          <p:cNvSpPr>
            <a:spLocks noGrp="1"/>
          </p:cNvSpPr>
          <p:nvPr>
            <p:ph sz="half" idx="1"/>
          </p:nvPr>
        </p:nvSpPr>
        <p:spPr>
          <a:xfrm>
            <a:off x="838200" y="1825625"/>
            <a:ext cx="5181600" cy="4351338"/>
          </a:xfrm>
        </p:spPr>
        <p:txBody>
          <a:bodyPr/>
          <a:lstStyle/>
          <a:p>
            <a:r>
              <a:rPr lang="es-ES" dirty="0"/>
              <a:t>Editar los estilos de texto del patrón
Segundo nivel
Tercer nivel
Cuarto nivel
Quinto nivel</a:t>
            </a:r>
            <a:endParaRPr lang="es-CO" dirty="0"/>
          </a:p>
        </p:txBody>
      </p:sp>
      <p:sp>
        <p:nvSpPr>
          <p:cNvPr id="4" name="Marcador de contenido 3">
            <a:extLst>
              <a:ext uri="{FF2B5EF4-FFF2-40B4-BE49-F238E27FC236}">
                <a16:creationId xmlns:a16="http://schemas.microsoft.com/office/drawing/2014/main" id="{FB957DCC-0903-4941-89EF-F096DF66E345}"/>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A3ED2511-7C19-C549-99E7-59FFD6B2E7B7}"/>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6" name="Marcador de pie de página 5">
            <a:extLst>
              <a:ext uri="{FF2B5EF4-FFF2-40B4-BE49-F238E27FC236}">
                <a16:creationId xmlns:a16="http://schemas.microsoft.com/office/drawing/2014/main" id="{2AE93ED1-E258-E341-BD43-E14BDDD41E94}"/>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96B00CB8-FF65-6E4B-AA52-B5EBCE2AD0E2}"/>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6051111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CBE73433-6D43-344A-8BC0-5BA42466ABB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9EA2480-95D0-7145-AF0B-EE7FB6272B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D94E520-45A5-064C-BE4E-E83E0B7A6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101E1FD9-2A07-D449-ADD2-F9B6F1E6CE98}"/>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O"/>
          </a:p>
        </p:txBody>
      </p:sp>
      <p:sp>
        <p:nvSpPr>
          <p:cNvPr id="5" name="Marcador de texto 4">
            <a:extLst>
              <a:ext uri="{FF2B5EF4-FFF2-40B4-BE49-F238E27FC236}">
                <a16:creationId xmlns:a16="http://schemas.microsoft.com/office/drawing/2014/main" id="{E53DB191-FCE6-DB40-9616-7B8B01191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6" name="Marcador de contenido 5">
            <a:extLst>
              <a:ext uri="{FF2B5EF4-FFF2-40B4-BE49-F238E27FC236}">
                <a16:creationId xmlns:a16="http://schemas.microsoft.com/office/drawing/2014/main" id="{5E856523-0004-874F-82FD-F9D0F64B8348}"/>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O"/>
          </a:p>
        </p:txBody>
      </p:sp>
      <p:sp>
        <p:nvSpPr>
          <p:cNvPr id="7" name="Marcador de fecha 6">
            <a:extLst>
              <a:ext uri="{FF2B5EF4-FFF2-40B4-BE49-F238E27FC236}">
                <a16:creationId xmlns:a16="http://schemas.microsoft.com/office/drawing/2014/main" id="{E7C68F3C-9844-914C-B140-0E536C0A2A91}"/>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8" name="Marcador de pie de página 7">
            <a:extLst>
              <a:ext uri="{FF2B5EF4-FFF2-40B4-BE49-F238E27FC236}">
                <a16:creationId xmlns:a16="http://schemas.microsoft.com/office/drawing/2014/main" id="{5B1DA80C-35E2-2143-BF6F-87FAF1842F64}"/>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80E55CE4-B078-5840-82FB-AD45865E249D}"/>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8249934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CC368A0-B14B-CB4F-B8CD-6D5D242282C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C97F000-C3F0-E245-9767-E91399122AE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32770EC-5E87-574A-82CB-A6D155FD82CA}"/>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4" name="Marcador de pie de página 3">
            <a:extLst>
              <a:ext uri="{FF2B5EF4-FFF2-40B4-BE49-F238E27FC236}">
                <a16:creationId xmlns:a16="http://schemas.microsoft.com/office/drawing/2014/main" id="{903C2251-59D1-614F-B80E-0803F7306FFB}"/>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1E907845-4CED-CE48-86E1-F21262B62D5B}"/>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3836745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11C8340-B184-934A-BF35-9FBE99B1E1A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Marcador de fecha 1">
            <a:extLst>
              <a:ext uri="{FF2B5EF4-FFF2-40B4-BE49-F238E27FC236}">
                <a16:creationId xmlns:a16="http://schemas.microsoft.com/office/drawing/2014/main" id="{23281872-1A98-7C4F-9B64-936C8A3A264F}"/>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3" name="Marcador de pie de página 2">
            <a:extLst>
              <a:ext uri="{FF2B5EF4-FFF2-40B4-BE49-F238E27FC236}">
                <a16:creationId xmlns:a16="http://schemas.microsoft.com/office/drawing/2014/main" id="{936209C1-CE17-774A-ACC9-19AE2284A231}"/>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935A55C8-730B-B547-81AD-FF8A017EF3C7}"/>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921097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C4B5DDD-316C-BB42-9539-2829B508D85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E1D196D-599B-8E46-B467-4A45C10589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C97B519-3E9B-5846-8523-727A41F22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O"/>
          </a:p>
        </p:txBody>
      </p:sp>
      <p:sp>
        <p:nvSpPr>
          <p:cNvPr id="4" name="Marcador de texto 3">
            <a:extLst>
              <a:ext uri="{FF2B5EF4-FFF2-40B4-BE49-F238E27FC236}">
                <a16:creationId xmlns:a16="http://schemas.microsoft.com/office/drawing/2014/main" id="{73D54FCE-A760-0B4D-BBD9-EC5456641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F01FE8E7-11C8-BA40-A2F0-6E753AB72035}"/>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6" name="Marcador de pie de página 5">
            <a:extLst>
              <a:ext uri="{FF2B5EF4-FFF2-40B4-BE49-F238E27FC236}">
                <a16:creationId xmlns:a16="http://schemas.microsoft.com/office/drawing/2014/main" id="{34F5D030-60E0-F140-AB50-0E1BF12AB4DA}"/>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D42CB9B5-5B78-2147-937C-161E09599F98}"/>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2406731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65EBCA9D-0895-0840-AD87-46EA5422F30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F1FE379-C9EB-4247-8415-DEAEFF8992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1154CF0-AACE-E043-9D84-DACA651EE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a:extLst>
              <a:ext uri="{FF2B5EF4-FFF2-40B4-BE49-F238E27FC236}">
                <a16:creationId xmlns:a16="http://schemas.microsoft.com/office/drawing/2014/main" id="{C97BF87D-D978-0048-BBA8-E6C3AB490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6DCE6B1C-EFFD-0349-9CB2-7CD823ADEC6C}"/>
              </a:ext>
            </a:extLst>
          </p:cNvPr>
          <p:cNvSpPr>
            <a:spLocks noGrp="1"/>
          </p:cNvSpPr>
          <p:nvPr>
            <p:ph type="dt" sz="half" idx="10"/>
          </p:nvPr>
        </p:nvSpPr>
        <p:spPr/>
        <p:txBody>
          <a:bodyPr/>
          <a:lstStyle/>
          <a:p>
            <a:fld id="{D907A496-255F-E74A-819C-15767F033107}" type="datetimeFigureOut">
              <a:rPr lang="es-CO" smtClean="0"/>
              <a:t>19/05/2021</a:t>
            </a:fld>
            <a:endParaRPr lang="es-CO" dirty="0"/>
          </a:p>
        </p:txBody>
      </p:sp>
      <p:sp>
        <p:nvSpPr>
          <p:cNvPr id="6" name="Marcador de pie de página 5">
            <a:extLst>
              <a:ext uri="{FF2B5EF4-FFF2-40B4-BE49-F238E27FC236}">
                <a16:creationId xmlns:a16="http://schemas.microsoft.com/office/drawing/2014/main" id="{01772970-A5BB-D044-BC46-D393A55B26A8}"/>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4F89D9D2-2576-FF47-A02A-914069690FEE}"/>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999818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84736D8-CD2B-B24B-9298-5A0288A69D77}"/>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21C8D8-65C0-464C-9865-C62DA6A01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46522E43-0DC7-464F-9FB7-FAEAC8822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dirty="0"/>
              <a:t>Editar los estilos de texto del patrón
Segundo nivel
Tercer nivel
Cuarto nivel
Quinto nivel</a:t>
            </a:r>
            <a:endParaRPr lang="es-CO" dirty="0"/>
          </a:p>
        </p:txBody>
      </p:sp>
      <p:sp>
        <p:nvSpPr>
          <p:cNvPr id="4" name="Marcador de fecha 3">
            <a:extLst>
              <a:ext uri="{FF2B5EF4-FFF2-40B4-BE49-F238E27FC236}">
                <a16:creationId xmlns:a16="http://schemas.microsoft.com/office/drawing/2014/main" id="{3BB9FBF3-8E06-E449-9307-46595021C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7A496-255F-E74A-819C-15767F033107}" type="datetimeFigureOut">
              <a:rPr lang="es-CO" smtClean="0"/>
              <a:t>19/05/2021</a:t>
            </a:fld>
            <a:endParaRPr lang="es-CO" dirty="0"/>
          </a:p>
        </p:txBody>
      </p:sp>
      <p:sp>
        <p:nvSpPr>
          <p:cNvPr id="5" name="Marcador de pie de página 4">
            <a:extLst>
              <a:ext uri="{FF2B5EF4-FFF2-40B4-BE49-F238E27FC236}">
                <a16:creationId xmlns:a16="http://schemas.microsoft.com/office/drawing/2014/main" id="{6DD3C330-FDDB-604E-B349-21E920294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9A705823-0764-7E40-8D28-4A365A5F8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C403B-BDCB-184F-A703-CAD4ECA8B855}" type="slidenum">
              <a:rPr lang="es-CO" smtClean="0"/>
              <a:t>‹Nº›</a:t>
            </a:fld>
            <a:endParaRPr lang="es-CO" dirty="0"/>
          </a:p>
        </p:txBody>
      </p:sp>
    </p:spTree>
    <p:extLst>
      <p:ext uri="{BB962C8B-B14F-4D97-AF65-F5344CB8AC3E}">
        <p14:creationId xmlns:p14="http://schemas.microsoft.com/office/powerpoint/2010/main" val="2734124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bg2">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53BAA-2906-1142-8E16-C3685FE86A69}"/>
              </a:ext>
            </a:extLst>
          </p:cNvPr>
          <p:cNvSpPr>
            <a:spLocks noGrp="1"/>
          </p:cNvSpPr>
          <p:nvPr>
            <p:ph type="ctrTitle"/>
          </p:nvPr>
        </p:nvSpPr>
        <p:spPr/>
        <p:txBody>
          <a:bodyPr>
            <a:normAutofit fontScale="90000"/>
          </a:bodyPr>
          <a:lstStyle/>
          <a:p>
            <a:r>
              <a:rPr lang="es-ES" dirty="0">
                <a:solidFill>
                  <a:schemeClr val="tx1"/>
                </a:solidFill>
              </a:rPr>
              <a:t>JANFOX, videojuego arcade para niños con discapacidad motriz</a:t>
            </a:r>
            <a:endParaRPr lang="es-CO" dirty="0">
              <a:solidFill>
                <a:schemeClr val="tx1"/>
              </a:solidFill>
            </a:endParaRPr>
          </a:p>
        </p:txBody>
      </p:sp>
      <p:sp>
        <p:nvSpPr>
          <p:cNvPr id="3" name="Subtítulo 2">
            <a:extLst>
              <a:ext uri="{FF2B5EF4-FFF2-40B4-BE49-F238E27FC236}">
                <a16:creationId xmlns:a16="http://schemas.microsoft.com/office/drawing/2014/main" id="{006372BE-7FBE-B248-952A-EB0CBF8F15FB}"/>
              </a:ext>
            </a:extLst>
          </p:cNvPr>
          <p:cNvSpPr>
            <a:spLocks noGrp="1"/>
          </p:cNvSpPr>
          <p:nvPr>
            <p:ph type="subTitle" idx="1"/>
          </p:nvPr>
        </p:nvSpPr>
        <p:spPr>
          <a:xfrm>
            <a:off x="1632284" y="4090152"/>
            <a:ext cx="9144000" cy="1655762"/>
          </a:xfrm>
        </p:spPr>
        <p:txBody>
          <a:bodyPr>
            <a:normAutofit/>
          </a:bodyPr>
          <a:lstStyle/>
          <a:p>
            <a:pPr>
              <a:spcBef>
                <a:spcPts val="1000"/>
              </a:spcBef>
              <a:spcAft>
                <a:spcPts val="600"/>
              </a:spcAft>
              <a:buClr>
                <a:schemeClr val="accent2"/>
              </a:buClr>
            </a:pPr>
            <a:r>
              <a:rPr lang="en-US" cap="none" spc="0" dirty="0">
                <a:ln w="0"/>
                <a:solidFill>
                  <a:schemeClr val="tx1"/>
                </a:solidFill>
                <a:latin typeface="+mn-lt"/>
                <a:ea typeface="+mn-ea"/>
                <a:cs typeface="+mn-cs"/>
              </a:rPr>
              <a:t>Natalia </a:t>
            </a:r>
            <a:r>
              <a:rPr lang="en-US" cap="none" spc="0" dirty="0" err="1">
                <a:ln w="0"/>
                <a:solidFill>
                  <a:schemeClr val="tx1"/>
                </a:solidFill>
                <a:latin typeface="+mn-lt"/>
                <a:ea typeface="+mn-ea"/>
                <a:cs typeface="+mn-cs"/>
              </a:rPr>
              <a:t>Velásquez</a:t>
            </a:r>
            <a:r>
              <a:rPr lang="en-US" cap="none" spc="0" dirty="0">
                <a:ln w="0"/>
                <a:solidFill>
                  <a:schemeClr val="tx1"/>
                </a:solidFill>
                <a:latin typeface="+mn-lt"/>
                <a:ea typeface="+mn-ea"/>
                <a:cs typeface="+mn-cs"/>
              </a:rPr>
              <a:t> </a:t>
            </a:r>
            <a:r>
              <a:rPr lang="en-US" cap="none" spc="0" dirty="0" err="1">
                <a:ln w="0"/>
                <a:solidFill>
                  <a:schemeClr val="tx1"/>
                </a:solidFill>
                <a:latin typeface="+mn-lt"/>
                <a:ea typeface="+mn-ea"/>
                <a:cs typeface="+mn-cs"/>
              </a:rPr>
              <a:t>Mahecha</a:t>
            </a:r>
            <a:endParaRPr lang="en-US" cap="none" spc="0" dirty="0">
              <a:ln w="0"/>
              <a:solidFill>
                <a:schemeClr val="tx1"/>
              </a:solidFill>
              <a:latin typeface="+mn-lt"/>
              <a:ea typeface="+mn-ea"/>
              <a:cs typeface="+mn-cs"/>
            </a:endParaRPr>
          </a:p>
          <a:p>
            <a:pPr>
              <a:spcBef>
                <a:spcPts val="1000"/>
              </a:spcBef>
              <a:spcAft>
                <a:spcPts val="600"/>
              </a:spcAft>
              <a:buClr>
                <a:schemeClr val="accent2"/>
              </a:buClr>
            </a:pPr>
            <a:r>
              <a:rPr lang="en-US" cap="none" spc="0" dirty="0">
                <a:ln w="0"/>
                <a:solidFill>
                  <a:schemeClr val="tx1"/>
                </a:solidFill>
                <a:latin typeface="+mn-lt"/>
                <a:ea typeface="+mn-ea"/>
                <a:cs typeface="+mn-cs"/>
              </a:rPr>
              <a:t>Andrés Felipe </a:t>
            </a:r>
            <a:r>
              <a:rPr lang="en-US" cap="none" spc="0" dirty="0" err="1">
                <a:ln w="0"/>
                <a:solidFill>
                  <a:schemeClr val="tx1"/>
                </a:solidFill>
                <a:latin typeface="+mn-lt"/>
                <a:ea typeface="+mn-ea"/>
                <a:cs typeface="+mn-cs"/>
              </a:rPr>
              <a:t>Rincón</a:t>
            </a:r>
            <a:r>
              <a:rPr lang="en-US" cap="none" spc="0" dirty="0">
                <a:ln w="0"/>
                <a:solidFill>
                  <a:schemeClr val="tx1"/>
                </a:solidFill>
                <a:latin typeface="+mn-lt"/>
                <a:ea typeface="+mn-ea"/>
                <a:cs typeface="+mn-cs"/>
              </a:rPr>
              <a:t> Mejia</a:t>
            </a:r>
          </a:p>
          <a:p>
            <a:pPr>
              <a:spcBef>
                <a:spcPts val="1000"/>
              </a:spcBef>
              <a:spcAft>
                <a:spcPts val="600"/>
              </a:spcAft>
              <a:buClr>
                <a:schemeClr val="accent2"/>
              </a:buClr>
            </a:pPr>
            <a:r>
              <a:rPr lang="en-US" cap="none" spc="0" dirty="0">
                <a:ln w="0"/>
                <a:solidFill>
                  <a:schemeClr val="tx1"/>
                </a:solidFill>
                <a:latin typeface="+mn-lt"/>
                <a:ea typeface="+mn-ea"/>
                <a:cs typeface="+mn-cs"/>
              </a:rPr>
              <a:t>Janel Javier Molina </a:t>
            </a:r>
            <a:r>
              <a:rPr lang="en-US" cap="none" spc="0" dirty="0" err="1">
                <a:ln w="0"/>
                <a:solidFill>
                  <a:schemeClr val="tx1"/>
                </a:solidFill>
                <a:latin typeface="+mn-lt"/>
                <a:ea typeface="+mn-ea"/>
                <a:cs typeface="+mn-cs"/>
              </a:rPr>
              <a:t>Góngora</a:t>
            </a:r>
            <a:endParaRPr lang="en-US" cap="none" spc="0" dirty="0">
              <a:ln w="0"/>
              <a:solidFill>
                <a:schemeClr val="tx1"/>
              </a:solidFill>
              <a:latin typeface="+mn-lt"/>
              <a:ea typeface="+mn-ea"/>
              <a:cs typeface="+mn-cs"/>
            </a:endParaRPr>
          </a:p>
        </p:txBody>
      </p:sp>
    </p:spTree>
    <p:extLst>
      <p:ext uri="{BB962C8B-B14F-4D97-AF65-F5344CB8AC3E}">
        <p14:creationId xmlns:p14="http://schemas.microsoft.com/office/powerpoint/2010/main" val="10267573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541F9-22BA-4749-9B7A-80EA98E1767D}"/>
              </a:ext>
            </a:extLst>
          </p:cNvPr>
          <p:cNvSpPr>
            <a:spLocks noGrp="1"/>
          </p:cNvSpPr>
          <p:nvPr>
            <p:ph type="title"/>
          </p:nvPr>
        </p:nvSpPr>
        <p:spPr/>
        <p:txBody>
          <a:bodyPr/>
          <a:lstStyle/>
          <a:p>
            <a:r>
              <a:rPr lang="es-CO" dirty="0">
                <a:solidFill>
                  <a:schemeClr val="tx1"/>
                </a:solidFill>
              </a:rPr>
              <a:t>Delimitación del problema/</a:t>
            </a:r>
            <a:br>
              <a:rPr lang="es-CO" dirty="0">
                <a:solidFill>
                  <a:schemeClr val="tx1"/>
                </a:solidFill>
              </a:rPr>
            </a:br>
            <a:r>
              <a:rPr lang="es-CO" dirty="0">
                <a:solidFill>
                  <a:schemeClr val="tx1"/>
                </a:solidFill>
              </a:rPr>
              <a:t>Pregunta problematizadora</a:t>
            </a:r>
          </a:p>
        </p:txBody>
      </p:sp>
      <p:sp>
        <p:nvSpPr>
          <p:cNvPr id="3" name="Marcador de contenido 2">
            <a:extLst>
              <a:ext uri="{FF2B5EF4-FFF2-40B4-BE49-F238E27FC236}">
                <a16:creationId xmlns:a16="http://schemas.microsoft.com/office/drawing/2014/main" id="{3A257451-C7DA-F14B-BF95-DFFFBBB1FE46}"/>
              </a:ext>
            </a:extLst>
          </p:cNvPr>
          <p:cNvSpPr>
            <a:spLocks noGrp="1"/>
          </p:cNvSpPr>
          <p:nvPr>
            <p:ph idx="1"/>
          </p:nvPr>
        </p:nvSpPr>
        <p:spPr>
          <a:xfrm>
            <a:off x="1179094" y="2346159"/>
            <a:ext cx="9914021" cy="3392904"/>
          </a:xfrm>
        </p:spPr>
        <p:txBody>
          <a:bodyPr>
            <a:normAutofit lnSpcReduction="10000"/>
          </a:bodyPr>
          <a:lstStyle/>
          <a:p>
            <a:pPr marL="0" indent="0" algn="just">
              <a:buNone/>
            </a:pPr>
            <a:r>
              <a:rPr lang="es-ES" sz="2400" dirty="0"/>
              <a:t>Los videojuegos lideran las ventas como alternativa de entretenimiento, pero no son solo eso, sino también pueden permitir el desarrollo de habilidades físicas e intelectuales. </a:t>
            </a:r>
          </a:p>
          <a:p>
            <a:pPr marL="0" indent="0" algn="just">
              <a:buNone/>
            </a:pPr>
            <a:r>
              <a:rPr lang="es-ES" sz="2400" dirty="0"/>
              <a:t>Los jugadores de videojuegos con distintas limitaciones se encuentran con algunas dificultades para disfrutarlo en su totalidad, es por esto que se evidencia que se estaría ignorando el derecho de las personas con discapacidades motoras a participar de la misma forma en que lo hacen las demás.</a:t>
            </a:r>
          </a:p>
          <a:p>
            <a:pPr marL="0" indent="0" algn="just">
              <a:buNone/>
            </a:pPr>
            <a:r>
              <a:rPr lang="es-ES" sz="2400" dirty="0"/>
              <a:t>Por lo tanto, la eliminación de barreras físicas mejora la accesibilidad a los videojuegos para las personas que sufren de discapacidad motriz.</a:t>
            </a:r>
          </a:p>
        </p:txBody>
      </p:sp>
    </p:spTree>
    <p:extLst>
      <p:ext uri="{BB962C8B-B14F-4D97-AF65-F5344CB8AC3E}">
        <p14:creationId xmlns:p14="http://schemas.microsoft.com/office/powerpoint/2010/main" val="29551761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541F9-22BA-4749-9B7A-80EA98E1767D}"/>
              </a:ext>
            </a:extLst>
          </p:cNvPr>
          <p:cNvSpPr>
            <a:spLocks noGrp="1"/>
          </p:cNvSpPr>
          <p:nvPr>
            <p:ph type="title"/>
          </p:nvPr>
        </p:nvSpPr>
        <p:spPr>
          <a:xfrm>
            <a:off x="681789" y="829092"/>
            <a:ext cx="10515600" cy="1325563"/>
          </a:xfrm>
        </p:spPr>
        <p:txBody>
          <a:bodyPr/>
          <a:lstStyle/>
          <a:p>
            <a:r>
              <a:rPr lang="es-CO" dirty="0">
                <a:solidFill>
                  <a:schemeClr val="tx1"/>
                </a:solidFill>
              </a:rPr>
              <a:t>Objetivo general</a:t>
            </a:r>
          </a:p>
        </p:txBody>
      </p:sp>
      <p:sp>
        <p:nvSpPr>
          <p:cNvPr id="3" name="Marcador de contenido 2">
            <a:extLst>
              <a:ext uri="{FF2B5EF4-FFF2-40B4-BE49-F238E27FC236}">
                <a16:creationId xmlns:a16="http://schemas.microsoft.com/office/drawing/2014/main" id="{3A257451-C7DA-F14B-BF95-DFFFBBB1FE46}"/>
              </a:ext>
            </a:extLst>
          </p:cNvPr>
          <p:cNvSpPr>
            <a:spLocks noGrp="1"/>
          </p:cNvSpPr>
          <p:nvPr>
            <p:ph idx="1"/>
          </p:nvPr>
        </p:nvSpPr>
        <p:spPr>
          <a:xfrm>
            <a:off x="681789" y="2643271"/>
            <a:ext cx="10515600" cy="2397961"/>
          </a:xfrm>
        </p:spPr>
        <p:txBody>
          <a:bodyPr>
            <a:normAutofit/>
          </a:bodyPr>
          <a:lstStyle/>
          <a:p>
            <a:r>
              <a:rPr lang="es-ES" sz="3600" dirty="0"/>
              <a:t>Desarrollar JANFOX, un videojuego manejado por comandos de voz utilizando IA para los niños que sufren de discapacidad motriz de la fundación FUNAN.</a:t>
            </a:r>
          </a:p>
        </p:txBody>
      </p:sp>
    </p:spTree>
    <p:extLst>
      <p:ext uri="{BB962C8B-B14F-4D97-AF65-F5344CB8AC3E}">
        <p14:creationId xmlns:p14="http://schemas.microsoft.com/office/powerpoint/2010/main" val="4210910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4235E-6C20-E643-9F40-96B4387B1150}"/>
              </a:ext>
            </a:extLst>
          </p:cNvPr>
          <p:cNvSpPr>
            <a:spLocks noGrp="1"/>
          </p:cNvSpPr>
          <p:nvPr>
            <p:ph type="title"/>
          </p:nvPr>
        </p:nvSpPr>
        <p:spPr/>
        <p:txBody>
          <a:bodyPr/>
          <a:lstStyle/>
          <a:p>
            <a:r>
              <a:rPr lang="es-CO" dirty="0">
                <a:solidFill>
                  <a:schemeClr val="tx1"/>
                </a:solidFill>
              </a:rPr>
              <a:t>Objetivos específicos</a:t>
            </a:r>
          </a:p>
        </p:txBody>
      </p:sp>
      <p:sp>
        <p:nvSpPr>
          <p:cNvPr id="3" name="Marcador de contenido 2">
            <a:extLst>
              <a:ext uri="{FF2B5EF4-FFF2-40B4-BE49-F238E27FC236}">
                <a16:creationId xmlns:a16="http://schemas.microsoft.com/office/drawing/2014/main" id="{B2257B0E-928E-4A41-B783-10A04EC973D1}"/>
              </a:ext>
            </a:extLst>
          </p:cNvPr>
          <p:cNvSpPr>
            <a:spLocks noGrp="1"/>
          </p:cNvSpPr>
          <p:nvPr>
            <p:ph idx="1"/>
          </p:nvPr>
        </p:nvSpPr>
        <p:spPr>
          <a:xfrm>
            <a:off x="838200" y="2165683"/>
            <a:ext cx="10515600" cy="4011279"/>
          </a:xfrm>
        </p:spPr>
        <p:txBody>
          <a:bodyPr/>
          <a:lstStyle/>
          <a:p>
            <a:r>
              <a:rPr lang="es-ES" dirty="0"/>
              <a:t>Realizar la investigación, análisis y aprendizaje sobre los componentes de la inteligencia artificial para implementarlos en la adaptabilidad del videojuego.</a:t>
            </a:r>
          </a:p>
          <a:p>
            <a:r>
              <a:rPr lang="es-ES" dirty="0"/>
              <a:t>Diseñar la temática del juego con escenarios y componentes acordes para los niños a los cuales va dirigido y así ofrecer una mejor experiencia audiovisual.</a:t>
            </a:r>
          </a:p>
          <a:p>
            <a:r>
              <a:rPr lang="es-ES" dirty="0"/>
              <a:t>Desarrollar los comandos de JANFOX con IA para ejecutar las instrucciones con la voz.</a:t>
            </a:r>
          </a:p>
        </p:txBody>
      </p:sp>
    </p:spTree>
    <p:extLst>
      <p:ext uri="{BB962C8B-B14F-4D97-AF65-F5344CB8AC3E}">
        <p14:creationId xmlns:p14="http://schemas.microsoft.com/office/powerpoint/2010/main" val="15254400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Marco Teórico</a:t>
            </a:r>
          </a:p>
        </p:txBody>
      </p:sp>
      <p:sp>
        <p:nvSpPr>
          <p:cNvPr id="3" name="Marcador de contenido 2">
            <a:extLst>
              <a:ext uri="{FF2B5EF4-FFF2-40B4-BE49-F238E27FC236}">
                <a16:creationId xmlns:a16="http://schemas.microsoft.com/office/drawing/2014/main" id="{A381A5C4-CF7F-6444-830B-54E7103EEE10}"/>
              </a:ext>
            </a:extLst>
          </p:cNvPr>
          <p:cNvSpPr>
            <a:spLocks noGrp="1"/>
          </p:cNvSpPr>
          <p:nvPr>
            <p:ph idx="1"/>
          </p:nvPr>
        </p:nvSpPr>
        <p:spPr>
          <a:xfrm>
            <a:off x="452401" y="1780200"/>
            <a:ext cx="3180947" cy="410133"/>
          </a:xfrm>
        </p:spPr>
        <p:txBody>
          <a:bodyPr>
            <a:normAutofit/>
          </a:bodyPr>
          <a:lstStyle/>
          <a:p>
            <a:r>
              <a:rPr lang="es-CO" sz="1800" dirty="0"/>
              <a:t>Lenguaje de programación</a:t>
            </a:r>
          </a:p>
          <a:p>
            <a:endParaRPr lang="es-CO" sz="2400" dirty="0"/>
          </a:p>
          <a:p>
            <a:endParaRPr lang="es-CO" sz="2400" dirty="0"/>
          </a:p>
        </p:txBody>
      </p:sp>
      <p:pic>
        <p:nvPicPr>
          <p:cNvPr id="8" name="Imagen 7" title="Insertando imagen...">
            <a:extLst>
              <a:ext uri="{FF2B5EF4-FFF2-40B4-BE49-F238E27FC236}">
                <a16:creationId xmlns:a16="http://schemas.microsoft.com/office/drawing/2014/main" id="{43E24455-B9D8-40A1-B035-11E1046A04E0}"/>
              </a:ext>
            </a:extLst>
          </p:cNvPr>
          <p:cNvPicPr/>
          <p:nvPr/>
        </p:nvPicPr>
        <p:blipFill>
          <a:blip r:embed="rId2">
            <a:extLst>
              <a:ext uri="{28A0092B-C50C-407E-A947-70E740481C1C}">
                <a14:useLocalDpi xmlns:a14="http://schemas.microsoft.com/office/drawing/2010/main" val="0"/>
              </a:ext>
            </a:extLst>
          </a:blip>
          <a:stretch>
            <a:fillRect/>
          </a:stretch>
        </p:blipFill>
        <p:spPr>
          <a:xfrm>
            <a:off x="668869" y="4569919"/>
            <a:ext cx="3548419" cy="1858155"/>
          </a:xfrm>
          <a:prstGeom prst="rect">
            <a:avLst/>
          </a:prstGeom>
        </p:spPr>
      </p:pic>
      <p:sp>
        <p:nvSpPr>
          <p:cNvPr id="9" name="Marcador de contenido 2">
            <a:extLst>
              <a:ext uri="{FF2B5EF4-FFF2-40B4-BE49-F238E27FC236}">
                <a16:creationId xmlns:a16="http://schemas.microsoft.com/office/drawing/2014/main" id="{BB0D5612-EEE2-4260-BB52-CAC3F64BBDAC}"/>
              </a:ext>
            </a:extLst>
          </p:cNvPr>
          <p:cNvSpPr txBox="1">
            <a:spLocks/>
          </p:cNvSpPr>
          <p:nvPr/>
        </p:nvSpPr>
        <p:spPr>
          <a:xfrm>
            <a:off x="5059857" y="4112147"/>
            <a:ext cx="3317627" cy="457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Discapacidad</a:t>
            </a:r>
          </a:p>
          <a:p>
            <a:pPr marL="0" indent="0">
              <a:buNone/>
            </a:pPr>
            <a:endParaRPr lang="es-CO" sz="2400" dirty="0"/>
          </a:p>
        </p:txBody>
      </p:sp>
      <p:pic>
        <p:nvPicPr>
          <p:cNvPr id="11" name="Imagen 6">
            <a:extLst>
              <a:ext uri="{FF2B5EF4-FFF2-40B4-BE49-F238E27FC236}">
                <a16:creationId xmlns:a16="http://schemas.microsoft.com/office/drawing/2014/main" id="{42EEDE71-B121-42C2-8B32-68E611AAD8BA}"/>
              </a:ext>
            </a:extLst>
          </p:cNvPr>
          <p:cNvPicPr>
            <a:picLocks noChangeAspect="1"/>
          </p:cNvPicPr>
          <p:nvPr/>
        </p:nvPicPr>
        <p:blipFill>
          <a:blip r:embed="rId3"/>
          <a:stretch>
            <a:fillRect/>
          </a:stretch>
        </p:blipFill>
        <p:spPr>
          <a:xfrm flipH="1">
            <a:off x="6187915" y="2175275"/>
            <a:ext cx="1644215" cy="1452285"/>
          </a:xfrm>
          <a:prstGeom prst="rect">
            <a:avLst/>
          </a:prstGeom>
        </p:spPr>
      </p:pic>
      <p:sp>
        <p:nvSpPr>
          <p:cNvPr id="12" name="Marcador de contenido 2">
            <a:extLst>
              <a:ext uri="{FF2B5EF4-FFF2-40B4-BE49-F238E27FC236}">
                <a16:creationId xmlns:a16="http://schemas.microsoft.com/office/drawing/2014/main" id="{B6B8D973-CCA2-4A9B-939A-F90339CC7870}"/>
              </a:ext>
            </a:extLst>
          </p:cNvPr>
          <p:cNvSpPr txBox="1">
            <a:spLocks/>
          </p:cNvSpPr>
          <p:nvPr/>
        </p:nvSpPr>
        <p:spPr>
          <a:xfrm>
            <a:off x="541577" y="4112147"/>
            <a:ext cx="2206389" cy="3606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Metodología</a:t>
            </a:r>
            <a:endParaRPr lang="es-CO" sz="2400" dirty="0"/>
          </a:p>
        </p:txBody>
      </p:sp>
      <p:sp>
        <p:nvSpPr>
          <p:cNvPr id="13" name="Marcador de contenido 2">
            <a:extLst>
              <a:ext uri="{FF2B5EF4-FFF2-40B4-BE49-F238E27FC236}">
                <a16:creationId xmlns:a16="http://schemas.microsoft.com/office/drawing/2014/main" id="{63B6B341-9C65-48B2-BAFA-D5D2DBEC51B5}"/>
              </a:ext>
            </a:extLst>
          </p:cNvPr>
          <p:cNvSpPr txBox="1">
            <a:spLocks/>
          </p:cNvSpPr>
          <p:nvPr/>
        </p:nvSpPr>
        <p:spPr>
          <a:xfrm>
            <a:off x="5031083" y="1748591"/>
            <a:ext cx="3431005" cy="6011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200" dirty="0"/>
              <a:t>IA - Reconocimiento de voz</a:t>
            </a:r>
            <a:br>
              <a:rPr lang="es-CO" sz="2200" dirty="0"/>
            </a:br>
            <a:endParaRPr lang="es-CO" sz="2200" dirty="0"/>
          </a:p>
          <a:p>
            <a:pPr marL="0" indent="0">
              <a:buNone/>
            </a:pPr>
            <a:endParaRPr lang="es-CO" sz="2400" dirty="0"/>
          </a:p>
        </p:txBody>
      </p:sp>
      <p:sp>
        <p:nvSpPr>
          <p:cNvPr id="14" name="Marcador de contenido 2">
            <a:extLst>
              <a:ext uri="{FF2B5EF4-FFF2-40B4-BE49-F238E27FC236}">
                <a16:creationId xmlns:a16="http://schemas.microsoft.com/office/drawing/2014/main" id="{4A444CD2-302D-43EB-B3FB-2636CCC317C8}"/>
              </a:ext>
            </a:extLst>
          </p:cNvPr>
          <p:cNvSpPr txBox="1">
            <a:spLocks/>
          </p:cNvSpPr>
          <p:nvPr/>
        </p:nvSpPr>
        <p:spPr>
          <a:xfrm>
            <a:off x="9396992" y="2599810"/>
            <a:ext cx="1956654" cy="457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Videojuegos</a:t>
            </a:r>
          </a:p>
          <a:p>
            <a:pPr marL="0" indent="0">
              <a:buNone/>
            </a:pPr>
            <a:endParaRPr lang="es-CO" sz="2400" dirty="0"/>
          </a:p>
        </p:txBody>
      </p:sp>
      <p:pic>
        <p:nvPicPr>
          <p:cNvPr id="17" name="Imagen 16">
            <a:extLst>
              <a:ext uri="{FF2B5EF4-FFF2-40B4-BE49-F238E27FC236}">
                <a16:creationId xmlns:a16="http://schemas.microsoft.com/office/drawing/2014/main" id="{E1567032-9980-4827-9465-C77FF13BD933}"/>
              </a:ext>
            </a:extLst>
          </p:cNvPr>
          <p:cNvPicPr>
            <a:picLocks noChangeAspect="1"/>
          </p:cNvPicPr>
          <p:nvPr/>
        </p:nvPicPr>
        <p:blipFill>
          <a:blip r:embed="rId4"/>
          <a:stretch>
            <a:fillRect/>
          </a:stretch>
        </p:blipFill>
        <p:spPr>
          <a:xfrm>
            <a:off x="9396992" y="3152102"/>
            <a:ext cx="2349057" cy="1571575"/>
          </a:xfrm>
          <a:prstGeom prst="rect">
            <a:avLst/>
          </a:prstGeom>
        </p:spPr>
      </p:pic>
      <p:pic>
        <p:nvPicPr>
          <p:cNvPr id="1034" name="Picture 10" descr="Controlador De Juego Negro Con Estilo Plano, Clipart Del Controlador,  Controlador, Entretenimiento PNG y Vector para Descargar Gratis | Pngtree">
            <a:extLst>
              <a:ext uri="{FF2B5EF4-FFF2-40B4-BE49-F238E27FC236}">
                <a16:creationId xmlns:a16="http://schemas.microsoft.com/office/drawing/2014/main" id="{F5BD599E-0B15-433B-92F0-69BB222E973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8815" t="21485" r="7698" b="22566"/>
          <a:stretch/>
        </p:blipFill>
        <p:spPr bwMode="auto">
          <a:xfrm>
            <a:off x="9250975" y="4338666"/>
            <a:ext cx="1002852" cy="6720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6B18143-319A-4E1A-8123-03EB8F983A4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584" r="19879"/>
          <a:stretch/>
        </p:blipFill>
        <p:spPr bwMode="auto">
          <a:xfrm>
            <a:off x="5609008" y="4365342"/>
            <a:ext cx="2832334" cy="185815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DC41CDE-1DE6-43DB-AFC3-2C381C784E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2815" y="2287463"/>
            <a:ext cx="2786549" cy="151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534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Resultados</a:t>
            </a:r>
          </a:p>
        </p:txBody>
      </p:sp>
      <p:sp>
        <p:nvSpPr>
          <p:cNvPr id="4" name="Rectangle 2">
            <a:extLst>
              <a:ext uri="{FF2B5EF4-FFF2-40B4-BE49-F238E27FC236}">
                <a16:creationId xmlns:a16="http://schemas.microsoft.com/office/drawing/2014/main" id="{DAC3C4B6-6E01-4483-9013-181BA9F864D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2049" name="Imagen 2">
            <a:extLst>
              <a:ext uri="{FF2B5EF4-FFF2-40B4-BE49-F238E27FC236}">
                <a16:creationId xmlns:a16="http://schemas.microsoft.com/office/drawing/2014/main" id="{04089750-16C9-4622-B6CC-F16B83A2B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104" y="1651533"/>
            <a:ext cx="3865145" cy="2353132"/>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12741408-D8D7-42AF-B6E5-402CA473A3E3}"/>
              </a:ext>
            </a:extLst>
          </p:cNvPr>
          <p:cNvPicPr/>
          <p:nvPr/>
        </p:nvPicPr>
        <p:blipFill>
          <a:blip r:embed="rId3"/>
          <a:stretch>
            <a:fillRect/>
          </a:stretch>
        </p:blipFill>
        <p:spPr>
          <a:xfrm>
            <a:off x="6323029" y="1408196"/>
            <a:ext cx="3421380" cy="2082165"/>
          </a:xfrm>
          <a:prstGeom prst="rect">
            <a:avLst/>
          </a:prstGeom>
          <a:ln>
            <a:solidFill>
              <a:schemeClr val="tx1"/>
            </a:solidFill>
          </a:ln>
        </p:spPr>
      </p:pic>
      <p:pic>
        <p:nvPicPr>
          <p:cNvPr id="9" name="Imagen 8">
            <a:extLst>
              <a:ext uri="{FF2B5EF4-FFF2-40B4-BE49-F238E27FC236}">
                <a16:creationId xmlns:a16="http://schemas.microsoft.com/office/drawing/2014/main" id="{BFC53A54-E8CE-4D46-B7D2-9905D125CF43}"/>
              </a:ext>
            </a:extLst>
          </p:cNvPr>
          <p:cNvPicPr/>
          <p:nvPr/>
        </p:nvPicPr>
        <p:blipFill>
          <a:blip r:embed="rId4"/>
          <a:stretch>
            <a:fillRect/>
          </a:stretch>
        </p:blipFill>
        <p:spPr>
          <a:xfrm>
            <a:off x="1668379" y="4343825"/>
            <a:ext cx="3593465" cy="2180590"/>
          </a:xfrm>
          <a:prstGeom prst="rect">
            <a:avLst/>
          </a:prstGeom>
          <a:ln>
            <a:solidFill>
              <a:schemeClr val="tx1"/>
            </a:solidFill>
          </a:ln>
        </p:spPr>
      </p:pic>
      <p:pic>
        <p:nvPicPr>
          <p:cNvPr id="10" name="Imagen 9">
            <a:extLst>
              <a:ext uri="{FF2B5EF4-FFF2-40B4-BE49-F238E27FC236}">
                <a16:creationId xmlns:a16="http://schemas.microsoft.com/office/drawing/2014/main" id="{2A596EAC-FE85-467A-B36C-1976F7FD58D9}"/>
              </a:ext>
            </a:extLst>
          </p:cNvPr>
          <p:cNvPicPr/>
          <p:nvPr/>
        </p:nvPicPr>
        <p:blipFill>
          <a:blip r:embed="rId5">
            <a:extLst>
              <a:ext uri="{28A0092B-C50C-407E-A947-70E740481C1C}">
                <a14:useLocalDpi xmlns:a14="http://schemas.microsoft.com/office/drawing/2010/main" val="0"/>
              </a:ext>
            </a:extLst>
          </a:blip>
          <a:stretch>
            <a:fillRect/>
          </a:stretch>
        </p:blipFill>
        <p:spPr>
          <a:xfrm>
            <a:off x="6323029" y="3911600"/>
            <a:ext cx="4031615" cy="2581275"/>
          </a:xfrm>
          <a:prstGeom prst="rect">
            <a:avLst/>
          </a:prstGeom>
          <a:ln>
            <a:solidFill>
              <a:schemeClr val="tx1"/>
            </a:solidFill>
          </a:ln>
        </p:spPr>
      </p:pic>
    </p:spTree>
    <p:extLst>
      <p:ext uri="{BB962C8B-B14F-4D97-AF65-F5344CB8AC3E}">
        <p14:creationId xmlns:p14="http://schemas.microsoft.com/office/powerpoint/2010/main" val="2110556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Arquitectura del videojuego</a:t>
            </a:r>
          </a:p>
        </p:txBody>
      </p:sp>
      <p:pic>
        <p:nvPicPr>
          <p:cNvPr id="4" name="Imagen 3">
            <a:extLst>
              <a:ext uri="{FF2B5EF4-FFF2-40B4-BE49-F238E27FC236}">
                <a16:creationId xmlns:a16="http://schemas.microsoft.com/office/drawing/2014/main" id="{BF839C32-B638-4AD8-B34A-34348E99F72E}"/>
              </a:ext>
            </a:extLst>
          </p:cNvPr>
          <p:cNvPicPr>
            <a:picLocks noChangeAspect="1"/>
          </p:cNvPicPr>
          <p:nvPr/>
        </p:nvPicPr>
        <p:blipFill>
          <a:blip r:embed="rId2"/>
          <a:stretch>
            <a:fillRect/>
          </a:stretch>
        </p:blipFill>
        <p:spPr>
          <a:xfrm>
            <a:off x="838200" y="1690688"/>
            <a:ext cx="10199492" cy="4304149"/>
          </a:xfrm>
          <a:prstGeom prst="rect">
            <a:avLst/>
          </a:prstGeom>
        </p:spPr>
      </p:pic>
    </p:spTree>
    <p:extLst>
      <p:ext uri="{BB962C8B-B14F-4D97-AF65-F5344CB8AC3E}">
        <p14:creationId xmlns:p14="http://schemas.microsoft.com/office/powerpoint/2010/main" val="414274523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Producto final</a:t>
            </a:r>
          </a:p>
        </p:txBody>
      </p:sp>
      <p:sp>
        <p:nvSpPr>
          <p:cNvPr id="3" name="Marcador de contenido 2">
            <a:extLst>
              <a:ext uri="{FF2B5EF4-FFF2-40B4-BE49-F238E27FC236}">
                <a16:creationId xmlns:a16="http://schemas.microsoft.com/office/drawing/2014/main" id="{A381A5C4-CF7F-6444-830B-54E7103EEE10}"/>
              </a:ext>
            </a:extLst>
          </p:cNvPr>
          <p:cNvSpPr>
            <a:spLocks noGrp="1"/>
          </p:cNvSpPr>
          <p:nvPr>
            <p:ph idx="1"/>
          </p:nvPr>
        </p:nvSpPr>
        <p:spPr/>
        <p:txBody>
          <a:bodyPr/>
          <a:lstStyle/>
          <a:p>
            <a:endParaRPr lang="es-CO" dirty="0"/>
          </a:p>
        </p:txBody>
      </p:sp>
    </p:spTree>
    <p:extLst>
      <p:ext uri="{BB962C8B-B14F-4D97-AF65-F5344CB8AC3E}">
        <p14:creationId xmlns:p14="http://schemas.microsoft.com/office/powerpoint/2010/main" val="3513564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ema de Office">
  <a:themeElements>
    <a:clrScheme name="Personalizado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240</Words>
  <Application>Microsoft Office PowerPoint</Application>
  <PresentationFormat>Panorámica</PresentationFormat>
  <Paragraphs>23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Franklin Gothic Book</vt:lpstr>
      <vt:lpstr>Franklin Gothic Medium</vt:lpstr>
      <vt:lpstr>Tema de Office</vt:lpstr>
      <vt:lpstr>JANFOX, videojuego arcade para niños con discapacidad motriz</vt:lpstr>
      <vt:lpstr>Delimitación del problema/ Pregunta problematizadora</vt:lpstr>
      <vt:lpstr>Objetivo general</vt:lpstr>
      <vt:lpstr>Objetivos específicos</vt:lpstr>
      <vt:lpstr>Marco Teórico</vt:lpstr>
      <vt:lpstr>Resultados</vt:lpstr>
      <vt:lpstr>Arquitectura del videojuego</vt:lpstr>
      <vt:lpstr>Producto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Manuel Mercado</dc:creator>
  <cp:lastModifiedBy>NATALIA VELASQUEZ</cp:lastModifiedBy>
  <cp:revision>24</cp:revision>
  <dcterms:created xsi:type="dcterms:W3CDTF">2018-11-26T20:30:02Z</dcterms:created>
  <dcterms:modified xsi:type="dcterms:W3CDTF">2021-05-20T03:04:56Z</dcterms:modified>
</cp:coreProperties>
</file>