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66" r:id="rId2"/>
    <p:sldId id="260" r:id="rId3"/>
    <p:sldId id="268" r:id="rId4"/>
    <p:sldId id="269" r:id="rId5"/>
    <p:sldId id="270" r:id="rId6"/>
    <p:sldId id="273" r:id="rId7"/>
    <p:sldId id="271"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EF2"/>
    <a:srgbClr val="F2F2F2"/>
    <a:srgbClr val="FBC789"/>
    <a:srgbClr val="FAAF54"/>
    <a:srgbClr val="B3540F"/>
    <a:srgbClr val="FCD19E"/>
    <a:srgbClr val="FBBB6D"/>
    <a:srgbClr val="F8931D"/>
    <a:srgbClr val="F9A845"/>
    <a:srgbClr val="FFCA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59A305-14C6-4C0C-89F8-88B610933024}" type="datetimeFigureOut">
              <a:rPr lang="es-CO" smtClean="0"/>
              <a:t>21/04/2021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322209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59A305-14C6-4C0C-89F8-88B610933024}" type="datetimeFigureOut">
              <a:rPr lang="es-CO" smtClean="0"/>
              <a:t>21/04/2021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174864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A59A305-14C6-4C0C-89F8-88B610933024}" type="datetimeFigureOut">
              <a:rPr lang="es-CO" smtClean="0"/>
              <a:t>21/04/2021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3573785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EA59A305-14C6-4C0C-89F8-88B610933024}" type="datetimeFigureOut">
              <a:rPr lang="es-CO" smtClean="0"/>
              <a:t>21/04/2021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2180176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59A305-14C6-4C0C-89F8-88B610933024}" type="datetimeFigureOut">
              <a:rPr lang="es-CO" smtClean="0"/>
              <a:t>21/04/2021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2465916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59A305-14C6-4C0C-89F8-88B610933024}" type="datetimeFigureOut">
              <a:rPr lang="es-CO" smtClean="0"/>
              <a:t>21/04/2021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166095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59A305-14C6-4C0C-89F8-88B610933024}" type="datetimeFigureOut">
              <a:rPr lang="es-CO" smtClean="0"/>
              <a:t>21/04/2021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292475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A59A305-14C6-4C0C-89F8-88B610933024}" type="datetimeFigureOut">
              <a:rPr lang="es-CO" smtClean="0"/>
              <a:t>21/04/2021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44443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59A305-14C6-4C0C-89F8-88B610933024}" type="datetimeFigureOut">
              <a:rPr lang="es-CO" smtClean="0"/>
              <a:t>21/04/2021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55125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A59A305-14C6-4C0C-89F8-88B610933024}" type="datetimeFigureOut">
              <a:rPr lang="es-CO" smtClean="0"/>
              <a:t>21/04/2021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387780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A59A305-14C6-4C0C-89F8-88B610933024}" type="datetimeFigureOut">
              <a:rPr lang="es-CO" smtClean="0"/>
              <a:t>21/04/2021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213209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9A305-14C6-4C0C-89F8-88B610933024}" type="datetimeFigureOut">
              <a:rPr lang="es-CO" smtClean="0"/>
              <a:t>21/04/2021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165130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59A305-14C6-4C0C-89F8-88B610933024}" type="datetimeFigureOut">
              <a:rPr lang="es-CO" smtClean="0"/>
              <a:t>21/04/2021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346847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EA59A305-14C6-4C0C-89F8-88B610933024}" type="datetimeFigureOut">
              <a:rPr lang="es-CO" smtClean="0"/>
              <a:t>21/04/2021</a:t>
            </a:fld>
            <a:endParaRPr lang="es-CO"/>
          </a:p>
        </p:txBody>
      </p:sp>
      <p:sp>
        <p:nvSpPr>
          <p:cNvPr id="6" name="Footer Placeholder 5"/>
          <p:cNvSpPr>
            <a:spLocks noGrp="1"/>
          </p:cNvSpPr>
          <p:nvPr>
            <p:ph type="ftr" sz="quarter" idx="11"/>
          </p:nvPr>
        </p:nvSpPr>
        <p:spPr>
          <a:xfrm>
            <a:off x="590396" y="6041362"/>
            <a:ext cx="3295413" cy="365125"/>
          </a:xfrm>
        </p:spPr>
        <p:txBody>
          <a:bodyPr/>
          <a:lstStyle/>
          <a:p>
            <a:endParaRPr lang="es-CO"/>
          </a:p>
        </p:txBody>
      </p:sp>
      <p:sp>
        <p:nvSpPr>
          <p:cNvPr id="7" name="Slide Number Placeholder 6"/>
          <p:cNvSpPr>
            <a:spLocks noGrp="1"/>
          </p:cNvSpPr>
          <p:nvPr>
            <p:ph type="sldNum" sz="quarter" idx="12"/>
          </p:nvPr>
        </p:nvSpPr>
        <p:spPr>
          <a:xfrm>
            <a:off x="4862689" y="5915888"/>
            <a:ext cx="1062155" cy="490599"/>
          </a:xfrm>
        </p:spPr>
        <p:txBody>
          <a:bodyPr/>
          <a:lstStyle/>
          <a:p>
            <a:fld id="{BA5157E4-DAAB-4BB8-96E2-3BBD3BDAEEC3}" type="slidenum">
              <a:rPr lang="es-CO" smtClean="0"/>
              <a:t>‹Nº›</a:t>
            </a:fld>
            <a:endParaRPr lang="es-CO"/>
          </a:p>
        </p:txBody>
      </p:sp>
    </p:spTree>
    <p:extLst>
      <p:ext uri="{BB962C8B-B14F-4D97-AF65-F5344CB8AC3E}">
        <p14:creationId xmlns:p14="http://schemas.microsoft.com/office/powerpoint/2010/main" val="32522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CO"/>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A59A305-14C6-4C0C-89F8-88B610933024}" type="datetimeFigureOut">
              <a:rPr lang="es-CO" smtClean="0"/>
              <a:t>21/04/2021</a:t>
            </a:fld>
            <a:endParaRPr lang="es-CO"/>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A5157E4-DAAB-4BB8-96E2-3BBD3BDAEEC3}" type="slidenum">
              <a:rPr lang="es-CO" smtClean="0"/>
              <a:t>‹Nº›</a:t>
            </a:fld>
            <a:endParaRPr lang="es-CO"/>
          </a:p>
        </p:txBody>
      </p:sp>
    </p:spTree>
    <p:extLst>
      <p:ext uri="{BB962C8B-B14F-4D97-AF65-F5344CB8AC3E}">
        <p14:creationId xmlns:p14="http://schemas.microsoft.com/office/powerpoint/2010/main" val="3493321203"/>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4D8944EB-8ACA-434D-9D82-4ED34E0A828A}"/>
              </a:ext>
            </a:extLst>
          </p:cNvPr>
          <p:cNvSpPr/>
          <p:nvPr/>
        </p:nvSpPr>
        <p:spPr>
          <a:xfrm>
            <a:off x="1155365" y="1053788"/>
            <a:ext cx="9684914" cy="3420563"/>
          </a:xfrm>
          <a:prstGeom prst="rect">
            <a:avLst/>
          </a:prstGeom>
          <a:solidFill>
            <a:srgbClr val="F2F2F2"/>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F2F2F2"/>
              </a:solidFill>
            </a:endParaRPr>
          </a:p>
        </p:txBody>
      </p:sp>
      <p:sp>
        <p:nvSpPr>
          <p:cNvPr id="2" name="Título 1">
            <a:extLst>
              <a:ext uri="{FF2B5EF4-FFF2-40B4-BE49-F238E27FC236}">
                <a16:creationId xmlns:a16="http://schemas.microsoft.com/office/drawing/2014/main" id="{115BAB61-6C75-406E-978D-7D4BEAD6252D}"/>
              </a:ext>
            </a:extLst>
          </p:cNvPr>
          <p:cNvSpPr>
            <a:spLocks noGrp="1"/>
          </p:cNvSpPr>
          <p:nvPr>
            <p:ph type="title"/>
          </p:nvPr>
        </p:nvSpPr>
        <p:spPr>
          <a:xfrm>
            <a:off x="1547561" y="1338470"/>
            <a:ext cx="9096878" cy="2915478"/>
          </a:xfrm>
          <a:solidFill>
            <a:schemeClr val="accent1"/>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sz="4800" spc="50" dirty="0">
                <a:ln w="0"/>
                <a:solidFill>
                  <a:schemeClr val="bg2"/>
                </a:solidFill>
                <a:effectLst>
                  <a:innerShdw blurRad="63500" dist="50800" dir="13500000">
                    <a:srgbClr val="000000">
                      <a:alpha val="50000"/>
                    </a:srgbClr>
                  </a:innerShdw>
                </a:effectLst>
              </a:rPr>
              <a:t>JANFOX, VIDEOJUEGO ARCADE PARA NIÑOS CON DISCAPACIDAD MOTRIZ</a:t>
            </a:r>
            <a:endParaRPr lang="es-CO" sz="4800" spc="50" dirty="0">
              <a:ln w="0"/>
              <a:solidFill>
                <a:schemeClr val="bg2"/>
              </a:solidFill>
              <a:effectLst>
                <a:innerShdw blurRad="63500" dist="50800" dir="13500000">
                  <a:srgbClr val="000000">
                    <a:alpha val="50000"/>
                  </a:srgbClr>
                </a:innerShdw>
              </a:effectLst>
            </a:endParaRPr>
          </a:p>
        </p:txBody>
      </p:sp>
      <p:sp>
        <p:nvSpPr>
          <p:cNvPr id="5" name="Título 1">
            <a:extLst>
              <a:ext uri="{FF2B5EF4-FFF2-40B4-BE49-F238E27FC236}">
                <a16:creationId xmlns:a16="http://schemas.microsoft.com/office/drawing/2014/main" id="{C8992170-4A20-4347-BF47-A32AF6A1C2D9}"/>
              </a:ext>
            </a:extLst>
          </p:cNvPr>
          <p:cNvSpPr txBox="1">
            <a:spLocks/>
          </p:cNvSpPr>
          <p:nvPr/>
        </p:nvSpPr>
        <p:spPr bwMode="blackWhite">
          <a:xfrm>
            <a:off x="2813209" y="4694275"/>
            <a:ext cx="5017503" cy="1673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1">
            <a:normAutofit fontScale="92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spcBef>
                <a:spcPts val="1000"/>
              </a:spcBef>
              <a:spcAft>
                <a:spcPts val="600"/>
              </a:spcAft>
              <a:buClr>
                <a:schemeClr val="accent2"/>
              </a:buClr>
            </a:pPr>
            <a:br>
              <a:rPr lang="en-US" sz="1800" cap="none" spc="0" dirty="0">
                <a:ln w="0"/>
                <a:solidFill>
                  <a:schemeClr val="tx1"/>
                </a:solidFill>
                <a:effectLst>
                  <a:outerShdw blurRad="38100" dist="19050" dir="2700000" algn="tl" rotWithShape="0">
                    <a:schemeClr val="dk1">
                      <a:alpha val="40000"/>
                    </a:schemeClr>
                  </a:outerShdw>
                </a:effectLst>
                <a:latin typeface="+mn-lt"/>
                <a:ea typeface="+mn-ea"/>
                <a:cs typeface="+mn-cs"/>
              </a:rPr>
            </a:br>
            <a:r>
              <a:rPr lang="en-US" sz="2400" b="1" cap="none" spc="0" dirty="0">
                <a:ln w="0"/>
                <a:solidFill>
                  <a:schemeClr val="tx1"/>
                </a:solidFill>
                <a:effectLst>
                  <a:outerShdw blurRad="38100" dist="19050" dir="2700000" algn="tl" rotWithShape="0">
                    <a:schemeClr val="dk1">
                      <a:alpha val="40000"/>
                    </a:schemeClr>
                  </a:outerShdw>
                </a:effectLst>
                <a:latin typeface="+mn-lt"/>
                <a:ea typeface="+mn-ea"/>
                <a:cs typeface="+mn-cs"/>
              </a:rPr>
              <a:t>NATALIA VELÁSQUEZ MAHECHA</a:t>
            </a:r>
          </a:p>
          <a:p>
            <a:pPr>
              <a:spcBef>
                <a:spcPts val="1000"/>
              </a:spcBef>
              <a:spcAft>
                <a:spcPts val="600"/>
              </a:spcAft>
              <a:buClr>
                <a:schemeClr val="accent2"/>
              </a:buClr>
            </a:pPr>
            <a:r>
              <a:rPr lang="en-US" sz="2400" b="1" cap="none" spc="0" dirty="0">
                <a:ln w="0"/>
                <a:solidFill>
                  <a:schemeClr val="tx1"/>
                </a:solidFill>
                <a:effectLst>
                  <a:outerShdw blurRad="38100" dist="19050" dir="2700000" algn="tl" rotWithShape="0">
                    <a:schemeClr val="dk1">
                      <a:alpha val="40000"/>
                    </a:schemeClr>
                  </a:outerShdw>
                </a:effectLst>
                <a:latin typeface="+mn-lt"/>
                <a:ea typeface="+mn-ea"/>
                <a:cs typeface="+mn-cs"/>
              </a:rPr>
              <a:t>ANDRÉS FELIPE RINCÓN MEJIA</a:t>
            </a:r>
          </a:p>
          <a:p>
            <a:pPr>
              <a:spcBef>
                <a:spcPts val="1000"/>
              </a:spcBef>
              <a:spcAft>
                <a:spcPts val="600"/>
              </a:spcAft>
              <a:buClr>
                <a:schemeClr val="accent2"/>
              </a:buClr>
            </a:pPr>
            <a:r>
              <a:rPr lang="en-US" sz="2400" b="1" cap="none" spc="0" dirty="0">
                <a:ln w="0"/>
                <a:solidFill>
                  <a:schemeClr val="tx1"/>
                </a:solidFill>
                <a:effectLst>
                  <a:outerShdw blurRad="38100" dist="19050" dir="2700000" algn="tl" rotWithShape="0">
                    <a:schemeClr val="dk1">
                      <a:alpha val="40000"/>
                    </a:schemeClr>
                  </a:outerShdw>
                </a:effectLst>
                <a:latin typeface="+mn-lt"/>
                <a:ea typeface="+mn-ea"/>
                <a:cs typeface="+mn-cs"/>
              </a:rPr>
              <a:t>JANEL JAVIER MOLINA GÓNGORA</a:t>
            </a:r>
          </a:p>
        </p:txBody>
      </p:sp>
      <p:pic>
        <p:nvPicPr>
          <p:cNvPr id="2050" name="Picture 2" descr="Administración de Empresas – Uninpahu">
            <a:extLst>
              <a:ext uri="{FF2B5EF4-FFF2-40B4-BE49-F238E27FC236}">
                <a16:creationId xmlns:a16="http://schemas.microsoft.com/office/drawing/2014/main" id="{8EACF75D-B1F9-48D9-9D9E-19D9D7810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6512" y="5899395"/>
            <a:ext cx="2472402" cy="636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7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2568C3-E019-46AE-AB1F-DB0667887A3D}"/>
              </a:ext>
            </a:extLst>
          </p:cNvPr>
          <p:cNvSpPr>
            <a:spLocks noGrp="1"/>
          </p:cNvSpPr>
          <p:nvPr>
            <p:ph sz="half" idx="1"/>
          </p:nvPr>
        </p:nvSpPr>
        <p:spPr>
          <a:xfrm>
            <a:off x="1002991" y="2505523"/>
            <a:ext cx="10186018" cy="3725650"/>
          </a:xfrm>
        </p:spPr>
        <p:txBody>
          <a:bodyPr>
            <a:normAutofit fontScale="92500"/>
          </a:bodyPr>
          <a:lstStyle/>
          <a:p>
            <a:pPr indent="0" algn="just">
              <a:lnSpc>
                <a:spcPct val="110000"/>
              </a:lnSpc>
              <a:buNone/>
            </a:pPr>
            <a:r>
              <a:rPr lang="es-ES" sz="2400" dirty="0">
                <a:effectLst/>
                <a:latin typeface="Times New Roman" panose="02020603050405020304" pitchFamily="18" charset="0"/>
                <a:ea typeface="Calibri" panose="020F0502020204030204" pitchFamily="34" charset="0"/>
                <a:cs typeface="Times New Roman" panose="02020603050405020304" pitchFamily="18" charset="0"/>
              </a:rPr>
              <a:t>Actualmente la industria de los videojuegos continúa en un crecimiento exponencial posicionándose como una de las alternativas preferidas de entretenimiento o alternativa que favorecen el desarrollo de determinadas habilidades de atención, concentración, y/o creatividad. Sin embargo, existen muchas barreras para que personas que sufren de alguna discapacidad puedan disfrutar de esta experiencia.</a:t>
            </a:r>
            <a:endParaRPr lang="es-CO" sz="2400" dirty="0">
              <a:latin typeface="Times New Roman" panose="02020603050405020304" pitchFamily="18" charset="0"/>
              <a:ea typeface="Calibri" panose="020F0502020204030204" pitchFamily="34" charset="0"/>
              <a:cs typeface="Arial" panose="020B0604020202020204" pitchFamily="34" charset="0"/>
            </a:endParaRPr>
          </a:p>
          <a:p>
            <a:pPr indent="0" algn="just">
              <a:lnSpc>
                <a:spcPct val="110000"/>
              </a:lnSpc>
              <a:buNone/>
            </a:pPr>
            <a:r>
              <a:rPr lang="es-ES" sz="2400" dirty="0">
                <a:effectLst/>
                <a:latin typeface="Times New Roman" panose="02020603050405020304" pitchFamily="18" charset="0"/>
                <a:ea typeface="Calibri" panose="020F0502020204030204" pitchFamily="34" charset="0"/>
              </a:rPr>
              <a:t>Por tal razón, se propone el desarrollo de un videojuego en la ciudad de Bogotá durante 18 meses, este funcionará por medio de comandos de voz gracias a la inteligencia artificial y estará dirigido a los niños entre los 7 y 13 años que poseen discapacidades motrices de la fundación FUNAN </a:t>
            </a:r>
            <a:r>
              <a:rPr lang="es-ES" sz="2400" dirty="0">
                <a:effectLst/>
                <a:latin typeface="Times New Roman" panose="02020603050405020304" pitchFamily="18" charset="0"/>
                <a:ea typeface="Calibri" panose="020F0502020204030204" pitchFamily="34" charset="0"/>
                <a:cs typeface="Arial" panose="020B0604020202020204" pitchFamily="34" charset="0"/>
              </a:rPr>
              <a:t>(Fundación Ángeles)</a:t>
            </a:r>
            <a:r>
              <a:rPr lang="es-ES" sz="2400" dirty="0">
                <a:effectLst/>
                <a:latin typeface="Times New Roman" panose="02020603050405020304" pitchFamily="18" charset="0"/>
                <a:ea typeface="Calibri" panose="020F0502020204030204" pitchFamily="34" charset="0"/>
              </a:rPr>
              <a:t>.</a:t>
            </a:r>
            <a:endParaRPr lang="es-CO" sz="2400" dirty="0"/>
          </a:p>
        </p:txBody>
      </p:sp>
      <p:sp>
        <p:nvSpPr>
          <p:cNvPr id="7" name="Rectángulo 6">
            <a:extLst>
              <a:ext uri="{FF2B5EF4-FFF2-40B4-BE49-F238E27FC236}">
                <a16:creationId xmlns:a16="http://schemas.microsoft.com/office/drawing/2014/main" id="{3B38E604-DD61-421E-A56B-1A95801AF9A3}"/>
              </a:ext>
            </a:extLst>
          </p:cNvPr>
          <p:cNvSpPr/>
          <p:nvPr/>
        </p:nvSpPr>
        <p:spPr>
          <a:xfrm>
            <a:off x="466660" y="494306"/>
            <a:ext cx="4547783"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INTRODUCCIÓN</a:t>
            </a:r>
            <a:endParaRPr lang="es-CO" sz="44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99169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2568C3-E019-46AE-AB1F-DB0667887A3D}"/>
              </a:ext>
            </a:extLst>
          </p:cNvPr>
          <p:cNvSpPr>
            <a:spLocks noGrp="1"/>
          </p:cNvSpPr>
          <p:nvPr>
            <p:ph sz="half" idx="1"/>
          </p:nvPr>
        </p:nvSpPr>
        <p:spPr>
          <a:xfrm>
            <a:off x="862242" y="2557670"/>
            <a:ext cx="10356574" cy="3589176"/>
          </a:xfrm>
        </p:spPr>
        <p:txBody>
          <a:bodyPr>
            <a:normAutofit fontScale="92500" lnSpcReduction="10000"/>
          </a:bodyPr>
          <a:lstStyle/>
          <a:p>
            <a:pPr marL="0" indent="0" algn="just">
              <a:buNone/>
            </a:pPr>
            <a:r>
              <a:rPr lang="es-ES" sz="2400" dirty="0">
                <a:effectLst/>
                <a:latin typeface="Times New Roman" panose="02020603050405020304" pitchFamily="18" charset="0"/>
                <a:ea typeface="Calibri" panose="020F0502020204030204" pitchFamily="34" charset="0"/>
              </a:rPr>
              <a:t> A nivel mundial, el sector de los videos juegos lidera las ventas como alternativa de entretenimiento audiovisual, expandiendo su mercado de forma acelerada ofreciéndose una buena elección para personas de diferentes edades y capacidades. </a:t>
            </a:r>
            <a:r>
              <a:rPr lang="es-ES" sz="2400" dirty="0">
                <a:latin typeface="Times New Roman" panose="02020603050405020304" pitchFamily="18" charset="0"/>
                <a:ea typeface="Calibri" panose="020F0502020204030204" pitchFamily="34" charset="0"/>
              </a:rPr>
              <a:t>L</a:t>
            </a:r>
            <a:r>
              <a:rPr lang="es-ES" sz="2400" dirty="0">
                <a:effectLst/>
                <a:latin typeface="Times New Roman" panose="02020603050405020304" pitchFamily="18" charset="0"/>
                <a:ea typeface="Calibri" panose="020F0502020204030204" pitchFamily="34" charset="0"/>
              </a:rPr>
              <a:t>os videojuegos no son solo una forma de ocio, también pueden permitir el desarrollo de habilidades físicas e intelectuales. </a:t>
            </a:r>
          </a:p>
          <a:p>
            <a:pPr marL="0" indent="0" algn="just">
              <a:buNone/>
            </a:pPr>
            <a:r>
              <a:rPr lang="es-ES" sz="2400" dirty="0">
                <a:latin typeface="Times New Roman" panose="02020603050405020304" pitchFamily="18" charset="0"/>
                <a:ea typeface="Calibri" panose="020F0502020204030204" pitchFamily="34" charset="0"/>
                <a:cs typeface="Times New Roman" panose="02020603050405020304" pitchFamily="18" charset="0"/>
              </a:rPr>
              <a:t>L</a:t>
            </a:r>
            <a:r>
              <a:rPr lang="es-ES" sz="2400" dirty="0">
                <a:effectLst/>
                <a:latin typeface="Times New Roman" panose="02020603050405020304" pitchFamily="18" charset="0"/>
                <a:ea typeface="Calibri" panose="020F0502020204030204" pitchFamily="34" charset="0"/>
                <a:cs typeface="Times New Roman" panose="02020603050405020304" pitchFamily="18" charset="0"/>
              </a:rPr>
              <a:t>os jugadores con distintas limitaciones se encuentran con muchas barreras para disfrutar de la mayor parte de los videojuegos, con ello se evidencia que se estaría ignorando el derecho de las personas con discapacidad motriz a participar en este tipo de actividades, de la misma forma en que lo hacen las demás, se deberían adoptar las medidas pertinentes para asegurar su alcance, por tanto, la eliminación de barreras y el avance en la accesibilidad en todos los campos como un reto y responsabilidad de toda la sociedad.</a:t>
            </a:r>
            <a:r>
              <a:rPr lang="es-ES" sz="2400" dirty="0">
                <a:effectLst/>
                <a:latin typeface="Times New Roman" panose="02020603050405020304" pitchFamily="18" charset="0"/>
                <a:ea typeface="Calibri" panose="020F0502020204030204" pitchFamily="34" charset="0"/>
              </a:rPr>
              <a:t> </a:t>
            </a:r>
            <a:endParaRPr lang="es-CO" sz="2400" dirty="0"/>
          </a:p>
        </p:txBody>
      </p:sp>
      <p:sp>
        <p:nvSpPr>
          <p:cNvPr id="6" name="Rectángulo 5">
            <a:extLst>
              <a:ext uri="{FF2B5EF4-FFF2-40B4-BE49-F238E27FC236}">
                <a16:creationId xmlns:a16="http://schemas.microsoft.com/office/drawing/2014/main" id="{AD967DFF-5C4E-4671-9EF7-003C903B60C0}"/>
              </a:ext>
            </a:extLst>
          </p:cNvPr>
          <p:cNvSpPr/>
          <p:nvPr/>
        </p:nvSpPr>
        <p:spPr>
          <a:xfrm>
            <a:off x="862242" y="525623"/>
            <a:ext cx="3147015"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PROBLEMA</a:t>
            </a:r>
            <a:endParaRPr lang="es-CO"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7469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2568C3-E019-46AE-AB1F-DB0667887A3D}"/>
              </a:ext>
            </a:extLst>
          </p:cNvPr>
          <p:cNvSpPr>
            <a:spLocks noGrp="1"/>
          </p:cNvSpPr>
          <p:nvPr>
            <p:ph sz="half" idx="1"/>
          </p:nvPr>
        </p:nvSpPr>
        <p:spPr>
          <a:xfrm>
            <a:off x="789814" y="2319132"/>
            <a:ext cx="10517323" cy="4187686"/>
          </a:xfrm>
        </p:spPr>
        <p:txBody>
          <a:bodyPr>
            <a:normAutofit fontScale="92500" lnSpcReduction="10000"/>
          </a:bodyPr>
          <a:lstStyle/>
          <a:p>
            <a:pPr marL="0" indent="0">
              <a:buNone/>
            </a:pPr>
            <a:r>
              <a:rPr lang="es-ES" sz="2200" b="1" dirty="0">
                <a:latin typeface="Times New Roman" panose="02020603050405020304" pitchFamily="18" charset="0"/>
                <a:ea typeface="Calibri" panose="020F0502020204030204" pitchFamily="34" charset="0"/>
              </a:rPr>
              <a:t>GENERAL:</a:t>
            </a:r>
            <a:br>
              <a:rPr lang="es-ES" sz="2200" b="1" dirty="0">
                <a:latin typeface="Times New Roman" panose="02020603050405020304" pitchFamily="18" charset="0"/>
                <a:ea typeface="Calibri" panose="020F0502020204030204" pitchFamily="34" charset="0"/>
              </a:rPr>
            </a:br>
            <a:br>
              <a:rPr lang="es-ES" sz="2200" dirty="0">
                <a:latin typeface="Times New Roman" panose="02020603050405020304" pitchFamily="18" charset="0"/>
                <a:ea typeface="Calibri" panose="020F0502020204030204" pitchFamily="34" charset="0"/>
              </a:rPr>
            </a:br>
            <a:r>
              <a:rPr lang="es-ES" sz="2200" dirty="0">
                <a:effectLst/>
                <a:latin typeface="Times New Roman" panose="02020603050405020304" pitchFamily="18" charset="0"/>
                <a:ea typeface="Calibri" panose="020F0502020204030204" pitchFamily="34" charset="0"/>
              </a:rPr>
              <a:t>Desarrollar JANFOX, un videojuego manejado por comandos de voz utilizando IA para los niños que sufren de discapacidad motriz de la fundación FUNAN.</a:t>
            </a:r>
          </a:p>
          <a:p>
            <a:pPr marL="0" indent="0">
              <a:buNone/>
            </a:pPr>
            <a:endParaRPr lang="es-ES" sz="2200" dirty="0">
              <a:latin typeface="Times New Roman" panose="02020603050405020304" pitchFamily="18" charset="0"/>
            </a:endParaRPr>
          </a:p>
          <a:p>
            <a:pPr marL="0" indent="0">
              <a:buNone/>
            </a:pPr>
            <a:r>
              <a:rPr lang="es-ES" sz="2200" b="1" dirty="0">
                <a:latin typeface="Times New Roman" panose="02020603050405020304" pitchFamily="18" charset="0"/>
              </a:rPr>
              <a:t>ESPECIFICOS:</a:t>
            </a:r>
          </a:p>
          <a:p>
            <a:pPr marL="342900" lvl="0" indent="-342900">
              <a:lnSpc>
                <a:spcPct val="120000"/>
              </a:lnSpc>
              <a:buFont typeface="Symbol" panose="05050102010706020507" pitchFamily="18" charset="2"/>
              <a:buChar char=""/>
            </a:pPr>
            <a:r>
              <a:rPr lang="es-ES" sz="2200" dirty="0">
                <a:effectLst/>
                <a:latin typeface="Times New Roman" panose="02020603050405020304" pitchFamily="18" charset="0"/>
                <a:ea typeface="Calibri" panose="020F0502020204030204" pitchFamily="34" charset="0"/>
                <a:cs typeface="Times New Roman" panose="02020603050405020304" pitchFamily="18" charset="0"/>
              </a:rPr>
              <a:t>Realizar la investigación, análisis y aprendizaje sobre los componentes de la inteligencia artificial para implementarlos en la adaptabilidad del videojuego.</a:t>
            </a:r>
            <a:endParaRPr lang="es-CO" sz="2200"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nSpc>
                <a:spcPct val="120000"/>
              </a:lnSpc>
              <a:buFont typeface="Symbol" panose="05050102010706020507" pitchFamily="18" charset="2"/>
              <a:buChar char=""/>
            </a:pPr>
            <a:r>
              <a:rPr lang="es-ES" sz="2200" dirty="0">
                <a:effectLst/>
                <a:latin typeface="Times New Roman" panose="02020603050405020304" pitchFamily="18" charset="0"/>
                <a:ea typeface="Calibri" panose="020F0502020204030204" pitchFamily="34" charset="0"/>
                <a:cs typeface="Times New Roman" panose="02020603050405020304" pitchFamily="18" charset="0"/>
              </a:rPr>
              <a:t>Diseñar la temática del juego con escenarios y componentes acordes para los niños a los cuales va dirigido y así ofrecer una mejor experiencia audiovisual.</a:t>
            </a:r>
            <a:endParaRPr lang="es-CO" sz="2200"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nSpc>
                <a:spcPct val="120000"/>
              </a:lnSpc>
              <a:buFont typeface="Symbol" panose="05050102010706020507" pitchFamily="18" charset="2"/>
              <a:buChar char=""/>
            </a:pPr>
            <a:r>
              <a:rPr lang="es-ES" sz="2200" dirty="0">
                <a:effectLst/>
                <a:latin typeface="Times New Roman" panose="02020603050405020304" pitchFamily="18" charset="0"/>
                <a:ea typeface="Calibri" panose="020F0502020204030204" pitchFamily="34" charset="0"/>
                <a:cs typeface="Times New Roman" panose="02020603050405020304" pitchFamily="18" charset="0"/>
              </a:rPr>
              <a:t>Desarrollar los comandos de JANFOX con IA para ejecutar las instrucciones con la voz.</a:t>
            </a:r>
            <a:endParaRPr lang="es-CO" dirty="0"/>
          </a:p>
        </p:txBody>
      </p:sp>
      <p:sp>
        <p:nvSpPr>
          <p:cNvPr id="6" name="Rectángulo 5">
            <a:extLst>
              <a:ext uri="{FF2B5EF4-FFF2-40B4-BE49-F238E27FC236}">
                <a16:creationId xmlns:a16="http://schemas.microsoft.com/office/drawing/2014/main" id="{DE2996F9-76F1-47F4-9B1D-8C58FD91CA78}"/>
              </a:ext>
            </a:extLst>
          </p:cNvPr>
          <p:cNvSpPr/>
          <p:nvPr/>
        </p:nvSpPr>
        <p:spPr>
          <a:xfrm>
            <a:off x="789814" y="512370"/>
            <a:ext cx="3164649"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OBJETIVOS</a:t>
            </a:r>
            <a:endParaRPr lang="es-CO"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0964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2568C3-E019-46AE-AB1F-DB0667887A3D}"/>
              </a:ext>
            </a:extLst>
          </p:cNvPr>
          <p:cNvSpPr>
            <a:spLocks noGrp="1"/>
          </p:cNvSpPr>
          <p:nvPr>
            <p:ph sz="half" idx="1"/>
          </p:nvPr>
        </p:nvSpPr>
        <p:spPr>
          <a:xfrm>
            <a:off x="653771" y="2571736"/>
            <a:ext cx="10884457" cy="3765452"/>
          </a:xfrm>
        </p:spPr>
        <p:txBody>
          <a:bodyPr>
            <a:normAutofit/>
          </a:bodyPr>
          <a:lstStyle/>
          <a:p>
            <a:pPr indent="0" algn="just">
              <a:lnSpc>
                <a:spcPct val="110000"/>
              </a:lnSpc>
              <a:buNone/>
            </a:pPr>
            <a:r>
              <a:rPr lang="es-ES" sz="2000" dirty="0">
                <a:effectLst/>
                <a:latin typeface="Times New Roman" panose="02020603050405020304" pitchFamily="18" charset="0"/>
                <a:ea typeface="Times New Roman" panose="02020603050405020304" pitchFamily="18" charset="0"/>
                <a:cs typeface="Arial" panose="020B0604020202020204" pitchFamily="34" charset="0"/>
              </a:rPr>
              <a:t>El desarrollo del videojuego se realizará utilizando la metodología SCRUM en cada una de sus etapas que van desde el análisis y diseño hasta las pruebas y entregas con el cliente.</a:t>
            </a:r>
          </a:p>
          <a:p>
            <a:pPr indent="0" algn="just">
              <a:lnSpc>
                <a:spcPct val="110000"/>
              </a:lnSpc>
              <a:buNone/>
            </a:pPr>
            <a:r>
              <a:rPr lang="es-ES" sz="2000" dirty="0">
                <a:effectLst/>
                <a:latin typeface="Times New Roman" panose="02020603050405020304" pitchFamily="18" charset="0"/>
                <a:ea typeface="Times New Roman" panose="02020603050405020304" pitchFamily="18" charset="0"/>
                <a:cs typeface="Arial" panose="020B0604020202020204" pitchFamily="34" charset="0"/>
              </a:rPr>
              <a:t>Dentro de esta metodología se le da dado el enfoque cualitativo ya que se basará en la implementación de una nueva tecnología sobre un videojuego para adaptarlo a las necesidades de los niños con discapacidad motriz, por tal razón se propone el estudio y aprendizaje inicial sobre la inteligencia artificial para integrar al videojuego una de las principales funciones como lo es el reconocimiento de voz y así brindarles una mejor experiencia.</a:t>
            </a:r>
          </a:p>
          <a:p>
            <a:pPr indent="0" algn="just">
              <a:lnSpc>
                <a:spcPct val="110000"/>
              </a:lnSpc>
              <a:buNone/>
            </a:pPr>
            <a:r>
              <a:rPr lang="es-ES" sz="2000" dirty="0">
                <a:effectLst/>
                <a:latin typeface="Times New Roman" panose="02020603050405020304" pitchFamily="18" charset="0"/>
                <a:ea typeface="Times New Roman" panose="02020603050405020304" pitchFamily="18" charset="0"/>
                <a:cs typeface="Arial" panose="020B0604020202020204" pitchFamily="34" charset="0"/>
              </a:rPr>
              <a:t>Se utilizará variedad de instrumentos para recoger información como lo son las entrevistas, imágenes, observaciones, historias de vida, en los que se describen las rutinas y la experiencia al momento de manejar el videojuego.</a:t>
            </a:r>
            <a:endParaRPr lang="es-CO" sz="2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4A17A37B-8BD7-4B44-9DD6-FA1547A3B2E4}"/>
              </a:ext>
            </a:extLst>
          </p:cNvPr>
          <p:cNvSpPr/>
          <p:nvPr/>
        </p:nvSpPr>
        <p:spPr>
          <a:xfrm>
            <a:off x="605178" y="520812"/>
            <a:ext cx="4408579"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METODOLOGÍA</a:t>
            </a:r>
          </a:p>
        </p:txBody>
      </p:sp>
    </p:spTree>
    <p:extLst>
      <p:ext uri="{BB962C8B-B14F-4D97-AF65-F5344CB8AC3E}">
        <p14:creationId xmlns:p14="http://schemas.microsoft.com/office/powerpoint/2010/main" val="264057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ABE4195C-B239-4DEC-9400-32B6286D7A99}"/>
              </a:ext>
            </a:extLst>
          </p:cNvPr>
          <p:cNvSpPr/>
          <p:nvPr/>
        </p:nvSpPr>
        <p:spPr>
          <a:xfrm>
            <a:off x="506987" y="467803"/>
            <a:ext cx="9243236"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ARQUITECTURA DEL VIDEOJUEGO</a:t>
            </a:r>
          </a:p>
        </p:txBody>
      </p:sp>
      <p:grpSp>
        <p:nvGrpSpPr>
          <p:cNvPr id="6" name="Grupo 5">
            <a:extLst>
              <a:ext uri="{FF2B5EF4-FFF2-40B4-BE49-F238E27FC236}">
                <a16:creationId xmlns:a16="http://schemas.microsoft.com/office/drawing/2014/main" id="{510EE84B-FD3C-405E-82F9-8A00FC9723DD}"/>
              </a:ext>
            </a:extLst>
          </p:cNvPr>
          <p:cNvGrpSpPr/>
          <p:nvPr/>
        </p:nvGrpSpPr>
        <p:grpSpPr>
          <a:xfrm>
            <a:off x="961583" y="2169145"/>
            <a:ext cx="10161749" cy="4221052"/>
            <a:chOff x="-17141" y="2326279"/>
            <a:chExt cx="11849073" cy="4686750"/>
          </a:xfrm>
        </p:grpSpPr>
        <p:pic>
          <p:nvPicPr>
            <p:cNvPr id="8" name="Imagen 20" descr="Imagen que contiene objeto, reloj&#10;&#10;Descripción generada automáticamente">
              <a:extLst>
                <a:ext uri="{FF2B5EF4-FFF2-40B4-BE49-F238E27FC236}">
                  <a16:creationId xmlns:a16="http://schemas.microsoft.com/office/drawing/2014/main" id="{5C691989-FFF8-47AD-90B8-071E5A144F31}"/>
                </a:ext>
              </a:extLst>
            </p:cNvPr>
            <p:cNvPicPr>
              <a:picLocks noChangeAspect="1"/>
            </p:cNvPicPr>
            <p:nvPr/>
          </p:nvPicPr>
          <p:blipFill>
            <a:blip r:embed="rId2"/>
            <a:stretch>
              <a:fillRect/>
            </a:stretch>
          </p:blipFill>
          <p:spPr>
            <a:xfrm>
              <a:off x="9295812" y="2326279"/>
              <a:ext cx="2536120" cy="2536120"/>
            </a:xfrm>
            <a:prstGeom prst="rect">
              <a:avLst/>
            </a:prstGeom>
          </p:spPr>
        </p:pic>
        <p:pic>
          <p:nvPicPr>
            <p:cNvPr id="10" name="Imagen 6">
              <a:extLst>
                <a:ext uri="{FF2B5EF4-FFF2-40B4-BE49-F238E27FC236}">
                  <a16:creationId xmlns:a16="http://schemas.microsoft.com/office/drawing/2014/main" id="{DDF36BAB-DD49-4A33-A0DE-9903040F70B1}"/>
                </a:ext>
              </a:extLst>
            </p:cNvPr>
            <p:cNvPicPr>
              <a:picLocks noChangeAspect="1"/>
            </p:cNvPicPr>
            <p:nvPr/>
          </p:nvPicPr>
          <p:blipFill>
            <a:blip r:embed="rId3"/>
            <a:stretch>
              <a:fillRect/>
            </a:stretch>
          </p:blipFill>
          <p:spPr>
            <a:xfrm>
              <a:off x="3200400" y="4958016"/>
              <a:ext cx="1492371" cy="1255177"/>
            </a:xfrm>
            <a:prstGeom prst="rect">
              <a:avLst/>
            </a:prstGeom>
          </p:spPr>
        </p:pic>
        <p:pic>
          <p:nvPicPr>
            <p:cNvPr id="11" name="Imagen 7" descr="Imagen que contiene cuarto&#10;&#10;Descripción generada automáticamente">
              <a:extLst>
                <a:ext uri="{FF2B5EF4-FFF2-40B4-BE49-F238E27FC236}">
                  <a16:creationId xmlns:a16="http://schemas.microsoft.com/office/drawing/2014/main" id="{4E1DAAEA-DF83-4DFA-A3DC-98D418193EE0}"/>
                </a:ext>
              </a:extLst>
            </p:cNvPr>
            <p:cNvPicPr>
              <a:picLocks noChangeAspect="1"/>
            </p:cNvPicPr>
            <p:nvPr/>
          </p:nvPicPr>
          <p:blipFill>
            <a:blip r:embed="rId4"/>
            <a:stretch>
              <a:fillRect/>
            </a:stretch>
          </p:blipFill>
          <p:spPr>
            <a:xfrm>
              <a:off x="5601420" y="2654765"/>
              <a:ext cx="1406106" cy="1548475"/>
            </a:xfrm>
            <a:prstGeom prst="rect">
              <a:avLst/>
            </a:prstGeom>
          </p:spPr>
        </p:pic>
        <p:cxnSp>
          <p:nvCxnSpPr>
            <p:cNvPr id="12" name="Conector recto de flecha 11">
              <a:extLst>
                <a:ext uri="{FF2B5EF4-FFF2-40B4-BE49-F238E27FC236}">
                  <a16:creationId xmlns:a16="http://schemas.microsoft.com/office/drawing/2014/main" id="{694D27F3-4C3D-403F-8217-8D68F314C7F0}"/>
                </a:ext>
              </a:extLst>
            </p:cNvPr>
            <p:cNvCxnSpPr>
              <a:cxnSpLocks/>
            </p:cNvCxnSpPr>
            <p:nvPr/>
          </p:nvCxnSpPr>
          <p:spPr>
            <a:xfrm flipV="1">
              <a:off x="1305302" y="3536094"/>
              <a:ext cx="1460582"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7F510E81-0452-4B37-AA92-941C85D93CC3}"/>
                </a:ext>
              </a:extLst>
            </p:cNvPr>
            <p:cNvSpPr txBox="1"/>
            <p:nvPr/>
          </p:nvSpPr>
          <p:spPr>
            <a:xfrm>
              <a:off x="3350588" y="2523128"/>
              <a:ext cx="925228" cy="4574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l">
                <a:lnSpc>
                  <a:spcPct val="90000"/>
                </a:lnSpc>
                <a:spcAft>
                  <a:spcPts val="600"/>
                </a:spcAft>
              </a:pPr>
              <a:r>
                <a:rPr lang="es-ES" sz="1600" dirty="0"/>
                <a:t>Inicio</a:t>
              </a:r>
              <a:endParaRPr lang="es-ES" sz="1600" dirty="0">
                <a:cs typeface="Calibri"/>
              </a:endParaRPr>
            </a:p>
          </p:txBody>
        </p:sp>
        <p:cxnSp>
          <p:nvCxnSpPr>
            <p:cNvPr id="21" name="Conector recto de flecha 20">
              <a:extLst>
                <a:ext uri="{FF2B5EF4-FFF2-40B4-BE49-F238E27FC236}">
                  <a16:creationId xmlns:a16="http://schemas.microsoft.com/office/drawing/2014/main" id="{4DCEC615-84BC-4FDE-8D6C-99D8E1AA4C64}"/>
                </a:ext>
              </a:extLst>
            </p:cNvPr>
            <p:cNvCxnSpPr>
              <a:cxnSpLocks/>
            </p:cNvCxnSpPr>
            <p:nvPr/>
          </p:nvCxnSpPr>
          <p:spPr>
            <a:xfrm>
              <a:off x="4747405" y="5487837"/>
              <a:ext cx="1863309" cy="230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AAD74C4-E9C8-4436-87CF-DAFF9BF9CEE6}"/>
                </a:ext>
              </a:extLst>
            </p:cNvPr>
            <p:cNvCxnSpPr>
              <a:cxnSpLocks/>
            </p:cNvCxnSpPr>
            <p:nvPr/>
          </p:nvCxnSpPr>
          <p:spPr>
            <a:xfrm>
              <a:off x="3942273" y="4107613"/>
              <a:ext cx="8629" cy="85688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7C26AAFF-A6A4-4E2C-A3FD-DFCCD441F204}"/>
                </a:ext>
              </a:extLst>
            </p:cNvPr>
            <p:cNvCxnSpPr>
              <a:cxnSpLocks/>
            </p:cNvCxnSpPr>
            <p:nvPr/>
          </p:nvCxnSpPr>
          <p:spPr>
            <a:xfrm flipV="1">
              <a:off x="4754145" y="3594340"/>
              <a:ext cx="784018" cy="14046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A240B0F8-5171-42AB-98DC-1B2ABFD83D1E}"/>
                </a:ext>
              </a:extLst>
            </p:cNvPr>
            <p:cNvCxnSpPr>
              <a:cxnSpLocks/>
            </p:cNvCxnSpPr>
            <p:nvPr/>
          </p:nvCxnSpPr>
          <p:spPr>
            <a:xfrm>
              <a:off x="7131776" y="4107613"/>
              <a:ext cx="439951" cy="6843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8" name="Imagen 34">
              <a:extLst>
                <a:ext uri="{FF2B5EF4-FFF2-40B4-BE49-F238E27FC236}">
                  <a16:creationId xmlns:a16="http://schemas.microsoft.com/office/drawing/2014/main" id="{F0C34D69-379C-4C1C-A104-15DC04023E5B}"/>
                </a:ext>
              </a:extLst>
            </p:cNvPr>
            <p:cNvPicPr>
              <a:picLocks noChangeAspect="1"/>
            </p:cNvPicPr>
            <p:nvPr/>
          </p:nvPicPr>
          <p:blipFill>
            <a:blip r:embed="rId5"/>
            <a:stretch>
              <a:fillRect/>
            </a:stretch>
          </p:blipFill>
          <p:spPr>
            <a:xfrm>
              <a:off x="-15922" y="2864510"/>
              <a:ext cx="1266107" cy="1280484"/>
            </a:xfrm>
            <a:prstGeom prst="rect">
              <a:avLst/>
            </a:prstGeom>
          </p:spPr>
        </p:pic>
        <p:sp>
          <p:nvSpPr>
            <p:cNvPr id="30" name="CuadroTexto 29">
              <a:extLst>
                <a:ext uri="{FF2B5EF4-FFF2-40B4-BE49-F238E27FC236}">
                  <a16:creationId xmlns:a16="http://schemas.microsoft.com/office/drawing/2014/main" id="{466FBAE5-842B-42CC-BBB7-589282955676}"/>
                </a:ext>
              </a:extLst>
            </p:cNvPr>
            <p:cNvSpPr txBox="1"/>
            <p:nvPr/>
          </p:nvSpPr>
          <p:spPr>
            <a:xfrm>
              <a:off x="-17141" y="4290906"/>
              <a:ext cx="1267325" cy="500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l">
                <a:lnSpc>
                  <a:spcPct val="90000"/>
                </a:lnSpc>
                <a:spcAft>
                  <a:spcPts val="600"/>
                </a:spcAft>
              </a:pPr>
              <a:r>
                <a:rPr lang="es-ES" sz="1600" dirty="0"/>
                <a:t>Usuario</a:t>
              </a:r>
            </a:p>
          </p:txBody>
        </p:sp>
        <p:sp>
          <p:nvSpPr>
            <p:cNvPr id="31" name="CuadroTexto 30">
              <a:extLst>
                <a:ext uri="{FF2B5EF4-FFF2-40B4-BE49-F238E27FC236}">
                  <a16:creationId xmlns:a16="http://schemas.microsoft.com/office/drawing/2014/main" id="{FC292C73-8611-4910-B3C4-B53F15BD4960}"/>
                </a:ext>
              </a:extLst>
            </p:cNvPr>
            <p:cNvSpPr txBox="1"/>
            <p:nvPr/>
          </p:nvSpPr>
          <p:spPr>
            <a:xfrm>
              <a:off x="3242920" y="6212457"/>
              <a:ext cx="1465660" cy="8005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s-ES" sz="1600" dirty="0">
                  <a:cs typeface="Calibri"/>
                </a:rPr>
                <a:t>Comando </a:t>
              </a:r>
              <a:br>
                <a:rPr lang="es-ES" sz="1600" dirty="0">
                  <a:cs typeface="Calibri"/>
                </a:rPr>
              </a:br>
              <a:r>
                <a:rPr lang="es-ES" sz="1600" dirty="0">
                  <a:cs typeface="Calibri"/>
                </a:rPr>
                <a:t>  de voz</a:t>
              </a:r>
            </a:p>
          </p:txBody>
        </p:sp>
        <p:sp>
          <p:nvSpPr>
            <p:cNvPr id="32" name="CuadroTexto 31">
              <a:extLst>
                <a:ext uri="{FF2B5EF4-FFF2-40B4-BE49-F238E27FC236}">
                  <a16:creationId xmlns:a16="http://schemas.microsoft.com/office/drawing/2014/main" id="{278DCD1C-F6C3-40EF-8F74-F403587BE6A9}"/>
                </a:ext>
              </a:extLst>
            </p:cNvPr>
            <p:cNvSpPr txBox="1"/>
            <p:nvPr/>
          </p:nvSpPr>
          <p:spPr>
            <a:xfrm>
              <a:off x="9808553" y="4853742"/>
              <a:ext cx="16944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s-ES" sz="1600" dirty="0">
                  <a:cs typeface="Calibri"/>
                </a:rPr>
                <a:t>Videojuego</a:t>
              </a:r>
            </a:p>
          </p:txBody>
        </p:sp>
        <p:sp>
          <p:nvSpPr>
            <p:cNvPr id="33" name="CuadroTexto 32">
              <a:extLst>
                <a:ext uri="{FF2B5EF4-FFF2-40B4-BE49-F238E27FC236}">
                  <a16:creationId xmlns:a16="http://schemas.microsoft.com/office/drawing/2014/main" id="{4AD1C0F9-0AF6-4743-ABA1-CD026CCF1258}"/>
                </a:ext>
              </a:extLst>
            </p:cNvPr>
            <p:cNvSpPr txBox="1"/>
            <p:nvPr/>
          </p:nvSpPr>
          <p:spPr>
            <a:xfrm>
              <a:off x="7176146" y="311268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s-ES" sz="1600" dirty="0">
                  <a:cs typeface="Calibri"/>
                </a:rPr>
                <a:t>Machine </a:t>
              </a:r>
              <a:br>
                <a:rPr lang="es-ES" sz="1600" dirty="0">
                  <a:cs typeface="Calibri"/>
                </a:rPr>
              </a:br>
              <a:r>
                <a:rPr lang="es-ES" sz="1600" dirty="0">
                  <a:cs typeface="Calibri"/>
                </a:rPr>
                <a:t>Learning</a:t>
              </a:r>
            </a:p>
          </p:txBody>
        </p:sp>
        <p:cxnSp>
          <p:nvCxnSpPr>
            <p:cNvPr id="34" name="Conector recto de flecha 33">
              <a:extLst>
                <a:ext uri="{FF2B5EF4-FFF2-40B4-BE49-F238E27FC236}">
                  <a16:creationId xmlns:a16="http://schemas.microsoft.com/office/drawing/2014/main" id="{3D98CFB7-6B7B-4747-83D6-A992E7CB45E1}"/>
                </a:ext>
              </a:extLst>
            </p:cNvPr>
            <p:cNvCxnSpPr>
              <a:cxnSpLocks/>
            </p:cNvCxnSpPr>
            <p:nvPr/>
          </p:nvCxnSpPr>
          <p:spPr>
            <a:xfrm flipH="1" flipV="1">
              <a:off x="4712902" y="5755256"/>
              <a:ext cx="1874804" cy="57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5" name="Imagen 45" descr="Imagen que contiene dibujo&#10;&#10;Descripción generada automáticamente">
              <a:extLst>
                <a:ext uri="{FF2B5EF4-FFF2-40B4-BE49-F238E27FC236}">
                  <a16:creationId xmlns:a16="http://schemas.microsoft.com/office/drawing/2014/main" id="{FF7A24CC-FA7F-4B72-8581-1006FD4D19EA}"/>
                </a:ext>
              </a:extLst>
            </p:cNvPr>
            <p:cNvPicPr>
              <a:picLocks noChangeAspect="1"/>
            </p:cNvPicPr>
            <p:nvPr/>
          </p:nvPicPr>
          <p:blipFill>
            <a:blip r:embed="rId6"/>
            <a:stretch>
              <a:fillRect/>
            </a:stretch>
          </p:blipFill>
          <p:spPr>
            <a:xfrm>
              <a:off x="6944526" y="5014498"/>
              <a:ext cx="1366748" cy="1352371"/>
            </a:xfrm>
            <a:prstGeom prst="rect">
              <a:avLst/>
            </a:prstGeom>
          </p:spPr>
        </p:pic>
        <p:cxnSp>
          <p:nvCxnSpPr>
            <p:cNvPr id="36" name="Conector recto de flecha 35">
              <a:extLst>
                <a:ext uri="{FF2B5EF4-FFF2-40B4-BE49-F238E27FC236}">
                  <a16:creationId xmlns:a16="http://schemas.microsoft.com/office/drawing/2014/main" id="{03587FC5-C754-4A64-8A9A-933889402AF4}"/>
                </a:ext>
              </a:extLst>
            </p:cNvPr>
            <p:cNvCxnSpPr>
              <a:cxnSpLocks/>
            </p:cNvCxnSpPr>
            <p:nvPr/>
          </p:nvCxnSpPr>
          <p:spPr>
            <a:xfrm flipH="1">
              <a:off x="8594787" y="3920704"/>
              <a:ext cx="810880" cy="8712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91D5A4C8-F170-4F34-8AC9-469218A5CADE}"/>
                </a:ext>
              </a:extLst>
            </p:cNvPr>
            <p:cNvCxnSpPr>
              <a:cxnSpLocks/>
            </p:cNvCxnSpPr>
            <p:nvPr/>
          </p:nvCxnSpPr>
          <p:spPr>
            <a:xfrm flipV="1">
              <a:off x="8729932" y="4144994"/>
              <a:ext cx="813760" cy="8540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700EE1CF-F12E-4F0E-A88C-75D005DDBE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9619" y="5339173"/>
            <a:ext cx="574397" cy="769441"/>
          </a:xfrm>
          <a:prstGeom prst="rect">
            <a:avLst/>
          </a:prstGeom>
          <a:noFill/>
          <a:extLst>
            <a:ext uri="{909E8E84-426E-40DD-AFC4-6F175D3DCCD1}">
              <a14:hiddenFill xmlns:a14="http://schemas.microsoft.com/office/drawing/2010/main">
                <a:solidFill>
                  <a:srgbClr val="FFFFFF"/>
                </a:solidFill>
              </a14:hiddenFill>
            </a:ext>
          </a:extLst>
        </p:spPr>
      </p:pic>
      <p:sp>
        <p:nvSpPr>
          <p:cNvPr id="43" name="CuadroTexto 42">
            <a:extLst>
              <a:ext uri="{FF2B5EF4-FFF2-40B4-BE49-F238E27FC236}">
                <a16:creationId xmlns:a16="http://schemas.microsoft.com/office/drawing/2014/main" id="{C1E56DD8-786D-4755-9D11-A83D935C356C}"/>
              </a:ext>
            </a:extLst>
          </p:cNvPr>
          <p:cNvSpPr txBox="1"/>
          <p:nvPr/>
        </p:nvSpPr>
        <p:spPr>
          <a:xfrm>
            <a:off x="6645622" y="5863368"/>
            <a:ext cx="1503825" cy="3326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s-ES" sz="1600" dirty="0">
                <a:cs typeface="Calibri"/>
              </a:rPr>
              <a:t>Codificación </a:t>
            </a:r>
            <a:br>
              <a:rPr lang="es-ES" sz="1600" dirty="0">
                <a:cs typeface="Calibri"/>
              </a:rPr>
            </a:br>
            <a:r>
              <a:rPr lang="es-ES" sz="1600" dirty="0">
                <a:cs typeface="Calibri"/>
              </a:rPr>
              <a:t>con PYTHON</a:t>
            </a:r>
          </a:p>
        </p:txBody>
      </p:sp>
      <p:pic>
        <p:nvPicPr>
          <p:cNvPr id="44" name="Imagen 43">
            <a:extLst>
              <a:ext uri="{FF2B5EF4-FFF2-40B4-BE49-F238E27FC236}">
                <a16:creationId xmlns:a16="http://schemas.microsoft.com/office/drawing/2014/main" id="{41453F02-962D-4391-ABD3-16D1E1868F5D}"/>
              </a:ext>
            </a:extLst>
          </p:cNvPr>
          <p:cNvPicPr>
            <a:picLocks noChangeAspect="1"/>
          </p:cNvPicPr>
          <p:nvPr/>
        </p:nvPicPr>
        <p:blipFill>
          <a:blip r:embed="rId8"/>
          <a:stretch>
            <a:fillRect/>
          </a:stretch>
        </p:blipFill>
        <p:spPr>
          <a:xfrm>
            <a:off x="3469627" y="2701183"/>
            <a:ext cx="1412856" cy="1068540"/>
          </a:xfrm>
          <a:prstGeom prst="rect">
            <a:avLst/>
          </a:prstGeom>
        </p:spPr>
      </p:pic>
      <p:pic>
        <p:nvPicPr>
          <p:cNvPr id="48" name="Imagen 47">
            <a:extLst>
              <a:ext uri="{FF2B5EF4-FFF2-40B4-BE49-F238E27FC236}">
                <a16:creationId xmlns:a16="http://schemas.microsoft.com/office/drawing/2014/main" id="{AEA3A487-41D2-42F5-A151-4962E05F90CC}"/>
              </a:ext>
            </a:extLst>
          </p:cNvPr>
          <p:cNvPicPr>
            <a:picLocks noChangeAspect="1"/>
          </p:cNvPicPr>
          <p:nvPr/>
        </p:nvPicPr>
        <p:blipFill>
          <a:blip r:embed="rId9"/>
          <a:stretch>
            <a:fillRect/>
          </a:stretch>
        </p:blipFill>
        <p:spPr>
          <a:xfrm>
            <a:off x="9163702" y="2581298"/>
            <a:ext cx="1239255" cy="829091"/>
          </a:xfrm>
          <a:prstGeom prst="rect">
            <a:avLst/>
          </a:prstGeom>
        </p:spPr>
      </p:pic>
    </p:spTree>
    <p:extLst>
      <p:ext uri="{BB962C8B-B14F-4D97-AF65-F5344CB8AC3E}">
        <p14:creationId xmlns:p14="http://schemas.microsoft.com/office/powerpoint/2010/main" val="139648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2568C3-E019-46AE-AB1F-DB0667887A3D}"/>
              </a:ext>
            </a:extLst>
          </p:cNvPr>
          <p:cNvSpPr>
            <a:spLocks noGrp="1"/>
          </p:cNvSpPr>
          <p:nvPr>
            <p:ph sz="half" idx="1"/>
          </p:nvPr>
        </p:nvSpPr>
        <p:spPr>
          <a:xfrm>
            <a:off x="1581912" y="2638044"/>
            <a:ext cx="9125845" cy="3101982"/>
          </a:xfrm>
        </p:spPr>
        <p:txBody>
          <a:bodyPr/>
          <a:lstStyle/>
          <a:p>
            <a:endParaRPr lang="es-CO" dirty="0"/>
          </a:p>
        </p:txBody>
      </p:sp>
      <p:sp>
        <p:nvSpPr>
          <p:cNvPr id="6" name="Rectángulo 5">
            <a:extLst>
              <a:ext uri="{FF2B5EF4-FFF2-40B4-BE49-F238E27FC236}">
                <a16:creationId xmlns:a16="http://schemas.microsoft.com/office/drawing/2014/main" id="{EBAB7723-2166-4158-8A27-5A2C10AA32BC}"/>
              </a:ext>
            </a:extLst>
          </p:cNvPr>
          <p:cNvSpPr/>
          <p:nvPr/>
        </p:nvSpPr>
        <p:spPr>
          <a:xfrm>
            <a:off x="842273" y="532248"/>
            <a:ext cx="2635658"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ANALISIS</a:t>
            </a:r>
            <a:endParaRPr lang="es-CO"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326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2568C3-E019-46AE-AB1F-DB0667887A3D}"/>
              </a:ext>
            </a:extLst>
          </p:cNvPr>
          <p:cNvSpPr>
            <a:spLocks noGrp="1"/>
          </p:cNvSpPr>
          <p:nvPr>
            <p:ph sz="half" idx="1"/>
          </p:nvPr>
        </p:nvSpPr>
        <p:spPr>
          <a:xfrm>
            <a:off x="1581912" y="2638044"/>
            <a:ext cx="9125845" cy="3101982"/>
          </a:xfrm>
        </p:spPr>
        <p:txBody>
          <a:bodyPr/>
          <a:lstStyle/>
          <a:p>
            <a:endParaRPr lang="es-CO" dirty="0"/>
          </a:p>
        </p:txBody>
      </p:sp>
      <p:sp>
        <p:nvSpPr>
          <p:cNvPr id="6" name="Rectángulo 5">
            <a:extLst>
              <a:ext uri="{FF2B5EF4-FFF2-40B4-BE49-F238E27FC236}">
                <a16:creationId xmlns:a16="http://schemas.microsoft.com/office/drawing/2014/main" id="{CFC4F5FF-BB9C-45E5-857E-AECF7F380D0E}"/>
              </a:ext>
            </a:extLst>
          </p:cNvPr>
          <p:cNvSpPr/>
          <p:nvPr/>
        </p:nvSpPr>
        <p:spPr>
          <a:xfrm>
            <a:off x="456021" y="476670"/>
            <a:ext cx="4568879" cy="769441"/>
          </a:xfrm>
          <a:prstGeom prst="rect">
            <a:avLst/>
          </a:prstGeom>
          <a:noFill/>
        </p:spPr>
        <p:txBody>
          <a:bodyPr wrap="none" lIns="91440" tIns="45720" rIns="91440" bIns="45720">
            <a:spAutoFit/>
          </a:bodyPr>
          <a:lstStyle/>
          <a:p>
            <a:pPr algn="ctr"/>
            <a:r>
              <a:rPr lang="es-ES" sz="4400" b="1" spc="50" dirty="0">
                <a:ln w="0"/>
                <a:solidFill>
                  <a:schemeClr val="bg2"/>
                </a:solidFill>
                <a:effectLst>
                  <a:innerShdw blurRad="63500" dist="50800" dir="13500000">
                    <a:srgbClr val="000000">
                      <a:alpha val="50000"/>
                    </a:srgbClr>
                  </a:innerShdw>
                </a:effectLst>
              </a:rPr>
              <a:t>CONCLUSIONES</a:t>
            </a:r>
          </a:p>
        </p:txBody>
      </p:sp>
    </p:spTree>
    <p:extLst>
      <p:ext uri="{BB962C8B-B14F-4D97-AF65-F5344CB8AC3E}">
        <p14:creationId xmlns:p14="http://schemas.microsoft.com/office/powerpoint/2010/main" val="2622036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Personalizado 8">
      <a:dk1>
        <a:srgbClr val="181818"/>
      </a:dk1>
      <a:lt1>
        <a:srgbClr val="181818"/>
      </a:lt1>
      <a:dk2>
        <a:srgbClr val="F2F2F2"/>
      </a:dk2>
      <a:lt2>
        <a:srgbClr val="636363"/>
      </a:lt2>
      <a:accent1>
        <a:srgbClr val="E2A326"/>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190</TotalTime>
  <Words>553</Words>
  <Application>Microsoft Office PowerPoint</Application>
  <PresentationFormat>Panorámica</PresentationFormat>
  <Paragraphs>30</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Century Gothic</vt:lpstr>
      <vt:lpstr>Symbol</vt:lpstr>
      <vt:lpstr>Times New Roman</vt:lpstr>
      <vt:lpstr>Wingdings 2</vt:lpstr>
      <vt:lpstr>Citable</vt:lpstr>
      <vt:lpstr>JANFOX, VIDEOJUEGO ARCADE PARA NIÑOS CON DISCAPACIDAD MOTRIZ</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NATALIA VELASQUEZ</dc:creator>
  <cp:lastModifiedBy>NATALIA VELASQUEZ</cp:lastModifiedBy>
  <cp:revision>26</cp:revision>
  <dcterms:created xsi:type="dcterms:W3CDTF">2021-04-21T02:40:31Z</dcterms:created>
  <dcterms:modified xsi:type="dcterms:W3CDTF">2021-04-22T03:42:36Z</dcterms:modified>
</cp:coreProperties>
</file>