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59"/>
  </p:notesMasterIdLst>
  <p:handoutMasterIdLst>
    <p:handoutMasterId r:id="rId60"/>
  </p:handoutMasterIdLst>
  <p:sldIdLst>
    <p:sldId id="258" r:id="rId2"/>
    <p:sldId id="259" r:id="rId3"/>
    <p:sldId id="506" r:id="rId4"/>
    <p:sldId id="507" r:id="rId5"/>
    <p:sldId id="508" r:id="rId6"/>
    <p:sldId id="505" r:id="rId7"/>
    <p:sldId id="509" r:id="rId8"/>
    <p:sldId id="510" r:id="rId9"/>
    <p:sldId id="511" r:id="rId10"/>
    <p:sldId id="512" r:id="rId11"/>
    <p:sldId id="513" r:id="rId12"/>
    <p:sldId id="514" r:id="rId13"/>
    <p:sldId id="515" r:id="rId14"/>
    <p:sldId id="516" r:id="rId15"/>
    <p:sldId id="517" r:id="rId16"/>
    <p:sldId id="518" r:id="rId17"/>
    <p:sldId id="519" r:id="rId18"/>
    <p:sldId id="520" r:id="rId19"/>
    <p:sldId id="521" r:id="rId20"/>
    <p:sldId id="522" r:id="rId21"/>
    <p:sldId id="523" r:id="rId22"/>
    <p:sldId id="524" r:id="rId23"/>
    <p:sldId id="525" r:id="rId24"/>
    <p:sldId id="526" r:id="rId25"/>
    <p:sldId id="527" r:id="rId26"/>
    <p:sldId id="528" r:id="rId27"/>
    <p:sldId id="529" r:id="rId28"/>
    <p:sldId id="530" r:id="rId29"/>
    <p:sldId id="531" r:id="rId30"/>
    <p:sldId id="532" r:id="rId31"/>
    <p:sldId id="533" r:id="rId32"/>
    <p:sldId id="534" r:id="rId33"/>
    <p:sldId id="535" r:id="rId34"/>
    <p:sldId id="536" r:id="rId35"/>
    <p:sldId id="537" r:id="rId36"/>
    <p:sldId id="538" r:id="rId37"/>
    <p:sldId id="539" r:id="rId38"/>
    <p:sldId id="540" r:id="rId39"/>
    <p:sldId id="541" r:id="rId40"/>
    <p:sldId id="542" r:id="rId41"/>
    <p:sldId id="543" r:id="rId42"/>
    <p:sldId id="544" r:id="rId43"/>
    <p:sldId id="545" r:id="rId44"/>
    <p:sldId id="546" r:id="rId45"/>
    <p:sldId id="547" r:id="rId46"/>
    <p:sldId id="548" r:id="rId47"/>
    <p:sldId id="549" r:id="rId48"/>
    <p:sldId id="550" r:id="rId49"/>
    <p:sldId id="551" r:id="rId50"/>
    <p:sldId id="552" r:id="rId51"/>
    <p:sldId id="553" r:id="rId52"/>
    <p:sldId id="554" r:id="rId53"/>
    <p:sldId id="555" r:id="rId54"/>
    <p:sldId id="556" r:id="rId55"/>
    <p:sldId id="557" r:id="rId56"/>
    <p:sldId id="558" r:id="rId57"/>
    <p:sldId id="559" r:id="rId5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5165" autoAdjust="0"/>
  </p:normalViewPr>
  <p:slideViewPr>
    <p:cSldViewPr snapToGrid="0">
      <p:cViewPr varScale="1">
        <p:scale>
          <a:sx n="80" d="100"/>
          <a:sy n="80" d="100"/>
        </p:scale>
        <p:origin x="946" y="67"/>
      </p:cViewPr>
      <p:guideLst/>
    </p:cSldViewPr>
  </p:slideViewPr>
  <p:notesTextViewPr>
    <p:cViewPr>
      <p:scale>
        <a:sx n="300" d="100"/>
        <a:sy n="3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E607B11-294B-8D50-39E4-C0BDDC3DA7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a:extLst>
              <a:ext uri="{FF2B5EF4-FFF2-40B4-BE49-F238E27FC236}">
                <a16:creationId xmlns:a16="http://schemas.microsoft.com/office/drawing/2014/main" id="{2FCAC077-576B-7657-6818-FFE631949A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531BDC-8C3D-4D16-A907-5071C15BEA52}" type="datetimeFigureOut">
              <a:rPr lang="es-EC" smtClean="0"/>
              <a:t>4/2/2024</a:t>
            </a:fld>
            <a:endParaRPr lang="es-EC"/>
          </a:p>
        </p:txBody>
      </p:sp>
      <p:sp>
        <p:nvSpPr>
          <p:cNvPr id="4" name="Marcador de pie de página 3">
            <a:extLst>
              <a:ext uri="{FF2B5EF4-FFF2-40B4-BE49-F238E27FC236}">
                <a16:creationId xmlns:a16="http://schemas.microsoft.com/office/drawing/2014/main" id="{3C8177F3-5BF7-5F58-1C92-C45B9C199C1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5" name="Marcador de número de diapositiva 4">
            <a:extLst>
              <a:ext uri="{FF2B5EF4-FFF2-40B4-BE49-F238E27FC236}">
                <a16:creationId xmlns:a16="http://schemas.microsoft.com/office/drawing/2014/main" id="{5AEC909E-57FA-6ADE-FFA3-469BEC37B7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4078CE-FE92-4543-A53D-2EC81D540E64}" type="slidenum">
              <a:rPr lang="es-EC" smtClean="0"/>
              <a:t>‹Nº›</a:t>
            </a:fld>
            <a:endParaRPr lang="es-EC"/>
          </a:p>
        </p:txBody>
      </p:sp>
    </p:spTree>
    <p:extLst>
      <p:ext uri="{BB962C8B-B14F-4D97-AF65-F5344CB8AC3E}">
        <p14:creationId xmlns:p14="http://schemas.microsoft.com/office/powerpoint/2010/main" val="10298610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04/02/2024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879EC86-8E35-46F7-9996-FA2E1B0086C5}" type="datetime1">
              <a:rPr lang="en-US" smtClean="0"/>
              <a:t>2/4/2024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3C6197D-097B-47C4-A406-F4E132C1297A}" type="datetime1">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5AF6E1F-53B6-4BBF-B26F-6857E90EFB01}" type="datetime1">
              <a:rPr lang="en-US" smtClean="0"/>
              <a:t>2/4/2024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814A993-8DC0-42EC-A561-65EF4623D6F6}" type="datetime1">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9F7CB39-8B5E-45C9-B70D-7BA00AE31BD1}" type="datetime1">
              <a:rPr lang="en-US" smtClean="0"/>
              <a:t>2/4/2024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F0C2CA0-2B26-4BB3-83B4-195ED2F84327}" type="datetime1">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AA77D1E-58E6-49AF-A6C4-9A1C1561EB2A}" type="datetime1">
              <a:rPr lang="en-US" smtClean="0"/>
              <a:t>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426923-28EE-4E64-9964-197AE59FBDC6}" type="datetime1">
              <a:rPr lang="en-US" smtClean="0"/>
              <a:t>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C83B9-622C-435D-9283-10267FA163AE}" type="datetime1">
              <a:rPr lang="en-US" smtClean="0"/>
              <a:t>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E08F409-4C37-4F0C-BD54-ADB12B5EB259}" type="datetime1">
              <a:rPr lang="en-US" smtClean="0"/>
              <a:t>2/4/2024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EF330F-609A-4DA8-B1F5-F048C074006B}" type="datetime1">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CFB09AF-747C-4239-ACDC-52FA2EB61CBC}" type="datetime1">
              <a:rPr lang="en-US" smtClean="0"/>
              <a:t>2/4/2024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stackscale.com/es/blog/cloud-computing-guia-definitiva/" TargetMode="External"/><Relationship Id="rId7" Type="http://schemas.openxmlformats.org/officeDocument/2006/relationships/hyperlink" Target="https://www.gb-advisors.com/es/cloud-strategy-exitosa/" TargetMode="External"/><Relationship Id="rId2" Type="http://schemas.openxmlformats.org/officeDocument/2006/relationships/hyperlink" Target="https://openwebinars.net/blog/tipos-de-cloud-computing/" TargetMode="External"/><Relationship Id="rId1" Type="http://schemas.openxmlformats.org/officeDocument/2006/relationships/slideLayout" Target="../slideLayouts/slideLayout2.xml"/><Relationship Id="rId6" Type="http://schemas.openxmlformats.org/officeDocument/2006/relationships/hyperlink" Target="https://docs.aws.amazon.com/es_es/whitepapers/latest/overview-aws-cloud-adoption-framework/governance-perspective.html" TargetMode="External"/><Relationship Id="rId5" Type="http://schemas.openxmlformats.org/officeDocument/2006/relationships/hyperlink" Target="https://www.bcg.com/press/21september2022-los-servicios-en-la-nube-creceran-un-30-al-ano-en-latinoamerica" TargetMode="External"/><Relationship Id="rId4" Type="http://schemas.openxmlformats.org/officeDocument/2006/relationships/hyperlink" Target="https://globalpoliticsandlaw.com/blog/2021/10/21/cloud-computing-contrato-servicio/"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ionos.es/digitalguide/servidores/know-how/ventajas-del-cloud-computing/" TargetMode="External"/><Relationship Id="rId2" Type="http://schemas.openxmlformats.org/officeDocument/2006/relationships/hyperlink" Target="https://www.computing.es/entrevistas/triunfara-la-libertad-de-eleccion-en-la-nube/" TargetMode="External"/><Relationship Id="rId1" Type="http://schemas.openxmlformats.org/officeDocument/2006/relationships/slideLayout" Target="../slideLayouts/slideLayout2.xml"/><Relationship Id="rId5" Type="http://schemas.openxmlformats.org/officeDocument/2006/relationships/hyperlink" Target="https://axity.com/comunidad-axity/4-industrias-beneficiadas-con-el-cloud-computing-la-revolucion-de-la-nube-en-la-era-digital/" TargetMode="External"/><Relationship Id="rId4" Type="http://schemas.openxmlformats.org/officeDocument/2006/relationships/hyperlink" Target="https://www.rackspace.com/es/library/what-is-cloud-backup"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suempresa.com/blog/conoce/tipos-de-servicios-en-la-nube" TargetMode="External"/><Relationship Id="rId2" Type="http://schemas.openxmlformats.org/officeDocument/2006/relationships/hyperlink" Target="https://www.cloudflare.com/es-es/learning/cloud/what-is-the-cloud/" TargetMode="External"/><Relationship Id="rId1" Type="http://schemas.openxmlformats.org/officeDocument/2006/relationships/slideLayout" Target="../slideLayouts/slideLayout2.xml"/><Relationship Id="rId4" Type="http://schemas.openxmlformats.org/officeDocument/2006/relationships/hyperlink" Target="https://delodigital.mx/la-nube-principales-caracteristicas/"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www.telefonica.com/es/sala-comunicacion/blog/nube-publica-privada-e-hibrida-en-que-se-diferencian/" TargetMode="External"/><Relationship Id="rId2" Type="http://schemas.openxmlformats.org/officeDocument/2006/relationships/hyperlink" Target="https://www.pragma.co/es/blog/como-ha-evolucionado-la-computacion-en-la-nube-a-traves-del-tiempo" TargetMode="External"/><Relationship Id="rId1" Type="http://schemas.openxmlformats.org/officeDocument/2006/relationships/slideLayout" Target="../slideLayouts/slideLayout2.xml"/><Relationship Id="rId5" Type="http://schemas.openxmlformats.org/officeDocument/2006/relationships/hyperlink" Target="https://pronectis.com/novedades/google-cloud-platform-que-es-y-como-funciona/" TargetMode="External"/><Relationship Id="rId4" Type="http://schemas.openxmlformats.org/officeDocument/2006/relationships/hyperlink" Target="https://cambiodigital-ol.com/2020/11/como-aprovechar-al-maximo-los-servicios-gratuitos-de-google-cloud/"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www.cloudskillsboost.google/focuses/1074?locale=es&amp;parent=catalog" TargetMode="External"/><Relationship Id="rId2" Type="http://schemas.openxmlformats.org/officeDocument/2006/relationships/hyperlink" Target="https://jayendrapatil.com/google-cloud-identity-and-access-management-iam/" TargetMode="External"/><Relationship Id="rId1" Type="http://schemas.openxmlformats.org/officeDocument/2006/relationships/slideLayout" Target="../slideLayouts/slideLayout2.xml"/><Relationship Id="rId4" Type="http://schemas.openxmlformats.org/officeDocument/2006/relationships/hyperlink" Target="https://www.cloudskillsboost.google/focuses/1074?locale=es&amp;parent=catalog2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lstStyle/>
          <a:p>
            <a:pPr algn="ctr"/>
            <a:r>
              <a:rPr lang="es-ES" dirty="0">
                <a:solidFill>
                  <a:schemeClr val="bg1"/>
                </a:solidFill>
              </a:rPr>
              <a:t>TRABAJO INVESTIGACIÓN</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YOSELIN ANDRANGO</a:t>
            </a:r>
          </a:p>
          <a:p>
            <a:r>
              <a:rPr lang="es-EC" dirty="0">
                <a:solidFill>
                  <a:schemeClr val="bg1"/>
                </a:solidFill>
              </a:rPr>
              <a:t>			      	MICHELLE CANTUÑA</a:t>
            </a:r>
          </a:p>
          <a:p>
            <a:r>
              <a:rPr lang="es-EC" dirty="0">
                <a:solidFill>
                  <a:schemeClr val="bg1"/>
                </a:solidFill>
              </a:rPr>
              <a:t>				ANDRES ROMERO</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15596</a:t>
            </a:r>
          </a:p>
          <a:p>
            <a:r>
              <a:rPr lang="es-EC" b="1" dirty="0">
                <a:solidFill>
                  <a:schemeClr val="bg1"/>
                </a:solidFill>
              </a:rPr>
              <a:t>FECHA:	0</a:t>
            </a:r>
            <a:r>
              <a:rPr lang="es-EC" dirty="0">
                <a:solidFill>
                  <a:schemeClr val="bg1"/>
                </a:solidFill>
              </a:rPr>
              <a:t>4/01/2024</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4" name="Marcador de número de diapositiva 3">
            <a:extLst>
              <a:ext uri="{FF2B5EF4-FFF2-40B4-BE49-F238E27FC236}">
                <a16:creationId xmlns:a16="http://schemas.microsoft.com/office/drawing/2014/main" id="{A9BF0916-5444-7402-9061-6D9717A919C0}"/>
              </a:ext>
            </a:extLst>
          </p:cNvPr>
          <p:cNvSpPr>
            <a:spLocks noGrp="1"/>
          </p:cNvSpPr>
          <p:nvPr>
            <p:ph type="sldNum" sz="quarter" idx="12"/>
          </p:nvPr>
        </p:nvSpPr>
        <p:spPr>
          <a:xfrm>
            <a:off x="11084554" y="6474048"/>
            <a:ext cx="1016440" cy="365125"/>
          </a:xfrm>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10</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6100762" cy="369332"/>
          </a:xfrm>
          <a:prstGeom prst="rect">
            <a:avLst/>
          </a:prstGeom>
          <a:noFill/>
        </p:spPr>
        <p:txBody>
          <a:bodyPr wrap="square">
            <a:spAutoFit/>
          </a:bodyPr>
          <a:lstStyle/>
          <a:p>
            <a:pPr algn="just">
              <a:spcBef>
                <a:spcPts val="600"/>
              </a:spcBef>
            </a:pPr>
            <a:r>
              <a:rPr lang="es-ES"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CARACTERÍSTICAS QUE TIENEN LA NUBE </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8976FD80-B3F0-48D6-8227-7A7F6919C609}"/>
              </a:ext>
            </a:extLst>
          </p:cNvPr>
          <p:cNvSpPr txBox="1"/>
          <p:nvPr/>
        </p:nvSpPr>
        <p:spPr>
          <a:xfrm>
            <a:off x="297655" y="2578363"/>
            <a:ext cx="8627269" cy="4120615"/>
          </a:xfrm>
          <a:prstGeom prst="rect">
            <a:avLst/>
          </a:prstGeom>
          <a:noFill/>
        </p:spPr>
        <p:txBody>
          <a:bodyPr wrap="square">
            <a:spAutoFit/>
          </a:bodyPr>
          <a:lstStyle/>
          <a:p>
            <a:pPr marL="342900" lvl="0" indent="-342900" algn="just">
              <a:lnSpc>
                <a:spcPct val="107000"/>
              </a:lnSpc>
              <a:spcBef>
                <a:spcPts val="600"/>
              </a:spcBef>
              <a:spcAft>
                <a:spcPts val="800"/>
              </a:spcAft>
              <a:buFont typeface="+mj-lt"/>
              <a:buAutoNum type="arabicPeriod"/>
              <a:tabLst>
                <a:tab pos="457200" algn="l"/>
              </a:tabLst>
            </a:pPr>
            <a:r>
              <a:rPr lang="es-EC" sz="105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Acceso desde Cualquier Dispositivo</a:t>
            </a:r>
            <a:r>
              <a:rPr lang="es-EC"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La nube permite acceder a archivos y servicios desde cualquier dispositivo con conexión a Internet, lo que facilita la flexibilidad y movilidad.</a:t>
            </a:r>
            <a:endParaRPr lang="es-MX"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05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Facilidad de Uso</a:t>
            </a:r>
            <a:r>
              <a:rPr lang="es-EC"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Los servicios en la nube suelen ser fáciles de utilizar, permitiendo a los usuarios almacenar y compartir archivos de manera sencilla, como arrastrar y soltar en plataformas como Dropbox o Google Drive. </a:t>
            </a:r>
            <a:endParaRPr lang="es-MX"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05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Compartición Fácil de Archivos</a:t>
            </a:r>
            <a:r>
              <a:rPr lang="es-EC"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Los usuarios pueden compartir archivos con otras personas de manera rápida y controlar los permisos de acceso.</a:t>
            </a:r>
            <a:endParaRPr lang="es-MX"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05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Seguridad</a:t>
            </a:r>
            <a:r>
              <a:rPr lang="es-EC"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Las conexiones a la nube suelen estar encriptadas con algoritmos de seguridad para proteger la información.</a:t>
            </a:r>
            <a:endParaRPr lang="es-MX"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05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Mínima Inversión</a:t>
            </a:r>
            <a:r>
              <a:rPr lang="es-EC"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Muchos servicios en la nube ofrecen cierta cantidad de almacenamiento gratis, y se pueden expandir con una inversión adicional si es necesario.</a:t>
            </a:r>
            <a:endParaRPr lang="es-MX"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05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Auto-servicio</a:t>
            </a:r>
            <a:r>
              <a:rPr lang="es-EC" sz="105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 Petición</a:t>
            </a:r>
            <a:r>
              <a:rPr lang="es-EC"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Permite a los equipos de TI abastecer recursos según sea necesario, sin la ayuda del proveedor.</a:t>
            </a:r>
            <a:endParaRPr lang="es-MX"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05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Amplio Acceso a la Red</a:t>
            </a:r>
            <a:r>
              <a:rPr lang="es-EC"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Los servicios están disponibles a través de la red, permitiendo el acceso desde diversos dispositivos.</a:t>
            </a:r>
            <a:endParaRPr lang="es-MX"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05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Cúmulo de Recursos</a:t>
            </a:r>
            <a:r>
              <a:rPr lang="es-EC"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Los recursos en la nube son compartidos entre múltiples organizaciones, lo que ayuda a cumplir con las demandas variables de TI.</a:t>
            </a:r>
            <a:endParaRPr lang="es-MX"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05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Rápida Elasticidad</a:t>
            </a:r>
            <a:r>
              <a:rPr lang="es-EC"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Los servicios de la nube pueden escalar para satisfacer demandas, adaptándose rápidamente a las necesidades cambiantes.</a:t>
            </a:r>
            <a:endParaRPr lang="es-MX"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05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Servicio Medido</a:t>
            </a:r>
            <a:r>
              <a:rPr lang="es-EC"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El uso de los recursos en la nube está medido, permitiendo a los usuarios pagar solo por lo que utilizan. </a:t>
            </a:r>
            <a:endParaRPr lang="es-MX" sz="105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58360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11</a:t>
            </a:fld>
            <a:endParaRPr lang="en-US" dirty="0"/>
          </a:p>
        </p:txBody>
      </p:sp>
      <p:pic>
        <p:nvPicPr>
          <p:cNvPr id="10" name="Imagen 9">
            <a:extLst>
              <a:ext uri="{FF2B5EF4-FFF2-40B4-BE49-F238E27FC236}">
                <a16:creationId xmlns:a16="http://schemas.microsoft.com/office/drawing/2014/main" id="{4CA40E77-EB5B-423B-9F6A-5EC115E9CCC2}"/>
              </a:ext>
            </a:extLst>
          </p:cNvPr>
          <p:cNvPicPr/>
          <p:nvPr/>
        </p:nvPicPr>
        <p:blipFill>
          <a:blip r:embed="rId2"/>
          <a:stretch>
            <a:fillRect/>
          </a:stretch>
        </p:blipFill>
        <p:spPr>
          <a:xfrm>
            <a:off x="581192" y="2826273"/>
            <a:ext cx="7953208" cy="3164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44136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12</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6100762" cy="369332"/>
          </a:xfrm>
          <a:prstGeom prst="rect">
            <a:avLst/>
          </a:prstGeom>
          <a:noFill/>
        </p:spPr>
        <p:txBody>
          <a:bodyPr wrap="square">
            <a:spAutoFit/>
          </a:bodyPr>
          <a:lstStyle/>
          <a:p>
            <a:pPr algn="just">
              <a:spcBef>
                <a:spcPts val="600"/>
              </a:spcBef>
            </a:pPr>
            <a:r>
              <a:rPr lang="es-ES"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¿DE DÓNDE VENIMOS Y HACIA DÓNDE VAMOS?</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8976FD80-B3F0-48D6-8227-7A7F6919C609}"/>
              </a:ext>
            </a:extLst>
          </p:cNvPr>
          <p:cNvSpPr txBox="1"/>
          <p:nvPr/>
        </p:nvSpPr>
        <p:spPr>
          <a:xfrm>
            <a:off x="297655" y="2578363"/>
            <a:ext cx="8627269" cy="3981731"/>
          </a:xfrm>
          <a:prstGeom prst="rect">
            <a:avLst/>
          </a:prstGeom>
          <a:noFill/>
        </p:spPr>
        <p:txBody>
          <a:bodyPr wrap="square">
            <a:spAutoFit/>
          </a:bodyPr>
          <a:lstStyle/>
          <a:p>
            <a:pPr marL="342900" lvl="0" indent="-342900" algn="just">
              <a:lnSpc>
                <a:spcPct val="107000"/>
              </a:lnSpc>
              <a:spcBef>
                <a:spcPts val="600"/>
              </a:spcBef>
              <a:spcAft>
                <a:spcPts val="800"/>
              </a:spcAft>
              <a:buFont typeface="+mj-lt"/>
              <a:buAutoNum type="arabicPeriod"/>
              <a:tabLst>
                <a:tab pos="457200" algn="l"/>
              </a:tabLst>
            </a:pPr>
            <a:r>
              <a:rPr lang="es-EC" sz="1200" spc="75">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Era de la Computación Física y Centralizada</a:t>
            </a:r>
            <a:r>
              <a:rPr lang="es-EC" sz="12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Esta etapa se caracteriza por el uso de grandes computadoras centrales o mainframes, que dominaron el paisaje informático durante los años 60 y 70. La computación era centralizada y los usuarios accedían a los recursos informáticos a través de terminales tontos sin capacidad de procesamiento propia. (Cguniv &amp; Cguniv, 2022)</a:t>
            </a:r>
            <a:endParaRPr lang="es-MX" sz="12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200" spc="75">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Era de la Virtualización</a:t>
            </a:r>
            <a:r>
              <a:rPr lang="es-EC" sz="12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Con el advenimiento de la virtualización en los años 90, la infraestructura de TI se transformó significativamente. La virtualización permite que múltiples sistemas operativos y aplicaciones se ejecuten en un solo servidor físico, mejorando la utilización de los recursos y reduciendo los costos. Este avance fue crucial para el desarrollo de la computación en la nube, ya que permitió la creación de entornos de TI flexibles y escalables.</a:t>
            </a:r>
            <a:endParaRPr lang="es-MX" sz="12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200" spc="75">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Era del Cloud Computing</a:t>
            </a:r>
            <a:r>
              <a:rPr lang="es-EC" sz="12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Esta era, que comenzó en la década de 2000, marcó el cambio hacia la computación en la nube, donde los recursos de TI, como el almacenamiento y el procesamiento, se ofrecen como servicios a través de Internet. Empresas como Amazon, Google, Microsoft y Apple han sido pioneras en ofrecer una amplia gama de servicios en la nube. La nube pública, la nube privada y la nube híbrida son los principales modelos de implementación, ofreciendo a las empresas y a los usuarios finales flexibilidad, escalabilidad y eficiencia en costos.</a:t>
            </a:r>
            <a:endParaRPr lang="es-MX" sz="12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200" spc="75">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Era Sin Servidor (Serverless)</a:t>
            </a:r>
            <a:r>
              <a:rPr lang="es-EC" sz="12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En la actualidad, estamos entrando en la era de la computación sin servidor, un modelo en el que los usuarios pueden construir y ejecutar aplicaciones y servicios sin tener que gestionar la infraestructura subyacente. En este modelo, los proveedores de nube gestionan la infraestructura y el usuario solo paga por los recursos que realmente consume. Este enfoque permite a los desarrolladores centrarse más en el código y menos en la gestión de la infraestructura, y es especialmente útil para aplicaciones con patrones de uso variables.</a:t>
            </a:r>
            <a:endParaRPr lang="es-MX" sz="120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95970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13</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6100762" cy="369332"/>
          </a:xfrm>
          <a:prstGeom prst="rect">
            <a:avLst/>
          </a:prstGeom>
          <a:noFill/>
        </p:spPr>
        <p:txBody>
          <a:bodyPr wrap="square">
            <a:spAutoFit/>
          </a:bodyPr>
          <a:lstStyle/>
          <a:p>
            <a:pPr algn="just">
              <a:spcBef>
                <a:spcPts val="600"/>
              </a:spcBef>
            </a:pPr>
            <a:r>
              <a:rPr lang="es-ES"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TIPOS DE NUBE</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8976FD80-B3F0-48D6-8227-7A7F6919C609}"/>
              </a:ext>
            </a:extLst>
          </p:cNvPr>
          <p:cNvSpPr txBox="1"/>
          <p:nvPr/>
        </p:nvSpPr>
        <p:spPr>
          <a:xfrm>
            <a:off x="297655" y="2578363"/>
            <a:ext cx="8331995" cy="2746329"/>
          </a:xfrm>
          <a:prstGeom prst="rect">
            <a:avLst/>
          </a:prstGeom>
          <a:noFill/>
        </p:spPr>
        <p:txBody>
          <a:bodyPr wrap="square">
            <a:spAutoFit/>
          </a:bodyPr>
          <a:lstStyle/>
          <a:p>
            <a:pPr marL="342900" lvl="0" indent="-342900" algn="just">
              <a:lnSpc>
                <a:spcPct val="107000"/>
              </a:lnSpc>
              <a:spcBef>
                <a:spcPts val="600"/>
              </a:spcBef>
              <a:spcAft>
                <a:spcPts val="800"/>
              </a:spcAft>
              <a:buFont typeface="+mj-lt"/>
              <a:buAutoNum type="arabicPeriod"/>
              <a:tabLst>
                <a:tab pos="457200" algn="l"/>
              </a:tabLst>
            </a:pP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Nube Pública</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Es accesible para el público general y se utiliza para compartir datos o brindar acceso a servicios como aplicaciones web y correo electrónico. Los datos se almacenan en servidores del proveedor, compartidos con otros clientes. Ofrece costos bajos, al pagar solo por el uso, mantenimiento a cargo del proveedor y alta escalabilidad.</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Nube Privada</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No es accesible al público en general y requiere autenticación para el acceso. Puede estar ubicada en un centro de datos de la empresa o gestionada por un proveedor externo. Ofrece más control y privacidad, y permite personalizar el entorno según las necesidades de la empresa.</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Nube Híbrida</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Combina las nubes públicas y privadas, ofreciendo lo mejor de ambos mundos. Permite utilizar la infraestructura pública y mantener cierta privacidad en un entorno privado, aprovechando los beneficios de ambos modelos sin enfrentar sus desventajas directamente.</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02294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14</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6100762" cy="369332"/>
          </a:xfrm>
          <a:prstGeom prst="rect">
            <a:avLst/>
          </a:prstGeom>
          <a:noFill/>
        </p:spPr>
        <p:txBody>
          <a:bodyPr wrap="square">
            <a:spAutoFit/>
          </a:bodyPr>
          <a:lstStyle/>
          <a:p>
            <a:pPr algn="just">
              <a:spcBef>
                <a:spcPts val="600"/>
              </a:spcBef>
            </a:pPr>
            <a:r>
              <a:rPr lang="es-ES"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OFERTAS DE GOOGLE</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383381" y="2696537"/>
            <a:ext cx="6100762" cy="3432030"/>
          </a:xfrm>
          <a:prstGeom prst="rect">
            <a:avLst/>
          </a:prstGeom>
          <a:noFill/>
        </p:spPr>
        <p:txBody>
          <a:bodyPr wrap="square">
            <a:spAutoFit/>
          </a:bodyPr>
          <a:lstStyle/>
          <a:p>
            <a:pPr algn="just">
              <a:lnSpc>
                <a:spcPct val="115000"/>
              </a:lnSpc>
              <a:spcBef>
                <a:spcPts val="600"/>
              </a:spcBef>
              <a:spcAft>
                <a:spcPts val="1600"/>
              </a:spcAft>
            </a:pP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Algunos ejemplos de precios para instancias en la nube de Google Cloud en 2024 incluyen:</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SzPts val="1000"/>
              <a:buFont typeface="Symbol" panose="05050102010706020507" pitchFamily="18" charset="2"/>
              <a:buChar char=""/>
              <a:tabLst>
                <a:tab pos="457200" algn="l"/>
              </a:tabLst>
            </a:pP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e2-small</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Menos de €11 (MX 250) al mes, adecuado para una página web con poco tráfico.</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SzPts val="1000"/>
              <a:buFont typeface="Symbol" panose="05050102010706020507" pitchFamily="18" charset="2"/>
              <a:buChar char=""/>
              <a:tabLst>
                <a:tab pos="457200" algn="l"/>
              </a:tabLst>
            </a:pP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e2-standard-2</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Unos €45 (MXN 1.000) al mes, con capacidad para personalización y escalabilidad a un precio accesible.</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SzPts val="1000"/>
              <a:buFont typeface="Symbol" panose="05050102010706020507" pitchFamily="18" charset="2"/>
              <a:buChar char=""/>
              <a:tabLst>
                <a:tab pos="457200" algn="l"/>
              </a:tabLst>
            </a:pP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n2-standard-8</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Unos €246 al mes (MXN 5.200), ideal para procesadores rápidos y aptos para alto tráfico comercial.</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775764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15</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6100762" cy="369332"/>
          </a:xfrm>
          <a:prstGeom prst="rect">
            <a:avLst/>
          </a:prstGeom>
          <a:noFill/>
        </p:spPr>
        <p:txBody>
          <a:bodyPr wrap="square">
            <a:spAutoFit/>
          </a:bodyPr>
          <a:lstStyle/>
          <a:p>
            <a:pPr algn="just">
              <a:spcBef>
                <a:spcPts val="600"/>
              </a:spcBef>
            </a:pPr>
            <a:r>
              <a:rPr lang="es-ES"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OFERTAS DE GOOGLE</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383380" y="2696537"/>
            <a:ext cx="8160545" cy="3189335"/>
          </a:xfrm>
          <a:prstGeom prst="rect">
            <a:avLst/>
          </a:prstGeom>
          <a:noFill/>
        </p:spPr>
        <p:txBody>
          <a:bodyPr wrap="square">
            <a:spAutoFit/>
          </a:bodyPr>
          <a:lstStyle/>
          <a:p>
            <a:pPr algn="just">
              <a:lnSpc>
                <a:spcPct val="115000"/>
              </a:lnSpc>
              <a:spcBef>
                <a:spcPts val="600"/>
              </a:spcBef>
              <a:spcAft>
                <a:spcPts val="1600"/>
              </a:spcAft>
            </a:pPr>
            <a:r>
              <a:rPr lang="es-EC"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Google Cloud también ofrece una cuenta gratuita por 90 días con un crédito de menos de €270 (MXN 6.000) para nuevos usuarios. Es importante tener en cuenta que la plataforma puede tener una curva de aprendizaje inicialmente alta y que el soporte técnico es costoso. Las máquinas virtuales de núcleo compartido son las más económicas y son adecuadas para proyectos pequeños. (Telefónica, 2022)</a:t>
            </a:r>
            <a:endPar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00"/>
              </a:spcBef>
              <a:spcAft>
                <a:spcPts val="1600"/>
              </a:spcAft>
            </a:pPr>
            <a:r>
              <a:rPr lang="es-EC"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En términos generales, Google Cloud es bien valorado por sus usuarios, con una calificación general de 4.7/5 en </a:t>
            </a:r>
            <a:r>
              <a:rPr lang="es-EC" sz="16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GetApp</a:t>
            </a:r>
            <a:r>
              <a:rPr lang="es-EC"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México. Los usuarios destacan su flexibilidad, la variedad de servicios, la escalabilidad, la integración con otras herramientas de Google y la seguridad avanzada. Sin embargo, algunos usuarios mencionan que la curva de aprendizaje puede ser alta y que la cantidad de servicios y opciones puede resultar abrumadora al principio.</a:t>
            </a:r>
            <a:endPar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60052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16</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6100762" cy="369332"/>
          </a:xfrm>
          <a:prstGeom prst="rect">
            <a:avLst/>
          </a:prstGeom>
          <a:noFill/>
        </p:spPr>
        <p:txBody>
          <a:bodyPr wrap="square">
            <a:spAutoFit/>
          </a:bodyPr>
          <a:lstStyle/>
          <a:p>
            <a:pPr algn="just">
              <a:spcBef>
                <a:spcPts val="600"/>
              </a:spcBef>
            </a:pPr>
            <a:r>
              <a:rPr lang="es-ES"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DISPONIBILIDAD DE LA NUBE 	</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383380" y="2696537"/>
            <a:ext cx="8160545" cy="3755644"/>
          </a:xfrm>
          <a:prstGeom prst="rect">
            <a:avLst/>
          </a:prstGeom>
          <a:noFill/>
        </p:spPr>
        <p:txBody>
          <a:bodyPr wrap="square">
            <a:spAutoFit/>
          </a:bodyPr>
          <a:lstStyle/>
          <a:p>
            <a:pPr algn="just">
              <a:lnSpc>
                <a:spcPct val="115000"/>
              </a:lnSpc>
              <a:spcBef>
                <a:spcPts val="600"/>
              </a:spcBef>
              <a:spcAft>
                <a:spcPts val="1600"/>
              </a:spcAft>
            </a:pPr>
            <a:r>
              <a:rPr lang="es-EC"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La disponibilidad en la computación en la nube se refiere a la capacidad de un sistema de nube para ofrecer un acceso ininterrumpido a los datos y aplicaciones alojados en ella. Este es un aspecto crucial para muchas empresas, ya que la necesidad de contar con aplicaciones y servicios en línea disponibles en todo momento es vital para realizar operaciones comerciales y de negocio eficientes. La alta disponibilidad en la nube es uno de los mayores beneficios que proporciona este modelo de computación.</a:t>
            </a:r>
            <a:endPar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00"/>
              </a:spcBef>
              <a:spcAft>
                <a:spcPts val="1600"/>
              </a:spcAft>
            </a:pPr>
            <a:r>
              <a:rPr lang="es-EC"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La confiabilidad de los sistemas de nube se basa en su arquitectura distribuida, escalable y tolerante a fallos. Los proveedores de nube invierten continuamente en tecnologías de seguridad más recientes para responder a posibles amenazas y ayudar a los clientes a cumplir con los requisitos reglamentarios. La seguridad en la nube es multifacética y abarca todas las capas de la nube, ofreciendo protección según las necesidades del negocio del cliente. (</a:t>
            </a:r>
            <a:r>
              <a:rPr lang="es-EC" sz="16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Joness</a:t>
            </a:r>
            <a:r>
              <a:rPr lang="es-EC"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2023)</a:t>
            </a:r>
            <a:endPar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4024767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17</a:t>
            </a:fld>
            <a:endParaRPr lang="en-US" dirty="0"/>
          </a:p>
        </p:txBody>
      </p:sp>
      <p:pic>
        <p:nvPicPr>
          <p:cNvPr id="9" name="Imagen 8">
            <a:extLst>
              <a:ext uri="{FF2B5EF4-FFF2-40B4-BE49-F238E27FC236}">
                <a16:creationId xmlns:a16="http://schemas.microsoft.com/office/drawing/2014/main" id="{A5E17C30-5D3B-4A04-921A-DB2377C36F14}"/>
              </a:ext>
            </a:extLst>
          </p:cNvPr>
          <p:cNvPicPr/>
          <p:nvPr/>
        </p:nvPicPr>
        <p:blipFill>
          <a:blip r:embed="rId2"/>
          <a:stretch>
            <a:fillRect/>
          </a:stretch>
        </p:blipFill>
        <p:spPr>
          <a:xfrm>
            <a:off x="581191" y="2495867"/>
            <a:ext cx="7886533" cy="37620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733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18</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88131" y="1380792"/>
            <a:ext cx="6100762" cy="970009"/>
          </a:xfrm>
          <a:prstGeom prst="rect">
            <a:avLst/>
          </a:prstGeom>
          <a:noFill/>
        </p:spPr>
        <p:txBody>
          <a:bodyPr wrap="square">
            <a:spAutoFit/>
          </a:bodyPr>
          <a:lstStyle/>
          <a:p>
            <a:pPr algn="just">
              <a:lnSpc>
                <a:spcPct val="115000"/>
              </a:lnSpc>
              <a:spcBef>
                <a:spcPts val="600"/>
              </a:spcBef>
              <a:spcAft>
                <a:spcPts val="1600"/>
              </a:spcAft>
            </a:pPr>
            <a:r>
              <a:rPr lang="es-ES"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spcBef>
                <a:spcPts val="600"/>
              </a:spcBef>
            </a:pPr>
            <a:r>
              <a:rPr lang="es-ES"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DESCRIPCION DE LA INFRAESTRUCTURA </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383380" y="2696537"/>
            <a:ext cx="8160545" cy="3232488"/>
          </a:xfrm>
          <a:prstGeom prst="rect">
            <a:avLst/>
          </a:prstGeom>
          <a:noFill/>
        </p:spPr>
        <p:txBody>
          <a:bodyPr wrap="square">
            <a:spAutoFit/>
          </a:bodyPr>
          <a:lstStyle/>
          <a:p>
            <a:pPr algn="just">
              <a:spcBef>
                <a:spcPts val="600"/>
              </a:spcBef>
              <a:spcAft>
                <a:spcPts val="800"/>
              </a:spcAft>
            </a:pPr>
            <a:r>
              <a:rPr lang="es-ES" sz="14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INFRASTUCTURE AS CODE</a:t>
            </a:r>
            <a:endParaRPr lang="es-MX" sz="14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600"/>
              </a:spcBef>
              <a:spcAft>
                <a:spcPts val="1600"/>
              </a:spcAft>
            </a:pP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Infrastructure</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as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Code</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IaC</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es una práctica clave en DevOps que utiliza la metodología DevOps y la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versioning</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con un modelo descriptivo para definir y desplegar la infraestructura, como redes, máquinas virtuales, balanceadores de carga y topologías de conexión. La idea es que, al igual que el mismo código fuente siempre genera el mismo binario, un modelo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IaC</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genera el mismo entorno cada vez que se despliega.</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00"/>
              </a:spcBef>
              <a:spcAft>
                <a:spcPts val="1600"/>
              </a:spcAft>
            </a:pP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IaC</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evoluciona para resolver el problema de la deriva del entorno en los pipelines de lanzamiento. Sin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IaC</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los equipos deben mantener individualmente la configuración del entorno de despliegue, lo que con el tiempo convierte cada entorno en un "copo de nieve", una configuración única que no puede reproducirse automáticamente. La inconsistencia entre los entornos puede causar problemas de despliegue. La administración y el mantenimiento de la infraestructura implican procesos manuales propensos a errores y difíciles de rastrear.</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649192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19</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88131" y="1380792"/>
            <a:ext cx="6100762" cy="970009"/>
          </a:xfrm>
          <a:prstGeom prst="rect">
            <a:avLst/>
          </a:prstGeom>
          <a:noFill/>
        </p:spPr>
        <p:txBody>
          <a:bodyPr wrap="square">
            <a:spAutoFit/>
          </a:bodyPr>
          <a:lstStyle/>
          <a:p>
            <a:pPr algn="just">
              <a:lnSpc>
                <a:spcPct val="115000"/>
              </a:lnSpc>
              <a:spcBef>
                <a:spcPts val="600"/>
              </a:spcBef>
              <a:spcAft>
                <a:spcPts val="1600"/>
              </a:spcAft>
            </a:pPr>
            <a:r>
              <a:rPr lang="es-ES"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spcBef>
                <a:spcPts val="600"/>
              </a:spcBef>
            </a:pPr>
            <a:r>
              <a:rPr lang="es-ES"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DESCRIPCION DE LA INFRAESTRUCTURA </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9" name="Imagen 8" descr="Enabling Infrastructure as Code (IaC) and CI/CD: Key Benefits for Customers">
            <a:extLst>
              <a:ext uri="{FF2B5EF4-FFF2-40B4-BE49-F238E27FC236}">
                <a16:creationId xmlns:a16="http://schemas.microsoft.com/office/drawing/2014/main" id="{7C7C9CA6-3112-4555-A011-1F2480AF95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1454" y="2489200"/>
            <a:ext cx="7833396" cy="3905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652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7" y="631821"/>
            <a:ext cx="3707476" cy="5594358"/>
          </a:xfrm>
        </p:spPr>
        <p:txBody>
          <a:bodyPr>
            <a:noAutofit/>
          </a:body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chemeClr val="bg1"/>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número de diapositiva 1">
            <a:extLst>
              <a:ext uri="{FF2B5EF4-FFF2-40B4-BE49-F238E27FC236}">
                <a16:creationId xmlns:a16="http://schemas.microsoft.com/office/drawing/2014/main" id="{E6DCE2BD-0173-D634-464E-028E641A6FB7}"/>
              </a:ext>
            </a:extLst>
          </p:cNvPr>
          <p:cNvSpPr>
            <a:spLocks noGrp="1"/>
          </p:cNvSpPr>
          <p:nvPr>
            <p:ph type="sldNum" sz="quarter" idx="12"/>
          </p:nvPr>
        </p:nvSpPr>
        <p:spPr>
          <a:xfrm>
            <a:off x="11024831" y="6404007"/>
            <a:ext cx="1052508" cy="365125"/>
          </a:xfrm>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20</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COMO EVITAR PROBLEMAS DE EXESO USANDO BUDGETS Y ALERTS</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383380" y="2696537"/>
            <a:ext cx="8160545" cy="2303451"/>
          </a:xfrm>
          <a:prstGeom prst="rect">
            <a:avLst/>
          </a:prstGeom>
          <a:noFill/>
        </p:spPr>
        <p:txBody>
          <a:bodyPr wrap="square">
            <a:spAutoFit/>
          </a:bodyPr>
          <a:lstStyle/>
          <a:p>
            <a:pPr algn="just">
              <a:lnSpc>
                <a:spcPct val="115000"/>
              </a:lnSpc>
              <a:spcBef>
                <a:spcPts val="600"/>
              </a:spcBef>
              <a:spcAft>
                <a:spcPts val="1600"/>
              </a:spcAft>
            </a:pP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Para evitar problemas de exceso de gastos en Google Cloud, se pueden utilizar presupuestos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budgets</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y alertas. Un presupuesto en Google Cloud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Platform</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es el crédito estimado que se prevé gastar cada mes. Aunque un presupuesto no limita el consumo en ese mes, se pueden definir alertas para enviar correos electrónicos a los administradores y usuarios de la cuenta de facturación cuando los cargos superen ciertos porcentajes del presupuesto mensual. Esto ayuda a controlar el gasto y evitar sorpresas en la factura.</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9" name="Imagen 8" descr="Ejemplos de respuestas automatizadas de control de costos | Cloud Billing | Google  Cloud">
            <a:extLst>
              <a:ext uri="{FF2B5EF4-FFF2-40B4-BE49-F238E27FC236}">
                <a16:creationId xmlns:a16="http://schemas.microsoft.com/office/drawing/2014/main" id="{B476E8DC-6A6D-4DBE-9355-AC38BFBD08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5272" y="5251076"/>
            <a:ext cx="4556760" cy="13030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58559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21</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COMO EVITAR PROBLEMAS DE EXESO USANDO BUDGETS Y ALERTS</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383380" y="2696537"/>
            <a:ext cx="8160545" cy="3733330"/>
          </a:xfrm>
          <a:prstGeom prst="rect">
            <a:avLst/>
          </a:prstGeom>
          <a:noFill/>
        </p:spPr>
        <p:txBody>
          <a:bodyPr wrap="square">
            <a:spAutoFit/>
          </a:bodyPr>
          <a:lstStyle/>
          <a:p>
            <a:pPr algn="just">
              <a:lnSpc>
                <a:spcPct val="115000"/>
              </a:lnSpc>
              <a:spcBef>
                <a:spcPts val="600"/>
              </a:spcBef>
              <a:spcAft>
                <a:spcPts val="1600"/>
              </a:spcAft>
            </a:pPr>
            <a:r>
              <a:rPr lang="es-EC"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En Google Cloud </a:t>
            </a:r>
            <a:r>
              <a:rPr lang="es-EC" sz="12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Platform</a:t>
            </a:r>
            <a:r>
              <a:rPr lang="es-EC"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(GCP), la gestión de la Identidad y el Acceso (IAM) se realiza a través de un marco de políticas y procesos que aseguran que los usuarios tengan los permisos adecuados para acceder a recursos, aplicaciones y datos en la nube. Este sistema se estructura principalmente en torno a tres componentes: miembros, roles y políticas.</a:t>
            </a:r>
            <a:endParaRPr lang="es-MX"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2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Miembros (Who):</a:t>
            </a:r>
            <a:r>
              <a:rPr lang="es-EC"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Los miembros son los usuarios que necesitan acceso a los recursos, aplicaciones y/o datos en GCP. Pueden ser cuentas de Google para usuarios finales, cuentas de servicio para aplicaciones y máquinas virtuales, un dominio de Cloud </a:t>
            </a:r>
            <a:r>
              <a:rPr lang="es-EC" sz="12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Identity</a:t>
            </a:r>
            <a:r>
              <a:rPr lang="es-EC"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o un grupo de Google. Cada miembro tiene una identidad asociada, como una dirección de correo electrónico para cuentas de Google o un nombre de dominio asociado con dominios de </a:t>
            </a:r>
            <a:r>
              <a:rPr lang="es-EC" sz="12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Workspace</a:t>
            </a:r>
            <a:r>
              <a:rPr lang="es-EC"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o Cloud </a:t>
            </a:r>
            <a:r>
              <a:rPr lang="es-EC" sz="12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Identity</a:t>
            </a:r>
            <a:r>
              <a:rPr lang="es-EC"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t>
            </a:r>
            <a:endParaRPr lang="es-MX"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2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Roles (Can Do </a:t>
            </a:r>
            <a:r>
              <a:rPr lang="es-EC" sz="12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What</a:t>
            </a:r>
            <a:r>
              <a:rPr lang="es-EC" sz="12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a:t>
            </a:r>
            <a:r>
              <a:rPr lang="es-EC"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Los roles son colecciones de permisos otorgados a los miembros para acceder a recursos, aplicaciones o datos en la nube. Al asignar un rol a un miembro, este obtiene todos los permisos asociados con ese rol. Existen tres tipos de roles en GCP: roles primitivos (propietario, editor y espectador), roles predefinidos (más granulares y específicos para servicios y funciones comunes) y roles personalizados (creados por el usuario para proporcionar acceso específico a los miembros en GCP).</a:t>
            </a:r>
            <a:endParaRPr lang="es-MX"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2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Políticas (</a:t>
            </a:r>
            <a:r>
              <a:rPr lang="es-EC" sz="12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On</a:t>
            </a:r>
            <a:r>
              <a:rPr lang="es-EC" sz="12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C" sz="12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Which</a:t>
            </a:r>
            <a:r>
              <a:rPr lang="es-EC" sz="12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C" sz="1200" spc="75" dirty="0" err="1">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Resource</a:t>
            </a:r>
            <a:r>
              <a:rPr lang="es-EC" sz="12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a:t>
            </a:r>
            <a:r>
              <a:rPr lang="es-EC"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Las políticas vinculan uno o más miembros a un rol y definen quién tiene qué tipo de acceso en GCP. Por ejemplo, se puede establecer una política para que todos los usuarios pertenecientes a las divisiones de RRHH y Finanzas de la empresa puedan eliminar temas de Pub/Sub.</a:t>
            </a:r>
            <a:endParaRPr lang="es-MX"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4200533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22</a:t>
            </a:fld>
            <a:endParaRPr lang="en-US" dirty="0"/>
          </a:p>
        </p:txBody>
      </p:sp>
      <p:pic>
        <p:nvPicPr>
          <p:cNvPr id="9" name="Imagen 8">
            <a:extLst>
              <a:ext uri="{FF2B5EF4-FFF2-40B4-BE49-F238E27FC236}">
                <a16:creationId xmlns:a16="http://schemas.microsoft.com/office/drawing/2014/main" id="{5E6B447B-6ADF-48D3-AD32-15F192505763}"/>
              </a:ext>
            </a:extLst>
          </p:cNvPr>
          <p:cNvPicPr/>
          <p:nvPr/>
        </p:nvPicPr>
        <p:blipFill>
          <a:blip r:embed="rId2"/>
          <a:stretch>
            <a:fillRect/>
          </a:stretch>
        </p:blipFill>
        <p:spPr>
          <a:xfrm>
            <a:off x="354806" y="2339853"/>
            <a:ext cx="8306832" cy="3894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4668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23</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FUNDAMENTOS DE MICROSOFT AZURE AZ-900 </a:t>
            </a:r>
          </a:p>
        </p:txBody>
      </p:sp>
      <p:sp>
        <p:nvSpPr>
          <p:cNvPr id="10" name="CuadroTexto 9">
            <a:extLst>
              <a:ext uri="{FF2B5EF4-FFF2-40B4-BE49-F238E27FC236}">
                <a16:creationId xmlns:a16="http://schemas.microsoft.com/office/drawing/2014/main" id="{D7CEAB71-A713-4D58-8FDD-16943A0733CE}"/>
              </a:ext>
            </a:extLst>
          </p:cNvPr>
          <p:cNvSpPr txBox="1"/>
          <p:nvPr/>
        </p:nvSpPr>
        <p:spPr>
          <a:xfrm>
            <a:off x="370989" y="2582237"/>
            <a:ext cx="6379370" cy="4110677"/>
          </a:xfrm>
          <a:prstGeom prst="rect">
            <a:avLst/>
          </a:prstGeom>
          <a:noFill/>
        </p:spPr>
        <p:txBody>
          <a:bodyPr wrap="square">
            <a:spAutoFit/>
          </a:bodyPr>
          <a:lstStyle/>
          <a:p>
            <a:pPr algn="just">
              <a:lnSpc>
                <a:spcPct val="115000"/>
              </a:lnSpc>
              <a:spcBef>
                <a:spcPts val="600"/>
              </a:spcBef>
              <a:spcAft>
                <a:spcPts val="1600"/>
              </a:spcAft>
            </a:pPr>
            <a:r>
              <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El curso AZ-900, conocido también como "Fundamentos de Microsoft Azure," es una certificación de entrada que tiene como objetivo ofrecer una comprensión elemental de los conceptos y servicios principales de Microsoft Azure y la nube. Este curso está dirigido a novatos que buscan una introducción a Azure, así como a aquellos interesados en progresar en el ámbito de la tecnología y la computación en la nube.</a:t>
            </a:r>
          </a:p>
          <a:p>
            <a:pPr algn="just">
              <a:lnSpc>
                <a:spcPct val="115000"/>
              </a:lnSpc>
              <a:spcBef>
                <a:spcPts val="600"/>
              </a:spcBef>
              <a:spcAft>
                <a:spcPts val="1600"/>
              </a:spcAft>
            </a:pPr>
            <a:r>
              <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Disponible tanto en modalidad presencial como en línea a través de diversas plataformas educativas, el AZ-900 puede ser cursado de manera independiente o bajo la guía de instructores especializados. Se proveen múltiples materiales de estudio, incluyendo libros, videos, ejercicios prácticos y pruebas simuladas, para facilitar la preparación hacia el examen de certificación AZ-900.</a:t>
            </a:r>
          </a:p>
          <a:p>
            <a:pPr algn="just">
              <a:lnSpc>
                <a:spcPct val="115000"/>
              </a:lnSpc>
              <a:spcBef>
                <a:spcPts val="600"/>
              </a:spcBef>
              <a:spcAft>
                <a:spcPts val="1600"/>
              </a:spcAft>
            </a:pPr>
            <a:r>
              <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Al finalizar el curso y superar el examen de certificación "Fundamentos de Microsoft Azure" (AZ-900), los participantes reciben la certificación de Fundamentos de Azure, certificando así su comprensión sobre los principios básicos y servicios de Microsoft Azure.</a:t>
            </a:r>
          </a:p>
        </p:txBody>
      </p:sp>
      <p:pic>
        <p:nvPicPr>
          <p:cNvPr id="9" name="Imagen 8">
            <a:extLst>
              <a:ext uri="{FF2B5EF4-FFF2-40B4-BE49-F238E27FC236}">
                <a16:creationId xmlns:a16="http://schemas.microsoft.com/office/drawing/2014/main" id="{397D9CBE-1003-40F8-ACB5-36B05276926B}"/>
              </a:ext>
            </a:extLst>
          </p:cNvPr>
          <p:cNvPicPr/>
          <p:nvPr/>
        </p:nvPicPr>
        <p:blipFill rotWithShape="1">
          <a:blip r:embed="rId2" cstate="print">
            <a:extLst>
              <a:ext uri="{28A0092B-C50C-407E-A947-70E740481C1C}">
                <a14:useLocalDpi xmlns:a14="http://schemas.microsoft.com/office/drawing/2010/main" val="0"/>
              </a:ext>
            </a:extLst>
          </a:blip>
          <a:srcRect l="60044" t="12454" r="2419" b="22149"/>
          <a:stretch/>
        </p:blipFill>
        <p:spPr bwMode="auto">
          <a:xfrm>
            <a:off x="6905625" y="3429000"/>
            <a:ext cx="1901209" cy="184963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5555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24</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GESTIÓN DE IDENTIDADES EN AZURE</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370989" y="2582237"/>
            <a:ext cx="6379370" cy="4164858"/>
          </a:xfrm>
          <a:prstGeom prst="rect">
            <a:avLst/>
          </a:prstGeom>
          <a:noFill/>
        </p:spPr>
        <p:txBody>
          <a:bodyPr wrap="square">
            <a:spAutoFit/>
          </a:bodyPr>
          <a:lstStyle/>
          <a:p>
            <a:pPr algn="just">
              <a:lnSpc>
                <a:spcPct val="115000"/>
              </a:lnSpc>
              <a:spcBef>
                <a:spcPts val="600"/>
              </a:spcBef>
              <a:spcAft>
                <a:spcPts val="1600"/>
              </a:spcAft>
            </a:pPr>
            <a:r>
              <a:rPr lang="es-EC"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La gestión de identidades en Azure abarca un conjunto de servicios y herramientas destinadas a la administración y protección de identidades de usuarios, aplicaciones y otros recursos que interactúan con Microsoft Azure. Estos servicios son esenciales para establecer controles de acceso y autenticación, garantizando que solo entidades autorizadas tengan acceso a los servicios y datos alojados en Azure de manera segura.</a:t>
            </a:r>
            <a:endParaRPr lang="es-MX"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00"/>
              </a:spcBef>
              <a:spcAft>
                <a:spcPts val="1600"/>
              </a:spcAft>
            </a:pPr>
            <a:r>
              <a:rPr lang="en-US"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Azure Active Directory (Azure AD):</a:t>
            </a:r>
            <a:endParaRPr lang="es-MX"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00"/>
              </a:spcBef>
              <a:spcAft>
                <a:spcPts val="1600"/>
              </a:spcAft>
            </a:pPr>
            <a:r>
              <a:rPr lang="es-EC"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Azure AD es el pilar de la gestión de identidades y accesos en la plataforma Azure de Microsoft, ofreciendo un marco robusto para la autenticación y autorización de usuarios y aplicaciones en la nube. Este servicio proporciona capacidades clave como federación de identidades, inicio de sesión único (SSO), administración de grupos y roles, entre otros, para una gestión eficaz de la seguridad y las identidades.</a:t>
            </a:r>
            <a:endParaRPr lang="es-MX"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00"/>
              </a:spcBef>
              <a:spcAft>
                <a:spcPts val="1600"/>
              </a:spcAft>
            </a:pPr>
            <a:r>
              <a:rPr lang="es-EC"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Usuarios y Grupos en Azure AD:</a:t>
            </a:r>
            <a:endParaRPr lang="es-MX"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00"/>
              </a:spcBef>
              <a:spcAft>
                <a:spcPts val="1600"/>
              </a:spcAft>
            </a:pPr>
            <a:r>
              <a:rPr lang="es-EC"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Con Azure AD, es posible crear y administrar perfiles de usuario para individuos dentro de una organización, así como agrupar usuarios para una gestión simplificada de permisos y accesos a los recursos.</a:t>
            </a:r>
            <a:endParaRPr lang="es-MX"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00"/>
              </a:spcBef>
              <a:spcAft>
                <a:spcPts val="1600"/>
              </a:spcAft>
            </a:pPr>
            <a:r>
              <a:rPr lang="es-EC"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Autenticación </a:t>
            </a:r>
            <a:r>
              <a:rPr lang="es-EC" sz="9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Multifactor</a:t>
            </a:r>
            <a:r>
              <a:rPr lang="es-EC"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(MFA):</a:t>
            </a:r>
            <a:endParaRPr lang="es-MX"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00"/>
              </a:spcBef>
              <a:spcAft>
                <a:spcPts val="1600"/>
              </a:spcAft>
            </a:pPr>
            <a:r>
              <a:rPr lang="es-EC"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La autenticación </a:t>
            </a:r>
            <a:r>
              <a:rPr lang="es-EC" sz="9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multifactor</a:t>
            </a:r>
            <a:r>
              <a:rPr lang="es-EC"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en Azure AD introduce un nivel adicional de seguridad, obligando a los usuarios a proveer múltiples factores de autenticación, como una contraseña y un código de verificación, antes de acceder a los recursos en la nube.</a:t>
            </a:r>
            <a:endParaRPr lang="es-MX" sz="9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9" name="Imagen 8">
            <a:extLst>
              <a:ext uri="{FF2B5EF4-FFF2-40B4-BE49-F238E27FC236}">
                <a16:creationId xmlns:a16="http://schemas.microsoft.com/office/drawing/2014/main" id="{397D9CBE-1003-40F8-ACB5-36B05276926B}"/>
              </a:ext>
            </a:extLst>
          </p:cNvPr>
          <p:cNvPicPr/>
          <p:nvPr/>
        </p:nvPicPr>
        <p:blipFill rotWithShape="1">
          <a:blip r:embed="rId2" cstate="print">
            <a:extLst>
              <a:ext uri="{28A0092B-C50C-407E-A947-70E740481C1C}">
                <a14:useLocalDpi xmlns:a14="http://schemas.microsoft.com/office/drawing/2010/main" val="0"/>
              </a:ext>
            </a:extLst>
          </a:blip>
          <a:srcRect l="60044" t="12454" r="2419" b="22149"/>
          <a:stretch/>
        </p:blipFill>
        <p:spPr bwMode="auto">
          <a:xfrm>
            <a:off x="6905625" y="3429000"/>
            <a:ext cx="1901209" cy="184963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7908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25</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CIFRADO EN AZURE</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228113" y="2445449"/>
            <a:ext cx="8372961" cy="4239302"/>
          </a:xfrm>
          <a:prstGeom prst="rect">
            <a:avLst/>
          </a:prstGeom>
          <a:noFill/>
        </p:spPr>
        <p:txBody>
          <a:bodyPr wrap="square">
            <a:spAutoFit/>
          </a:bodyPr>
          <a:lstStyle/>
          <a:p>
            <a:pPr algn="just">
              <a:lnSpc>
                <a:spcPct val="107000"/>
              </a:lnSpc>
              <a:spcBef>
                <a:spcPts val="600"/>
              </a:spcBef>
              <a:spcAft>
                <a:spcPts val="800"/>
              </a:spcAft>
            </a:pP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Cifrado de Datos en Reposo:</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Azure implementa el cifrado en reposo para salvaguardar la información almacenada en sus servicios de almacenamiento, bases de datos y discos virtuales, utilizando algoritmos criptográficos robustos para mantener la confidencialidad de los datos.</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Cifrado de Datos en Tránsito:</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Para la protección de las comunicaciones entre clientes y servicios en la nube, Azure emplea protocolos de comunicación segura como TLS/SSL, cifrando los datos durante su transferencia para prevenir interceptaciones no autorizadas.</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Azure Key </a:t>
            </a:r>
            <a:r>
              <a:rPr lang="es-EC" sz="11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Vault</a:t>
            </a: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Este servicio de gestión de claves centraliza el control sobre las claves de cifrado y otros secretos utilizados en Azure, facilitando una gestión segura del ciclo de vida de las claves y su protección contra accesos indebidos.</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Customer-Managed</a:t>
            </a: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1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Keys</a:t>
            </a: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(CMK):</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Azure permite a los clientes utilizar sus propias claves de cifrado para los datos, otorgándoles mayor control sobre la gestión de la seguridad y el cumplimiento de normativas específicas.</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Azure Disk </a:t>
            </a:r>
            <a:r>
              <a:rPr lang="es-EC" sz="11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Encryption</a:t>
            </a: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Este servicio cifra los discos virtuales de las máquinas virtuales en Azure, protegiendo la información almacenada incluso en casos de copia o extracción no autorizada de los discos.</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Transparent</a:t>
            </a: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Data </a:t>
            </a:r>
            <a:r>
              <a:rPr lang="es-EC" sz="11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Encryption</a:t>
            </a: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(TDE) en Azure SQL </a:t>
            </a:r>
            <a:r>
              <a:rPr lang="es-EC" sz="11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Database</a:t>
            </a: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TDE cifra automáticamente los datos en reposo en Azure SQL </a:t>
            </a:r>
            <a:r>
              <a:rPr lang="es-EC" sz="11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Database</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incluidos los respaldos, asegurando su protección contra accesos no autorizados.</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Azure Storage </a:t>
            </a:r>
            <a:r>
              <a:rPr lang="es-EC" sz="11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Service</a:t>
            </a: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1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Encryption</a:t>
            </a: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(SSE):</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SSE cifra automáticamente los datos en Azure Storage usando claves gestionadas por Microsoft, asegurando el cifrado de información en servicios como Blob, File, Table y </a:t>
            </a:r>
            <a:r>
              <a:rPr lang="es-EC" sz="11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Queue</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1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storage</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SSL/TLS para PaaS y Web Apps:</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Azure soporta conexiones cifradas con SSL/TLS para servicios PaaS y aplicaciones web, protegiendo las comunicaciones entre usuarios y aplicaciones.</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746493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26</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ADVANCED THREAT PROTECTION (ATP)</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228113" y="2445449"/>
            <a:ext cx="8372961" cy="3976473"/>
          </a:xfrm>
          <a:prstGeom prst="rect">
            <a:avLst/>
          </a:prstGeom>
          <a:noFill/>
        </p:spPr>
        <p:txBody>
          <a:bodyPr wrap="square">
            <a:spAutoFit/>
          </a:bodyPr>
          <a:lstStyle/>
          <a:p>
            <a:pPr algn="just">
              <a:lnSpc>
                <a:spcPct val="107000"/>
              </a:lnSpc>
              <a:spcBef>
                <a:spcPts val="600"/>
              </a:spcBef>
              <a:spcAft>
                <a:spcPts val="800"/>
              </a:spcAft>
            </a:pP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Componentes y Funcionalidades:</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4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Advanced</a:t>
            </a: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4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Threat</a:t>
            </a: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4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Protection</a:t>
            </a: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para </a:t>
            </a:r>
            <a:r>
              <a:rPr lang="es-EC" sz="14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Endpoints</a:t>
            </a: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Anteriormente Microsoft Defender ATP, protege dispositivos contra malware, ataques de día cero y otras amenazas, usando análisis de comportamiento y aprendizaje automático.</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Office 365 </a:t>
            </a:r>
            <a:r>
              <a:rPr lang="es-EC" sz="14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Advanced</a:t>
            </a: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4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Threat</a:t>
            </a: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4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Protection</a:t>
            </a: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Seguridad avanzada para servicios de Office 365, protegiendo contra malware, phishing y enlaces dañinos en correos electrónicos y documentos.</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Azure </a:t>
            </a:r>
            <a:r>
              <a:rPr lang="es-EC" sz="14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Advanced</a:t>
            </a: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4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Threat</a:t>
            </a: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4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Protection</a:t>
            </a: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Detección de actividades sospechosas y ataques en entornos híbridos y locales, aprovechando la inteligencia en la nube y análisis de comportamiento.</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Microsoft Cloud App Security:</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Visibilidad y control sobre aplicaciones en la nube, identificando y mitigando actividades anómalas y amenazas en aplicaciones de nube utilizadas por la organización.</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Integración y Visibilidad Centralizada:</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Microsoft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Threat</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Protection</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unifica la detección y respuesta a amenazas a través de múltiples servicios de seguridad, mejorando la eficiencia en la gestión de incidentes de seguridad.</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820488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27</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COMPRENDIENDO LOS CONCEPTOS DE LA NUBE</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228113" y="2445449"/>
            <a:ext cx="8372961" cy="3864776"/>
          </a:xfrm>
          <a:prstGeom prst="rect">
            <a:avLst/>
          </a:prstGeom>
          <a:noFill/>
        </p:spPr>
        <p:txBody>
          <a:bodyPr wrap="square">
            <a:spAutoFit/>
          </a:bodyPr>
          <a:lstStyle/>
          <a:p>
            <a:pPr algn="just">
              <a:lnSpc>
                <a:spcPct val="107000"/>
              </a:lnSpc>
              <a:spcBef>
                <a:spcPts val="600"/>
              </a:spcBef>
              <a:spcAft>
                <a:spcPts val="800"/>
              </a:spcAft>
            </a:pPr>
            <a:r>
              <a:rPr lang="es-EC"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El cómputo en la nube es una metodología de provisión de servicios informáticos, incluyendo procesamiento, almacenaje, y software, a través de Internet. Este modelo permite a usuarios y empresas acceder a recursos tecnológicos desde cualquier lugar, eliminando la necesidad de infraestructura física propia. Los servicios de nube, como Microsoft Azure, Amazon Web </a:t>
            </a:r>
            <a:r>
              <a:rPr lang="es-EC" sz="16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Services</a:t>
            </a:r>
            <a:r>
              <a:rPr lang="es-EC"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(AWS), y Google Cloud </a:t>
            </a:r>
            <a:r>
              <a:rPr lang="es-EC" sz="16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Platform</a:t>
            </a:r>
            <a:r>
              <a:rPr lang="es-EC"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(GCP), ofrecen flexibilidad y escalabilidad, permitiendo ajustar recursos conforme a la demanda y pagar solo por el uso.</a:t>
            </a:r>
            <a:endPar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07000"/>
              </a:lnSpc>
              <a:spcBef>
                <a:spcPts val="600"/>
              </a:spcBef>
              <a:spcAft>
                <a:spcPts val="800"/>
              </a:spcAft>
            </a:pPr>
            <a:r>
              <a:rPr lang="es-EC"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Esta modalidad de servicios se caracteriza por su accesibilidad y eficiencia en costos, además de permitir una gestión simplificada de la tecnología. El cómputo en la nube se divide en modelos como Infraestructura como Servicio (IaaS), Plataforma como Servicio (PaaS) y Software como Servicio (SaaS), cada uno con diferentes grados de gestión y control para el usuario.</a:t>
            </a:r>
            <a:endPar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07000"/>
              </a:lnSpc>
              <a:spcBef>
                <a:spcPts val="600"/>
              </a:spcBef>
              <a:spcAft>
                <a:spcPts val="800"/>
              </a:spcAft>
            </a:pPr>
            <a:r>
              <a:rPr lang="es-EC"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Además, la nube ofrece ventajas en actualizaciones y mantenimiento, delegando estas tareas a los proveedores y enfocándose en medidas de seguridad y cumplimiento para proteger los datos y cumplir con regulaciones.</a:t>
            </a:r>
            <a:endPar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834197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28</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MÁQUINAS VIRTUALES</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228113" y="2445449"/>
            <a:ext cx="8372961" cy="1264642"/>
          </a:xfrm>
          <a:prstGeom prst="rect">
            <a:avLst/>
          </a:prstGeom>
          <a:noFill/>
        </p:spPr>
        <p:txBody>
          <a:bodyPr wrap="square">
            <a:spAutoFit/>
          </a:bodyPr>
          <a:lstStyle/>
          <a:p>
            <a:pPr algn="just">
              <a:lnSpc>
                <a:spcPct val="107000"/>
              </a:lnSpc>
              <a:spcBef>
                <a:spcPts val="600"/>
              </a:spcBef>
              <a:spcAft>
                <a:spcPts val="800"/>
              </a:spcAft>
            </a:pP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Las máquinas virtuales son entornos virtuales que emulan computadoras físicas, permitiendo ejecutar múltiples sistemas operativos y aplicaciones de manera aislada. La virtualización, gestionada por un hipervisor, divide un servidor físico en múltiples entornos virtuales, ofreciendo portabilidad, aislamiento y flexibilidad.</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9" name="Imagen 8">
            <a:extLst>
              <a:ext uri="{FF2B5EF4-FFF2-40B4-BE49-F238E27FC236}">
                <a16:creationId xmlns:a16="http://schemas.microsoft.com/office/drawing/2014/main" id="{B8CCE52C-6C07-429C-A6BE-843BF0884A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8113" y="4079423"/>
            <a:ext cx="4838462" cy="2246948"/>
          </a:xfrm>
          <a:prstGeom prst="rect">
            <a:avLst/>
          </a:prstGeom>
          <a:noFill/>
        </p:spPr>
      </p:pic>
    </p:spTree>
    <p:extLst>
      <p:ext uri="{BB962C8B-B14F-4D97-AF65-F5344CB8AC3E}">
        <p14:creationId xmlns:p14="http://schemas.microsoft.com/office/powerpoint/2010/main" val="1535194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29</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CONTENEDORES</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228113" y="2445449"/>
            <a:ext cx="8372961" cy="2629631"/>
          </a:xfrm>
          <a:prstGeom prst="rect">
            <a:avLst/>
          </a:prstGeom>
          <a:noFill/>
        </p:spPr>
        <p:txBody>
          <a:bodyPr wrap="square">
            <a:spAutoFit/>
          </a:bodyPr>
          <a:lstStyle/>
          <a:p>
            <a:pPr algn="just">
              <a:lnSpc>
                <a:spcPct val="107000"/>
              </a:lnSpc>
              <a:spcBef>
                <a:spcPts val="600"/>
              </a:spcBef>
              <a:spcAft>
                <a:spcPts val="800"/>
              </a:spcAft>
            </a:pP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Los contenedores son unidades de software que empaquetan código y dependencias, facilitando la portabilidad y eficiencia. Compartiendo el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kernel</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del sistema operativo, los contenedores son más ligeros y rápidos que las máquinas virtuales, ideales para el desarrollo ágil y el despliegue rápido de aplicaciones.</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07000"/>
              </a:lnSpc>
              <a:spcBef>
                <a:spcPts val="600"/>
              </a:spcBef>
              <a:spcAft>
                <a:spcPts val="800"/>
              </a:spcAft>
            </a:pP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Azure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Kubernetes</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Service</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(AKS) es el servicio de Azure para la orquestación de contenedores, proporcionando una plataforma para automatizar la implementación, escalado y gestión de aplicaciones contenerizadas, simplificando la infraestructura de cómputo en la nube.</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26072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1	INTRODUCCION</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rgbClr val="FFFF00"/>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chemeClr val="bg1"/>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3</a:t>
            </a:fld>
            <a:endParaRPr lang="en-US" dirty="0"/>
          </a:p>
        </p:txBody>
      </p:sp>
      <p:sp>
        <p:nvSpPr>
          <p:cNvPr id="5" name="CuadroTexto 4">
            <a:extLst>
              <a:ext uri="{FF2B5EF4-FFF2-40B4-BE49-F238E27FC236}">
                <a16:creationId xmlns:a16="http://schemas.microsoft.com/office/drawing/2014/main" id="{CD0EB103-7323-42C0-2F2C-D2E000005F8B}"/>
              </a:ext>
            </a:extLst>
          </p:cNvPr>
          <p:cNvSpPr txBox="1"/>
          <p:nvPr/>
        </p:nvSpPr>
        <p:spPr>
          <a:xfrm>
            <a:off x="175305" y="2065921"/>
            <a:ext cx="8749619" cy="3911199"/>
          </a:xfrm>
          <a:prstGeom prst="rect">
            <a:avLst/>
          </a:prstGeom>
          <a:noFill/>
        </p:spPr>
        <p:txBody>
          <a:bodyPr wrap="square">
            <a:spAutoFit/>
          </a:bodyPr>
          <a:lstStyle/>
          <a:p>
            <a:pPr algn="just">
              <a:lnSpc>
                <a:spcPct val="115000"/>
              </a:lnSpc>
              <a:spcBef>
                <a:spcPts val="600"/>
              </a:spcBef>
              <a:spcAft>
                <a:spcPts val="1000"/>
              </a:spcAft>
            </a:pPr>
            <a:r>
              <a:rPr lang="es-MX" sz="10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En el contexto actual de la era digital, la computación en la nube se ha convertido en un pilar esencial para la gestión de recursos y servicios tecnológicos por parte de las organizaciones. Microsoft Azure emerge como una de las opciones líderes, ofreciendo una solución completa y adaptable que facilita a empresas y programadores el despliegue, manejo y protección de una diversidad de aplicaciones y datos en la nube. El curso Microsoft Azure Fundamentals AZ-900 se presenta como un recurso clave para aquellos interesados en explorar las posibilidades de Azure.</a:t>
            </a:r>
          </a:p>
          <a:p>
            <a:pPr algn="just">
              <a:lnSpc>
                <a:spcPct val="115000"/>
              </a:lnSpc>
              <a:spcBef>
                <a:spcPts val="600"/>
              </a:spcBef>
              <a:spcAft>
                <a:spcPts val="1000"/>
              </a:spcAft>
            </a:pPr>
            <a:r>
              <a:rPr lang="es-MX" sz="10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Este curso está diseñado para principiantes, sin necesidad de contar con experiencia previa en tecnologías de la nube o conocimientos técnicos especializados. Se enfoca en brindar una comprensión básica de los principios fundamentales de Azure, preparando el terreno para certificaciones y especializaciones futuras en esta plataforma. A lo largo del curso, se tratan aspectos vitales como la seguridad, la identidad, el cifrado, y más, esenciales para una implementación eficaz y segura en la nube.</a:t>
            </a:r>
          </a:p>
          <a:p>
            <a:pPr algn="just">
              <a:lnSpc>
                <a:spcPct val="115000"/>
              </a:lnSpc>
              <a:spcBef>
                <a:spcPts val="600"/>
              </a:spcBef>
              <a:spcAft>
                <a:spcPts val="1000"/>
              </a:spcAft>
            </a:pPr>
            <a:r>
              <a:rPr lang="es-MX" sz="10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Los estudiantes aprenderán sobre la manera en que Microsoft enfoca la seguridad y privacidad dentro de Azure, incluyendo la importancia de la participación de los usuarios en la protección de sus propios datos y aplicaciones. Se introducirá el Azure Security Center como un instrumento eficaz para la detección y respuesta ante amenazas, además de abordar los temas de identidad y control de acceso, fundamentales para garantizar un acceso seguro a los recursos en la nube.</a:t>
            </a:r>
          </a:p>
          <a:p>
            <a:pPr algn="just">
              <a:lnSpc>
                <a:spcPct val="115000"/>
              </a:lnSpc>
              <a:spcBef>
                <a:spcPts val="600"/>
              </a:spcBef>
              <a:spcAft>
                <a:spcPts val="1000"/>
              </a:spcAft>
            </a:pPr>
            <a:r>
              <a:rPr lang="es-MX" sz="10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Se discutirá también la protección de la información y de documentos compartidos mediante el cifrado en Azure, resaltando las estrategias de Microsoft para asegurar la integridad y privacidad de los datos. La protección de la red en Azure y cómo se pueden filtrar y manejar el tráfico para salvaguardar los recursos de ataques externos también formarán parte del temario.</a:t>
            </a:r>
          </a:p>
          <a:p>
            <a:pPr algn="just">
              <a:lnSpc>
                <a:spcPct val="115000"/>
              </a:lnSpc>
              <a:spcBef>
                <a:spcPts val="600"/>
              </a:spcBef>
              <a:spcAft>
                <a:spcPts val="1000"/>
              </a:spcAft>
            </a:pPr>
            <a:r>
              <a:rPr lang="es-MX" sz="10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Finalmente, el curso AZ-900 propone un panorama completo sobre el ecosistema de Azure, subrayando su dedicación a la seguridad de los datos y la privacidad en la nube. A través de esta introducción a los fundamentos de Microsoft Azure, los participantes adquirirán conocimientos esenciales sobre la arquitectura y estrategias de seguridad de Azure, marcando el inicio hacia un aprendizaje más avanzado y específico en el ámbito de la nube de Microsoft.</a:t>
            </a:r>
          </a:p>
        </p:txBody>
      </p:sp>
    </p:spTree>
    <p:extLst>
      <p:ext uri="{BB962C8B-B14F-4D97-AF65-F5344CB8AC3E}">
        <p14:creationId xmlns:p14="http://schemas.microsoft.com/office/powerpoint/2010/main" val="3326146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30</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CÓMPUTO SERVERLESS</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228113" y="2445449"/>
            <a:ext cx="8372961" cy="3760966"/>
          </a:xfrm>
          <a:prstGeom prst="rect">
            <a:avLst/>
          </a:prstGeom>
          <a:noFill/>
        </p:spPr>
        <p:txBody>
          <a:bodyPr wrap="square">
            <a:spAutoFit/>
          </a:bodyPr>
          <a:lstStyle/>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Elasticidad Automática:</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Se ajusta dinámicamente a la demanda, escalando las funciones según sea necesario.</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Pago por Uso:</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Optimize</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los costos al cobrar solo por el tiempo de ejecución del código, sin incurrir en gastos por infraestructura ociosa.</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Desarrollo Ágil:</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Permite un despliegue rápido, al centrarse en el código sin preocuparse por la infraestructura.</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Escalabilidad:</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Maneja fácilmente fluctuaciones en la demanda sin intervención manual.</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Aislamiento de Recursos:</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Ejecuta funciones de manera segura y aislada, protegiendo el rendimiento y la seguridad.</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040058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31</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ALMACENAMIENTO EN CÓMPUTO</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228113" y="2445449"/>
            <a:ext cx="8372961" cy="3745962"/>
          </a:xfrm>
          <a:prstGeom prst="rect">
            <a:avLst/>
          </a:prstGeom>
          <a:noFill/>
        </p:spPr>
        <p:txBody>
          <a:bodyPr wrap="square">
            <a:spAutoFit/>
          </a:bodyPr>
          <a:lstStyle/>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Almacenamiento en Disco Duro:</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Dispositivos magnéticos para almacenar grandes cantidades de datos de manera no volátil.</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Almacenamiento en Estado Sólido (SSD):</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Dispositivos basados en memoria flash, ofrecen acceso rápido a los datos y mayor fiabilidad que los discos duros tradicionales.</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Almacenamiento en la Nube:</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Servicios que proporcionan almacenamiento accesible a través de Internet, ofreciendo escalabilidad y acceso desde cualquier lugar.</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Almacenamiento en Red:</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Soluciones que facilitan el acceso compartido a datos a través de una red, como servidores de archivos y NAS.</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Almacenamiento en Memoria Caché:</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Memoria de alta velocidad que almacena datos temporales para mejorar el rendimiento del procesador.</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4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Almacenamiento en Bases de Datos:</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Sistemas organizados para almacenar y recuperar datos estructurados de manera eficiente.</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932550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32</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BENEFICIOS DEL CÓMPUTO EN LA NUBE</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228113" y="2445449"/>
            <a:ext cx="8372961" cy="3875420"/>
          </a:xfrm>
          <a:prstGeom prst="rect">
            <a:avLst/>
          </a:prstGeom>
          <a:noFill/>
        </p:spPr>
        <p:txBody>
          <a:bodyPr wrap="square">
            <a:spAutoFit/>
          </a:bodyPr>
          <a:lstStyle/>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Flexibilidad y Escalabilidad:</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Ajusta los recursos tecnológicos según la demanda, proporcionando una adaptabilidad sin precedentes.</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Reducción de Costos:</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Minimiza gastos operativos al pagar únicamente por los recursos consumidos, eliminando la inversión en infraestructura física.</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Acceso Global y Movilidad:</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Facilita el acceso a aplicaciones y datos desde cualquier lugar, promoviendo el trabajo remoto y la colaboración global.</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Rendimiento y Disponibilidad:</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Proveedores de nube garantizan un alto rendimiento y disponibilidad continua a través de acuerdos de nivel de servicio.</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Actualizaciones Automáticas:</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Los servicios en la nube se actualizan constantemente, asegurando el acceso a las últimas funcionalidades sin esfuerzo adicional.</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Seguridad Mejorada:</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Medidas avanzadas de seguridad protegen los datos y aplicaciones en la nube.</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Innovación Acelerada:</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Permite adoptar rápidamente nuevas tecnologías y servicios, impulsando la innovación.</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Backup</a:t>
            </a: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y Recuperación Mejorados:</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Soluciones de respaldo y recuperación eficientes y confiables protegen contra pérdidas de datos.</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Eco-</a:t>
            </a:r>
            <a:r>
              <a:rPr lang="es-EC" sz="11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friendly</a:t>
            </a:r>
            <a:r>
              <a:rPr lang="es-EC"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t>
            </a:r>
            <a:r>
              <a:rPr lang="es-EC"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Contribuye a la sostenibilidad al optimizar el uso de recursos y reducir la huella de carbono.</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380843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33</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CERTIFICACIONES AZURE</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228114" y="2445449"/>
            <a:ext cx="6182212" cy="3581430"/>
          </a:xfrm>
          <a:prstGeom prst="rect">
            <a:avLst/>
          </a:prstGeom>
          <a:noFill/>
        </p:spPr>
        <p:txBody>
          <a:bodyPr wrap="square">
            <a:spAutoFit/>
          </a:bodyPr>
          <a:lstStyle/>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Fundamentos de Azure:</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Para quienes buscan una comprensión básica de Azure.</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Administrador, Desarrollador y Arquitecto de Azure:</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Certificaciones que evalúan habilidades específicas en la gestión, desarrollo y diseño de soluciones en Azure.</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Ingeniero de Azure DevOps y Seguridad:</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Para profesionales enfocados en DevOps y seguridad en Azure.</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l">
              <a:lnSpc>
                <a:spcPct val="107000"/>
              </a:lnSpc>
              <a:spcBef>
                <a:spcPts val="600"/>
              </a:spcBef>
              <a:spcAft>
                <a:spcPts val="800"/>
              </a:spcAft>
              <a:buSzPts val="1000"/>
              <a:buFont typeface="Symbol" panose="05050102010706020507" pitchFamily="18" charset="2"/>
              <a:buChar char=""/>
              <a:tabLst>
                <a:tab pos="457200" algn="l"/>
              </a:tabLst>
            </a:pP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Ingeniero de Machine </a:t>
            </a:r>
            <a:r>
              <a:rPr lang="es-EC" sz="18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Learning</a:t>
            </a: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y </a:t>
            </a:r>
            <a:r>
              <a:rPr lang="es-EC" sz="18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IoT</a:t>
            </a:r>
            <a:r>
              <a:rPr lang="es-EC" sz="18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de Azure:</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Certificaciones especializadas en inteligencia artificial y el Internet de las cosas.</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9" name="Imagen 8">
            <a:extLst>
              <a:ext uri="{FF2B5EF4-FFF2-40B4-BE49-F238E27FC236}">
                <a16:creationId xmlns:a16="http://schemas.microsoft.com/office/drawing/2014/main" id="{DF6C74A7-C2F2-4EDA-AA92-B0754734CA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17080" y="3075120"/>
            <a:ext cx="2066925" cy="2066925"/>
          </a:xfrm>
          <a:prstGeom prst="rect">
            <a:avLst/>
          </a:prstGeom>
          <a:noFill/>
        </p:spPr>
      </p:pic>
    </p:spTree>
    <p:extLst>
      <p:ext uri="{BB962C8B-B14F-4D97-AF65-F5344CB8AC3E}">
        <p14:creationId xmlns:p14="http://schemas.microsoft.com/office/powerpoint/2010/main" val="1413855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34</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CLOUD COMPUTING: MODELO DE ENTREGA Y CONSUMO DE SERVICIOS</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228114" y="2445449"/>
            <a:ext cx="8363436" cy="4307782"/>
          </a:xfrm>
          <a:prstGeom prst="rect">
            <a:avLst/>
          </a:prstGeom>
          <a:noFill/>
        </p:spPr>
        <p:txBody>
          <a:bodyPr wrap="square">
            <a:spAutoFit/>
          </a:bodyPr>
          <a:lstStyle/>
          <a:p>
            <a:pPr marL="342900" lvl="0" indent="-342900" algn="just">
              <a:lnSpc>
                <a:spcPct val="107000"/>
              </a:lnSpc>
              <a:spcBef>
                <a:spcPts val="600"/>
              </a:spcBef>
              <a:spcAft>
                <a:spcPts val="800"/>
              </a:spcAft>
              <a:buFont typeface="+mj-lt"/>
              <a:buAutoNum type="arabicPeriod"/>
              <a:tabLst>
                <a:tab pos="457200" algn="l"/>
              </a:tabLst>
            </a:pPr>
            <a:r>
              <a:rPr lang="es-MX" sz="16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Nube Pública</a:t>
            </a:r>
            <a:r>
              <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Proveedores como AWS, Microsoft Azure y Google Cloud </a:t>
            </a:r>
            <a:r>
              <a:rPr lang="es-MX" sz="16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Platform</a:t>
            </a:r>
            <a:r>
              <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ofrecen servicios en una infraestructura compartida accesible al público en general. Este modelo es ideal para empresas que buscan escalabilidad y rentabilidad sin grandes inversiones en hardware.</a:t>
            </a:r>
          </a:p>
          <a:p>
            <a:pPr marL="342900" lvl="0" indent="-342900" algn="just">
              <a:lnSpc>
                <a:spcPct val="107000"/>
              </a:lnSpc>
              <a:spcBef>
                <a:spcPts val="600"/>
              </a:spcBef>
              <a:spcAft>
                <a:spcPts val="800"/>
              </a:spcAft>
              <a:buFont typeface="+mj-lt"/>
              <a:buAutoNum type="arabicPeriod"/>
              <a:tabLst>
                <a:tab pos="457200" algn="l"/>
              </a:tabLst>
            </a:pPr>
            <a:r>
              <a:rPr lang="es-MX" sz="16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Nube Privada</a:t>
            </a:r>
            <a:r>
              <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Consiste en una infraestructura dedicada a una sola organización, manteniendo todos los recursos en una red privada. Es elegida por empresas que requieren un control total sobre su entorno y seguridad. Herramientas como </a:t>
            </a:r>
            <a:r>
              <a:rPr lang="es-MX" sz="16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OpenStack</a:t>
            </a:r>
            <a:r>
              <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MX" sz="16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OpenNebula</a:t>
            </a:r>
            <a:r>
              <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y </a:t>
            </a:r>
            <a:r>
              <a:rPr lang="es-MX" sz="16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CloudStack</a:t>
            </a:r>
            <a:r>
              <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son opciones para implementar nubes privadas.</a:t>
            </a:r>
          </a:p>
          <a:p>
            <a:pPr marL="342900" lvl="0" indent="-342900" algn="just">
              <a:lnSpc>
                <a:spcPct val="107000"/>
              </a:lnSpc>
              <a:spcBef>
                <a:spcPts val="600"/>
              </a:spcBef>
              <a:spcAft>
                <a:spcPts val="800"/>
              </a:spcAft>
              <a:buFont typeface="+mj-lt"/>
              <a:buAutoNum type="arabicPeriod"/>
              <a:tabLst>
                <a:tab pos="457200" algn="l"/>
              </a:tabLst>
            </a:pPr>
            <a:r>
              <a:rPr lang="es-MX" sz="16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Nube Híbrida</a:t>
            </a:r>
            <a:r>
              <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Combina elementos de nubes públicas y privadas, permitiendo a las empresas aprovechar los beneficios de ambos modelos, como la escalabilidad de la nube pública y el control y seguridad de la nube privada.</a:t>
            </a:r>
          </a:p>
          <a:p>
            <a:pPr marL="342900" lvl="0" indent="-342900" algn="just">
              <a:lnSpc>
                <a:spcPct val="107000"/>
              </a:lnSpc>
              <a:spcBef>
                <a:spcPts val="600"/>
              </a:spcBef>
              <a:spcAft>
                <a:spcPts val="800"/>
              </a:spcAft>
              <a:buFont typeface="+mj-lt"/>
              <a:buAutoNum type="arabicPeriod"/>
              <a:tabLst>
                <a:tab pos="457200" algn="l"/>
              </a:tabLst>
            </a:pPr>
            <a:r>
              <a:rPr lang="es-MX" sz="1600" b="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Multicloud</a:t>
            </a:r>
            <a:r>
              <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Refiere a la combinación de servicios de diferentes proveedores de nube, ya sea pública o privada, lo que permite a las empresas optimizar sus recursos y mejorar la disponibilidad. </a:t>
            </a:r>
            <a:r>
              <a:rPr lang="es-EC"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(Flores, 2023)</a:t>
            </a:r>
            <a:endPar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020505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35</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ACCESO INMEDIATO A RECURSOS </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228114" y="2816703"/>
            <a:ext cx="8363436" cy="2940549"/>
          </a:xfrm>
          <a:prstGeom prst="rect">
            <a:avLst/>
          </a:prstGeom>
          <a:noFill/>
        </p:spPr>
        <p:txBody>
          <a:bodyPr wrap="square">
            <a:spAutoFit/>
          </a:bodyPr>
          <a:lstStyle/>
          <a:p>
            <a:pPr algn="just">
              <a:lnSpc>
                <a:spcPct val="115000"/>
              </a:lnSpc>
              <a:spcBef>
                <a:spcPts val="600"/>
              </a:spcBef>
              <a:spcAft>
                <a:spcPts val="1600"/>
              </a:spcAft>
            </a:pP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El acceso inmediato a recursos en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cloud</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computing</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es uno de los aspectos más destacados de este modelo de servicio. Permite a las empresas comprar recursos de computación bajo demanda, sin la necesidad de invertir en hardware propio. Esto conlleva a una reducción en los costes de configuración, gestión y mantenimiento, e incrementa la eficiencia, escalabilidad, redundancia y seguridad. Los modelos de servicio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cloud</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como IaaS, PaaS y SaaS ofrecen diferentes grados de gestión y control, adaptándose a las necesidades específicas de cada organización. Estos modelos permiten a los usuarios enfocarse en sus aplicaciones y datos, mientras que el proveedor de servicios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cloud</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maneja la infraestructura subyacente​.(Carrero, 2024)</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767764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36</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PAGO POR USO</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228114" y="2816703"/>
            <a:ext cx="8363436" cy="2940549"/>
          </a:xfrm>
          <a:prstGeom prst="rect">
            <a:avLst/>
          </a:prstGeom>
          <a:noFill/>
        </p:spPr>
        <p:txBody>
          <a:bodyPr wrap="square">
            <a:spAutoFit/>
          </a:bodyPr>
          <a:lstStyle/>
          <a:p>
            <a:pPr algn="just">
              <a:lnSpc>
                <a:spcPct val="115000"/>
              </a:lnSpc>
              <a:spcBef>
                <a:spcPts val="600"/>
              </a:spcBef>
              <a:spcAft>
                <a:spcPts val="1600"/>
              </a:spcAft>
            </a:pP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El modelo de pago por uso en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cloud</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computing</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permite a las empresas comprar recursos de computación bajo demanda, evitando la necesidad de invertir en hardware propio. Este enfoque reduce los costos de configuración, gestión y mantenimiento, y aumenta la eficiencia, escalabilidad, redundancia y seguridad. Los modelos de servicio en la nube, como IaaS, PaaS y SaaS, ofrecen diferentes grados de gestión y control, adaptándose a las necesidades específicas de cada organización. En resumen, el modelo de pago por uso en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cloud</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computing</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ofrece a las empresas flexibilidad y eficiencia, permitiendo que paguen solo por los recursos que utilizan y cuando los utilizan​.(Carrero, 2024)</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283325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37</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LA IMPORTANCIA DEL CONTRATO DE SERVICIOS CLOUD</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228114" y="2816703"/>
            <a:ext cx="5953611" cy="3896195"/>
          </a:xfrm>
          <a:prstGeom prst="rect">
            <a:avLst/>
          </a:prstGeom>
          <a:noFill/>
        </p:spPr>
        <p:txBody>
          <a:bodyPr wrap="square">
            <a:spAutoFit/>
          </a:bodyPr>
          <a:lstStyle/>
          <a:p>
            <a:pPr algn="just">
              <a:lnSpc>
                <a:spcPct val="115000"/>
              </a:lnSpc>
              <a:spcBef>
                <a:spcPts val="600"/>
              </a:spcBef>
              <a:spcAft>
                <a:spcPts val="1600"/>
              </a:spcAft>
            </a:pP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Los contratos de </a:t>
            </a:r>
            <a:r>
              <a:rPr lang="es-MX"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cloud</a:t>
            </a: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MX"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computing</a:t>
            </a: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suelen incluir servicios básicos y avanzados, como servicios de computación, almacenamiento, servicios de red, recuperación de datos, seguridad y comunicaciones. En algunos casos, también pueden incorporar servicios avanzados como Big Data e Inteligencia Empresarial. Desde un punto de vista legal, el contrato de </a:t>
            </a:r>
            <a:r>
              <a:rPr lang="es-MX"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cloud</a:t>
            </a: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puede calificarse de diferentes maneras, dependiendo del contexto y del tipo de servicios incluidos. Por ejemplo, puede ser considerado un contrato de suministro si se centra principalmente en el arrendamiento de infraestructura, o un contrato de servicios si incluye una gama más amplia de servicios​​.</a:t>
            </a:r>
          </a:p>
        </p:txBody>
      </p:sp>
      <p:pic>
        <p:nvPicPr>
          <p:cNvPr id="9" name="Imagen 8">
            <a:extLst>
              <a:ext uri="{FF2B5EF4-FFF2-40B4-BE49-F238E27FC236}">
                <a16:creationId xmlns:a16="http://schemas.microsoft.com/office/drawing/2014/main" id="{FF911B3E-096C-4A30-AA10-D6C09FB5B6C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352" y="3708082"/>
            <a:ext cx="2583180" cy="1632585"/>
          </a:xfrm>
          <a:prstGeom prst="rect">
            <a:avLst/>
          </a:prstGeom>
          <a:noFill/>
        </p:spPr>
      </p:pic>
    </p:spTree>
    <p:extLst>
      <p:ext uri="{BB962C8B-B14F-4D97-AF65-F5344CB8AC3E}">
        <p14:creationId xmlns:p14="http://schemas.microsoft.com/office/powerpoint/2010/main" val="814738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38</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CLOUD CONLLEVA INDUSTRIALIZACIÓN Y AUTOMATIZACIÓN</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228114" y="2816703"/>
            <a:ext cx="5953611" cy="3896195"/>
          </a:xfrm>
          <a:prstGeom prst="rect">
            <a:avLst/>
          </a:prstGeom>
          <a:noFill/>
        </p:spPr>
        <p:txBody>
          <a:bodyPr wrap="square">
            <a:spAutoFit/>
          </a:bodyPr>
          <a:lstStyle/>
          <a:p>
            <a:pPr algn="just">
              <a:lnSpc>
                <a:spcPct val="115000"/>
              </a:lnSpc>
              <a:spcBef>
                <a:spcPts val="600"/>
              </a:spcBef>
              <a:spcAft>
                <a:spcPts val="1600"/>
              </a:spcAft>
            </a:pP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El </a:t>
            </a:r>
            <a:r>
              <a:rPr lang="es-MX"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cloud</a:t>
            </a: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MX"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computing</a:t>
            </a: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ha revolucionado la industrialización y automatización, impactando significativamente en los procesos industriales. Este modelo de servicio de computación en la nube proporciona a las empresas servicios informáticos como servidores, almacenamiento, bases de datos, redes y software a través de Internet. La computación en la nube permite un acceso de red a una amplia variedad de recursos informáticos, facilitando la implementación de interfaces hombre-máquina (HMI) modernas, que juegan un papel crucial en la conexión con dispositivos y controladores inteligentes y en el filtrado de datos antes de enviarlos a la nube.</a:t>
            </a:r>
          </a:p>
        </p:txBody>
      </p:sp>
      <p:pic>
        <p:nvPicPr>
          <p:cNvPr id="9" name="Imagen 8">
            <a:extLst>
              <a:ext uri="{FF2B5EF4-FFF2-40B4-BE49-F238E27FC236}">
                <a16:creationId xmlns:a16="http://schemas.microsoft.com/office/drawing/2014/main" id="{FF911B3E-096C-4A30-AA10-D6C09FB5B6C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0352" y="3708082"/>
            <a:ext cx="2583180" cy="1632585"/>
          </a:xfrm>
          <a:prstGeom prst="rect">
            <a:avLst/>
          </a:prstGeom>
          <a:noFill/>
        </p:spPr>
      </p:pic>
    </p:spTree>
    <p:extLst>
      <p:ext uri="{BB962C8B-B14F-4D97-AF65-F5344CB8AC3E}">
        <p14:creationId xmlns:p14="http://schemas.microsoft.com/office/powerpoint/2010/main" val="2301833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39</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PRESTADOR AFRONTA FUERTE INVERSIÓN </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7CEAB71-A713-4D58-8FDD-16943A0733CE}"/>
              </a:ext>
            </a:extLst>
          </p:cNvPr>
          <p:cNvSpPr txBox="1"/>
          <p:nvPr/>
        </p:nvSpPr>
        <p:spPr>
          <a:xfrm>
            <a:off x="228114" y="2816703"/>
            <a:ext cx="8658711" cy="3859775"/>
          </a:xfrm>
          <a:prstGeom prst="rect">
            <a:avLst/>
          </a:prstGeom>
          <a:noFill/>
        </p:spPr>
        <p:txBody>
          <a:bodyPr wrap="square">
            <a:spAutoFit/>
          </a:bodyPr>
          <a:lstStyle/>
          <a:p>
            <a:pPr algn="just">
              <a:lnSpc>
                <a:spcPct val="115000"/>
              </a:lnSpc>
              <a:spcBef>
                <a:spcPts val="600"/>
              </a:spcBef>
              <a:spcAft>
                <a:spcPts val="1600"/>
              </a:spcAft>
            </a:pP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Los prestadores de servicios en la nube enfrentan una inversión inicial significativa, fundamental para establecer y mantener una infraestructura robusta y segura. Esta inversión incluye no solo el hardware y software necesario, sino también los costos relacionados con la seguridad, el almacenamiento, la gestión de datos y la conectividad a Internet.</a:t>
            </a:r>
          </a:p>
          <a:p>
            <a:pPr algn="just">
              <a:lnSpc>
                <a:spcPct val="115000"/>
              </a:lnSpc>
              <a:spcBef>
                <a:spcPts val="600"/>
              </a:spcBef>
              <a:spcAft>
                <a:spcPts val="1600"/>
              </a:spcAft>
            </a:pP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El crecimiento del sector </a:t>
            </a:r>
            <a:r>
              <a:rPr lang="es-MX"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cloud</a:t>
            </a: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MX"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computing</a:t>
            </a: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ha sido notable en los últimos años. Por ejemplo, se espera que la inversión mundial en </a:t>
            </a:r>
            <a:r>
              <a:rPr lang="es-MX"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cloud</a:t>
            </a: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MX"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computing</a:t>
            </a: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supere los 1,12 billones de euros para 2025, evidenciando un aumento considerable desde los 332.000 millones de euros invertidos en 2021. La pandemia de COVID-19 ha sido un factor clave en este crecimiento, impulsando la adopción de tecnologías de teletrabajo y videoconferencia que dependen en gran medida de las soluciones en la nube.</a:t>
            </a:r>
          </a:p>
        </p:txBody>
      </p:sp>
    </p:spTree>
    <p:extLst>
      <p:ext uri="{BB962C8B-B14F-4D97-AF65-F5344CB8AC3E}">
        <p14:creationId xmlns:p14="http://schemas.microsoft.com/office/powerpoint/2010/main" val="402746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2	OBJETIVO GENERAL</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rgbClr val="FFFF00"/>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chemeClr val="bg1"/>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4</a:t>
            </a:fld>
            <a:endParaRPr lang="en-US" dirty="0"/>
          </a:p>
        </p:txBody>
      </p:sp>
      <p:sp>
        <p:nvSpPr>
          <p:cNvPr id="5" name="CuadroTexto 4">
            <a:extLst>
              <a:ext uri="{FF2B5EF4-FFF2-40B4-BE49-F238E27FC236}">
                <a16:creationId xmlns:a16="http://schemas.microsoft.com/office/drawing/2014/main" id="{CD0EB103-7323-42C0-2F2C-D2E000005F8B}"/>
              </a:ext>
            </a:extLst>
          </p:cNvPr>
          <p:cNvSpPr txBox="1"/>
          <p:nvPr/>
        </p:nvSpPr>
        <p:spPr>
          <a:xfrm>
            <a:off x="581192" y="2081195"/>
            <a:ext cx="5777820" cy="1347805"/>
          </a:xfrm>
          <a:prstGeom prst="rect">
            <a:avLst/>
          </a:prstGeom>
          <a:noFill/>
        </p:spPr>
        <p:txBody>
          <a:bodyPr wrap="square">
            <a:spAutoFit/>
          </a:bodyPr>
          <a:lstStyle/>
          <a:p>
            <a:pPr algn="just">
              <a:lnSpc>
                <a:spcPct val="115000"/>
              </a:lnSpc>
              <a:spcBef>
                <a:spcPts val="600"/>
              </a:spcBef>
              <a:spcAft>
                <a:spcPts val="1600"/>
              </a:spcAft>
            </a:pP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Ofrecer a los asistentes un entendimiento completo sobre los principios básicos de Azure y su estrategia de seguridad, facilitándoles el conocimiento esencial para desplegar y administrar servicios en la nube de forma eficaz y segura.</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167101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40</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GOBERNANZA Y CONTROL</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9" name="Imagen 8">
            <a:extLst>
              <a:ext uri="{FF2B5EF4-FFF2-40B4-BE49-F238E27FC236}">
                <a16:creationId xmlns:a16="http://schemas.microsoft.com/office/drawing/2014/main" id="{08A77220-5833-4021-93DF-23551588360E}"/>
              </a:ext>
            </a:extLst>
          </p:cNvPr>
          <p:cNvPicPr/>
          <p:nvPr/>
        </p:nvPicPr>
        <p:blipFill>
          <a:blip r:embed="rId2"/>
          <a:stretch>
            <a:fillRect/>
          </a:stretch>
        </p:blipFill>
        <p:spPr>
          <a:xfrm>
            <a:off x="268568" y="2714942"/>
            <a:ext cx="8361081" cy="3679734"/>
          </a:xfrm>
          <a:prstGeom prst="rect">
            <a:avLst/>
          </a:prstGeom>
        </p:spPr>
      </p:pic>
    </p:spTree>
    <p:extLst>
      <p:ext uri="{BB962C8B-B14F-4D97-AF65-F5344CB8AC3E}">
        <p14:creationId xmlns:p14="http://schemas.microsoft.com/office/powerpoint/2010/main" val="379857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41</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92159"/>
          </a:xfrm>
          <a:prstGeom prst="rect">
            <a:avLst/>
          </a:prstGeom>
          <a:noFill/>
        </p:spPr>
        <p:txBody>
          <a:bodyPr wrap="square">
            <a:spAutoFit/>
          </a:bodyPr>
          <a:lstStyle/>
          <a:p>
            <a:pPr algn="just">
              <a:lnSpc>
                <a:spcPct val="115000"/>
              </a:lnSpc>
              <a:spcBef>
                <a:spcPts val="200"/>
              </a:spcBef>
            </a:pPr>
            <a:r>
              <a:rPr lang="es-EC" sz="18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rPr>
              <a:t>FLEXIBILIDAD CON LA CUENTA DE FACTURACIÓN</a:t>
            </a:r>
            <a:endParaRPr lang="es-MX" sz="18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F9033C35-6C92-4AD8-A85D-CD24420E0FCC}"/>
              </a:ext>
            </a:extLst>
          </p:cNvPr>
          <p:cNvSpPr txBox="1"/>
          <p:nvPr/>
        </p:nvSpPr>
        <p:spPr>
          <a:xfrm>
            <a:off x="54938" y="2553617"/>
            <a:ext cx="8853487" cy="4304383"/>
          </a:xfrm>
          <a:prstGeom prst="rect">
            <a:avLst/>
          </a:prstGeom>
          <a:noFill/>
        </p:spPr>
        <p:txBody>
          <a:bodyPr wrap="square">
            <a:spAutoFit/>
          </a:bodyPr>
          <a:lstStyle/>
          <a:p>
            <a:pPr algn="just">
              <a:lnSpc>
                <a:spcPct val="115000"/>
              </a:lnSpc>
              <a:spcBef>
                <a:spcPts val="600"/>
              </a:spcBef>
              <a:spcAft>
                <a:spcPts val="1600"/>
              </a:spcAft>
            </a:pPr>
            <a:r>
              <a:rPr lang="es-MX"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Gestión Centralizada:</a:t>
            </a: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Cada perfil de facturación actúa como un contenedor para agrupar y gestionar las facturas y los métodos de pago de manera centralizada, lo que simplifica la administración financiera en Azure.</a:t>
            </a:r>
          </a:p>
          <a:p>
            <a:pPr algn="just">
              <a:lnSpc>
                <a:spcPct val="115000"/>
              </a:lnSpc>
              <a:spcBef>
                <a:spcPts val="600"/>
              </a:spcBef>
              <a:spcAft>
                <a:spcPts val="1600"/>
              </a:spcAft>
            </a:pPr>
            <a:r>
              <a:rPr lang="es-MX"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Flexibilidad en la Facturación:</a:t>
            </a: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Los perfiles de facturación permiten a las organizaciones tener múltiples perfiles bajo una sola cuenta de Azure, posibilitando la separación de la facturación por departamentos, proyectos o regiones geográficas.</a:t>
            </a:r>
          </a:p>
          <a:p>
            <a:pPr algn="just">
              <a:lnSpc>
                <a:spcPct val="115000"/>
              </a:lnSpc>
              <a:spcBef>
                <a:spcPts val="600"/>
              </a:spcBef>
              <a:spcAft>
                <a:spcPts val="1600"/>
              </a:spcAft>
            </a:pPr>
            <a:r>
              <a:rPr lang="es-MX"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Acceso y Control de Permisos:</a:t>
            </a: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Cada perfil de facturación puede tener asignados diferentes roles y permisos, permitiendo a los usuarios apropiados (como el equipo de contabilidad o gestores de proyecto) acceder a las facturas y gestionar los métodos de pago.</a:t>
            </a:r>
          </a:p>
          <a:p>
            <a:pPr algn="just">
              <a:lnSpc>
                <a:spcPct val="115000"/>
              </a:lnSpc>
              <a:spcBef>
                <a:spcPts val="600"/>
              </a:spcBef>
              <a:spcAft>
                <a:spcPts val="1600"/>
              </a:spcAft>
            </a:pPr>
            <a:r>
              <a:rPr lang="es-MX"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Secciones de Factura</a:t>
            </a:r>
            <a:endPar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algn="just">
              <a:lnSpc>
                <a:spcPct val="115000"/>
              </a:lnSpc>
              <a:spcBef>
                <a:spcPts val="600"/>
              </a:spcBef>
              <a:spcAft>
                <a:spcPts val="1600"/>
              </a:spcAft>
            </a:pPr>
            <a:r>
              <a:rPr lang="es-MX"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Organización de Costos:</a:t>
            </a: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Dentro de cada perfil de facturación, las secciones de factura proporcionan una capa adicional de organización, permitiendo clasificar los costos según departamentos, equipos o proyectos específicos.</a:t>
            </a:r>
          </a:p>
          <a:p>
            <a:pPr algn="just">
              <a:lnSpc>
                <a:spcPct val="115000"/>
              </a:lnSpc>
              <a:spcBef>
                <a:spcPts val="600"/>
              </a:spcBef>
              <a:spcAft>
                <a:spcPts val="1600"/>
              </a:spcAft>
            </a:pPr>
            <a:r>
              <a:rPr lang="es-MX"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Asignación de Suscripciones:</a:t>
            </a: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Las suscripciones de Azure pueden asignarse a secciones de factura específicas, facilitando el seguimiento y la gestión del gasto asociado a recursos o iniciativas particulares.</a:t>
            </a:r>
          </a:p>
          <a:p>
            <a:pPr algn="just">
              <a:lnSpc>
                <a:spcPct val="115000"/>
              </a:lnSpc>
              <a:spcBef>
                <a:spcPts val="600"/>
              </a:spcBef>
              <a:spcAft>
                <a:spcPts val="1600"/>
              </a:spcAft>
            </a:pPr>
            <a:r>
              <a:rPr lang="es-MX"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Visibilidad Mejorada:</a:t>
            </a: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Esta estructuración permite una mejor visibilidad y comprensión de los costos, facilitando la toma de decisiones informadas sobre el uso de recursos y la planificación presupuestaria.</a:t>
            </a:r>
          </a:p>
        </p:txBody>
      </p:sp>
    </p:spTree>
    <p:extLst>
      <p:ext uri="{BB962C8B-B14F-4D97-AF65-F5344CB8AC3E}">
        <p14:creationId xmlns:p14="http://schemas.microsoft.com/office/powerpoint/2010/main" val="3608167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42</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Gestión de Facturación en Azure</a:t>
            </a:r>
          </a:p>
        </p:txBody>
      </p:sp>
      <p:sp>
        <p:nvSpPr>
          <p:cNvPr id="10" name="CuadroTexto 9">
            <a:extLst>
              <a:ext uri="{FF2B5EF4-FFF2-40B4-BE49-F238E27FC236}">
                <a16:creationId xmlns:a16="http://schemas.microsoft.com/office/drawing/2014/main" id="{F9033C35-6C92-4AD8-A85D-CD24420E0FCC}"/>
              </a:ext>
            </a:extLst>
          </p:cNvPr>
          <p:cNvSpPr txBox="1"/>
          <p:nvPr/>
        </p:nvSpPr>
        <p:spPr>
          <a:xfrm>
            <a:off x="371475" y="2744316"/>
            <a:ext cx="6943725" cy="2622000"/>
          </a:xfrm>
          <a:prstGeom prst="rect">
            <a:avLst/>
          </a:prstGeom>
          <a:noFill/>
        </p:spPr>
        <p:txBody>
          <a:bodyPr wrap="square">
            <a:spAutoFit/>
          </a:bodyPr>
          <a:lstStyle/>
          <a:p>
            <a:pPr algn="just">
              <a:lnSpc>
                <a:spcPct val="115000"/>
              </a:lnSpc>
              <a:spcBef>
                <a:spcPts val="600"/>
              </a:spcBef>
              <a:spcAft>
                <a:spcPts val="1600"/>
              </a:spcAft>
            </a:pP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La gestión de facturación en Azure proporciona un marco integral para el seguimiento y control de los gastos en la nube, facilitando a las organizaciones la administración de sus facturas y métodos de pago. Cada mes, se genera automáticamente una factura para cada perfil de facturación, reflejando los cargos del mes anterior de todas las suscripciones asociadas. Los perfiles de facturación son cruciales para organizar y asignar los gastos correctamente entre diferentes suscripciones y proyectos.</a:t>
            </a:r>
          </a:p>
        </p:txBody>
      </p:sp>
    </p:spTree>
    <p:extLst>
      <p:ext uri="{BB962C8B-B14F-4D97-AF65-F5344CB8AC3E}">
        <p14:creationId xmlns:p14="http://schemas.microsoft.com/office/powerpoint/2010/main" val="2869557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43</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IMPORTANCIA DE NUBE COMPUTACIONAL</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F9033C35-6C92-4AD8-A85D-CD24420E0FCC}"/>
              </a:ext>
            </a:extLst>
          </p:cNvPr>
          <p:cNvSpPr txBox="1"/>
          <p:nvPr/>
        </p:nvSpPr>
        <p:spPr>
          <a:xfrm>
            <a:off x="371475" y="2630337"/>
            <a:ext cx="8315325" cy="4129464"/>
          </a:xfrm>
          <a:prstGeom prst="rect">
            <a:avLst/>
          </a:prstGeom>
          <a:noFill/>
        </p:spPr>
        <p:txBody>
          <a:bodyPr wrap="square">
            <a:spAutoFit/>
          </a:bodyPr>
          <a:lstStyle/>
          <a:p>
            <a:pPr marL="342900" lvl="0" indent="-342900" algn="just">
              <a:lnSpc>
                <a:spcPct val="115000"/>
              </a:lnSpc>
              <a:spcBef>
                <a:spcPts val="600"/>
              </a:spcBef>
              <a:spcAft>
                <a:spcPts val="1600"/>
              </a:spcAft>
              <a:buSzPts val="1000"/>
              <a:buFont typeface="Symbol" panose="05050102010706020507" pitchFamily="18" charset="2"/>
              <a:buChar char=""/>
              <a:tabLst>
                <a:tab pos="457200" algn="l"/>
              </a:tabLst>
            </a:pPr>
            <a:r>
              <a:rPr lang="es-MX"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Acceso Universal:</a:t>
            </a: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La nube habilita el acceso a servicios y recursos informáticos desde cualquier ubicación global, siempre que exista conexión a Internet. Esta característica promueve la colaboración entre equipos dispersos a nivel mundial, resultando invaluable para empresas con presencia internacional y para facilitar el trabajo a distancia.</a:t>
            </a:r>
          </a:p>
          <a:p>
            <a:pPr marL="342900" lvl="0" indent="-342900" algn="just">
              <a:lnSpc>
                <a:spcPct val="115000"/>
              </a:lnSpc>
              <a:spcBef>
                <a:spcPts val="600"/>
              </a:spcBef>
              <a:spcAft>
                <a:spcPts val="1600"/>
              </a:spcAft>
              <a:buSzPts val="1000"/>
              <a:buFont typeface="Symbol" panose="05050102010706020507" pitchFamily="18" charset="2"/>
              <a:buChar char=""/>
              <a:tabLst>
                <a:tab pos="457200" algn="l"/>
              </a:tabLst>
            </a:pPr>
            <a:r>
              <a:rPr lang="es-MX"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Flexibilidad de Recursos:</a:t>
            </a: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Ofrece la posibilidad de ajustar los recursos de TI según las demandas fluctuantes. Los usuarios pueden expandir o reducir sus capacidades de almacenamiento y procesamiento basándose en sus necesidades actuales, asegurando así eficiencia y evitando gastos innecesarios.</a:t>
            </a:r>
          </a:p>
          <a:p>
            <a:pPr marL="342900" lvl="0" indent="-342900" algn="just">
              <a:lnSpc>
                <a:spcPct val="115000"/>
              </a:lnSpc>
              <a:spcBef>
                <a:spcPts val="600"/>
              </a:spcBef>
              <a:spcAft>
                <a:spcPts val="1600"/>
              </a:spcAft>
              <a:buSzPts val="1000"/>
              <a:buFont typeface="Symbol" panose="05050102010706020507" pitchFamily="18" charset="2"/>
              <a:buChar char=""/>
              <a:tabLst>
                <a:tab pos="457200" algn="l"/>
              </a:tabLst>
            </a:pPr>
            <a:r>
              <a:rPr lang="es-MX"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Disponibilidad Garantizada:</a:t>
            </a: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Los servicios de nube suelen contar con diseños redundantes y a prueba de fallos, asegurando la accesibilidad y fiabilidad de los servicios. La duplicación de datos y recursos en diversas localizaciones garantiza la continuidad del servicio incluso ante posibles incidencias.</a:t>
            </a:r>
          </a:p>
          <a:p>
            <a:pPr marL="342900" lvl="0" indent="-342900" algn="just">
              <a:lnSpc>
                <a:spcPct val="115000"/>
              </a:lnSpc>
              <a:spcBef>
                <a:spcPts val="600"/>
              </a:spcBef>
              <a:spcAft>
                <a:spcPts val="1600"/>
              </a:spcAft>
              <a:buSzPts val="1000"/>
              <a:buFont typeface="Symbol" panose="05050102010706020507" pitchFamily="18" charset="2"/>
              <a:buChar char=""/>
              <a:tabLst>
                <a:tab pos="457200" algn="l"/>
              </a:tabLst>
            </a:pPr>
            <a:r>
              <a:rPr lang="es-MX"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Adaptabilidad Dinámica:</a:t>
            </a: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La capacidad de la nube para adaptarse automáticamente a cambios en la demanda permite a las organizaciones gestionar de manera eficiente los picos de trabajo, asignando y liberando recursos según se requieran. Esta elasticidad facilita la optimización de costos y una respuesta ágil ante variaciones en las necesidades comerciales.</a:t>
            </a:r>
          </a:p>
          <a:p>
            <a:pPr marL="342900" lvl="0" indent="-342900" algn="just">
              <a:lnSpc>
                <a:spcPct val="115000"/>
              </a:lnSpc>
              <a:spcBef>
                <a:spcPts val="600"/>
              </a:spcBef>
              <a:spcAft>
                <a:spcPts val="1600"/>
              </a:spcAft>
              <a:buSzPts val="1000"/>
              <a:buFont typeface="Symbol" panose="05050102010706020507" pitchFamily="18" charset="2"/>
              <a:buChar char=""/>
              <a:tabLst>
                <a:tab pos="457200" algn="l"/>
              </a:tabLst>
            </a:pPr>
            <a:r>
              <a:rPr lang="es-MX" sz="11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Eficiencia Económica:</a:t>
            </a: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Adoptar la computación en la nube suele ser más económico que mantener infraestructuras de TI propias. Los costos de inversión inicial y operación se minimizan notablemente, ya que los usuarios pagan exclusivamente por los recursos que consumen, eliminando los gastos relacionados con la compra, mantenimiento y actualización de equipos y software.</a:t>
            </a:r>
          </a:p>
        </p:txBody>
      </p:sp>
    </p:spTree>
    <p:extLst>
      <p:ext uri="{BB962C8B-B14F-4D97-AF65-F5344CB8AC3E}">
        <p14:creationId xmlns:p14="http://schemas.microsoft.com/office/powerpoint/2010/main" val="1009166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44</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EC"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SERVICIOS DE AZURE</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F9033C35-6C92-4AD8-A85D-CD24420E0FCC}"/>
              </a:ext>
            </a:extLst>
          </p:cNvPr>
          <p:cNvSpPr txBox="1"/>
          <p:nvPr/>
        </p:nvSpPr>
        <p:spPr>
          <a:xfrm>
            <a:off x="371475" y="2630337"/>
            <a:ext cx="8315325" cy="2940549"/>
          </a:xfrm>
          <a:prstGeom prst="rect">
            <a:avLst/>
          </a:prstGeom>
          <a:noFill/>
        </p:spPr>
        <p:txBody>
          <a:bodyPr wrap="square">
            <a:spAutoFit/>
          </a:bodyPr>
          <a:lstStyle/>
          <a:p>
            <a:pPr algn="just">
              <a:lnSpc>
                <a:spcPct val="115000"/>
              </a:lnSpc>
              <a:spcBef>
                <a:spcPts val="600"/>
              </a:spcBef>
              <a:spcAft>
                <a:spcPts val="1600"/>
              </a:spcAft>
            </a:pP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Los servicios de Azure brindan una amplia gama de soluciones en la nube diseñadas para potenciar la transformación digital y la innovación empresarial. Como una de las principales plataformas de computación en la nube a nivel mundial, Azure ofrece una infraestructura escalable y confiable que permite a las organizaciones desarrollar, implementar y administrar aplicaciones, servicios y recursos de manera ágil y eficiente. Con un extenso conjunto de servicios PaaS y SaaS, Azure proporciona herramientas avanzadas de inteligencia artificial, aprendizaje automático, análisis de datos y mucho más, permitiendo a las empresas aprovechar al máximo la flexibilidad y potencial de la nube para alcanzar sus objetivos y desafiar los límites de la innovación tecnológica.</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895428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45</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92159"/>
          </a:xfrm>
          <a:prstGeom prst="rect">
            <a:avLst/>
          </a:prstGeom>
          <a:noFill/>
        </p:spPr>
        <p:txBody>
          <a:bodyPr wrap="square">
            <a:spAutoFit/>
          </a:bodyPr>
          <a:lstStyle/>
          <a:p>
            <a:pPr algn="just">
              <a:lnSpc>
                <a:spcPct val="115000"/>
              </a:lnSpc>
              <a:spcBef>
                <a:spcPts val="200"/>
              </a:spcBef>
            </a:pPr>
            <a:r>
              <a:rPr lang="es-EC" sz="18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rPr>
              <a:t>REDES EN AZURE</a:t>
            </a:r>
            <a:endParaRPr lang="es-MX" sz="18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F9033C35-6C92-4AD8-A85D-CD24420E0FCC}"/>
              </a:ext>
            </a:extLst>
          </p:cNvPr>
          <p:cNvSpPr txBox="1"/>
          <p:nvPr/>
        </p:nvSpPr>
        <p:spPr>
          <a:xfrm>
            <a:off x="371475" y="2630337"/>
            <a:ext cx="8315325" cy="4214744"/>
          </a:xfrm>
          <a:prstGeom prst="rect">
            <a:avLst/>
          </a:prstGeom>
          <a:noFill/>
        </p:spPr>
        <p:txBody>
          <a:bodyPr wrap="square">
            <a:spAutoFit/>
          </a:bodyPr>
          <a:lstStyle/>
          <a:p>
            <a:pPr algn="just">
              <a:lnSpc>
                <a:spcPct val="115000"/>
              </a:lnSpc>
              <a:spcBef>
                <a:spcPts val="600"/>
              </a:spcBef>
              <a:spcAft>
                <a:spcPts val="1600"/>
              </a:spcAft>
            </a:pP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Los servicios de redes en Azure brindan una infraestructura sólida y flexible para conectar, administrar y asegurar recursos y aplicaciones en la nube. Como parte integral de la plataforma de computación en la nube de Microsoft, estos servicios ofrecen una amplia gama de herramientas y funcionalidades diseñadas para mejorar la conectividad, el rendimiento y la seguridad de las soluciones en la nube. Desde la creación de redes privadas virtuales hasta el enrutamiento de tráfico y la protección contra amenazas, Azure proporciona una variedad de opciones para satisfacer las necesidades de conectividad de las organizaciones, tanto para la integración de redes locales con la nube como para la interconexión de recursos y servicios distribuidos geográficamente. A lo largo de esta exploración, veremos algunos de los principales servicios de redes de Azure y cómo pueden ser utilizados para optimizar la infraestructura de red y asegurar la estabilidad y disponibilidad de las aplicaciones en un entorno en constante evolución.</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547010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PRACTICA </a:t>
            </a:r>
          </a:p>
          <a:p>
            <a:pPr lvl="1">
              <a:lnSpc>
                <a:spcPct val="90000"/>
              </a:lnSpc>
            </a:pPr>
            <a:r>
              <a:rPr lang="es-ES" sz="1000" dirty="0">
                <a:solidFill>
                  <a:schemeClr val="bg1"/>
                </a:solidFill>
              </a:rPr>
              <a:t>1.1 INSTALACIÓN DE HERRAMIENTAS</a:t>
            </a:r>
          </a:p>
          <a:p>
            <a:pPr lvl="1">
              <a:lnSpc>
                <a:spcPct val="90000"/>
              </a:lnSpc>
            </a:pPr>
            <a:r>
              <a:rPr lang="es-ES" sz="1000" dirty="0">
                <a:solidFill>
                  <a:schemeClr val="bg1"/>
                </a:solidFill>
              </a:rPr>
              <a:t>1.2 CREACIÓN </a:t>
            </a:r>
          </a:p>
          <a:p>
            <a:pPr lvl="1">
              <a:lnSpc>
                <a:spcPct val="90000"/>
              </a:lnSpc>
            </a:pPr>
            <a:r>
              <a:rPr lang="es-ES" sz="1000" dirty="0">
                <a:solidFill>
                  <a:schemeClr val="bg1"/>
                </a:solidFill>
              </a:rPr>
              <a:t>1.3 ESTRUCTURA DEL PROYECTO</a:t>
            </a:r>
          </a:p>
          <a:p>
            <a:pPr lvl="1">
              <a:lnSpc>
                <a:spcPct val="90000"/>
              </a:lnSpc>
            </a:pPr>
            <a:r>
              <a:rPr lang="es-ES" sz="1000" dirty="0">
                <a:solidFill>
                  <a:schemeClr val="bg1"/>
                </a:solidFill>
              </a:rPr>
              <a:t>1.4 CREACIÓN BASE DE DATOS</a:t>
            </a:r>
          </a:p>
          <a:p>
            <a:pPr lvl="1">
              <a:lnSpc>
                <a:spcPct val="90000"/>
              </a:lnSpc>
            </a:pPr>
            <a:r>
              <a:rPr lang="es-ES" sz="1000" dirty="0">
                <a:solidFill>
                  <a:schemeClr val="bg1"/>
                </a:solidFill>
              </a:rPr>
              <a:t>1.5 APLICACIÓN SERVIDOR</a:t>
            </a:r>
          </a:p>
          <a:p>
            <a:pPr lvl="1">
              <a:lnSpc>
                <a:spcPct val="90000"/>
              </a:lnSpc>
            </a:pPr>
            <a:r>
              <a:rPr lang="es-ES" sz="1000" dirty="0">
                <a:solidFill>
                  <a:schemeClr val="bg1"/>
                </a:solidFill>
              </a:rPr>
              <a:t>1.6 APLICACIÓN CLIENTE</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46</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92159"/>
          </a:xfrm>
          <a:prstGeom prst="rect">
            <a:avLst/>
          </a:prstGeom>
          <a:noFill/>
        </p:spPr>
        <p:txBody>
          <a:bodyPr wrap="square">
            <a:spAutoFit/>
          </a:bodyPr>
          <a:lstStyle/>
          <a:p>
            <a:pPr algn="just">
              <a:lnSpc>
                <a:spcPct val="115000"/>
              </a:lnSpc>
              <a:spcBef>
                <a:spcPts val="200"/>
              </a:spcBef>
            </a:pP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REGIONES Y CENTROS DE DATOS EN AZURE</a:t>
            </a:r>
            <a:endParaRPr lang="es-MX" sz="1800" b="1" dirty="0">
              <a:solidFill>
                <a:srgbClr val="365F9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F9033C35-6C92-4AD8-A85D-CD24420E0FCC}"/>
              </a:ext>
            </a:extLst>
          </p:cNvPr>
          <p:cNvSpPr txBox="1"/>
          <p:nvPr/>
        </p:nvSpPr>
        <p:spPr>
          <a:xfrm>
            <a:off x="371475" y="2630337"/>
            <a:ext cx="8315325" cy="4038798"/>
          </a:xfrm>
          <a:prstGeom prst="rect">
            <a:avLst/>
          </a:prstGeom>
          <a:noFill/>
        </p:spPr>
        <p:txBody>
          <a:bodyPr wrap="square">
            <a:spAutoFit/>
          </a:bodyPr>
          <a:lstStyle/>
          <a:p>
            <a:pPr algn="just">
              <a:lnSpc>
                <a:spcPct val="115000"/>
              </a:lnSpc>
              <a:spcBef>
                <a:spcPts val="600"/>
              </a:spcBef>
              <a:spcAft>
                <a:spcPts val="1600"/>
              </a:spcAft>
            </a:pPr>
            <a:r>
              <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En Azure, las regiones y los centros de datos juegan un papel crucial en el suministro de una infraestructura robusta y de confianza para los servicios en la nube. Una región en Azure se define como una zona geográfica específica que alberga múltiples centros de datos, con cada región establecida para operar de forma autónoma y resistente. Esto significa que los servicios y los datos alojados dentro de una región se mantienen aislados del resto, asegurando así su disponibilidad continua y redundancia para mantener las aplicaciones y servicios funcionando de manera ininterrumpida ante cualquier fallo de hardware o incidencias no previstas.</a:t>
            </a:r>
          </a:p>
          <a:p>
            <a:pPr algn="just">
              <a:lnSpc>
                <a:spcPct val="115000"/>
              </a:lnSpc>
              <a:spcBef>
                <a:spcPts val="600"/>
              </a:spcBef>
              <a:spcAft>
                <a:spcPts val="1600"/>
              </a:spcAft>
            </a:pPr>
            <a:r>
              <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Cada región de Azure alberga varios centros de datos, instalaciones físicas que se caracterizan por su alta seguridad y avanzada tecnología. Estos centros están diseñados para asegurar la integridad y protección de los datos, además de garantizar un rendimiento y disponibilidad óptimos. Dentro de cada región, los centros de datos están conectados mediante una red interna de alta velocidad y baja latencia, facilitando una transferencia de datos eficaz entre ellos y proporcionando tiempos de respuesta rápidos para las aplicaciones que se ejecutan en Azure.</a:t>
            </a:r>
          </a:p>
        </p:txBody>
      </p:sp>
    </p:spTree>
    <p:extLst>
      <p:ext uri="{BB962C8B-B14F-4D97-AF65-F5344CB8AC3E}">
        <p14:creationId xmlns:p14="http://schemas.microsoft.com/office/powerpoint/2010/main" val="630159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47</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7379494" cy="369332"/>
          </a:xfrm>
          <a:prstGeom prst="rect">
            <a:avLst/>
          </a:prstGeom>
          <a:noFill/>
        </p:spPr>
        <p:txBody>
          <a:bodyPr wrap="square">
            <a:spAutoFit/>
          </a:bodyPr>
          <a:lstStyle/>
          <a:p>
            <a:pPr algn="just">
              <a:spcBef>
                <a:spcPts val="600"/>
              </a:spcBef>
            </a:pPr>
            <a:r>
              <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Administración de Servicios con el Portal de Azure</a:t>
            </a:r>
          </a:p>
        </p:txBody>
      </p:sp>
      <p:sp>
        <p:nvSpPr>
          <p:cNvPr id="10" name="CuadroTexto 9">
            <a:extLst>
              <a:ext uri="{FF2B5EF4-FFF2-40B4-BE49-F238E27FC236}">
                <a16:creationId xmlns:a16="http://schemas.microsoft.com/office/drawing/2014/main" id="{F9033C35-6C92-4AD8-A85D-CD24420E0FCC}"/>
              </a:ext>
            </a:extLst>
          </p:cNvPr>
          <p:cNvSpPr txBox="1"/>
          <p:nvPr/>
        </p:nvSpPr>
        <p:spPr>
          <a:xfrm>
            <a:off x="371475" y="2630337"/>
            <a:ext cx="8315325" cy="4038926"/>
          </a:xfrm>
          <a:prstGeom prst="rect">
            <a:avLst/>
          </a:prstGeom>
          <a:noFill/>
        </p:spPr>
        <p:txBody>
          <a:bodyPr wrap="square">
            <a:spAutoFit/>
          </a:bodyPr>
          <a:lstStyle/>
          <a:p>
            <a:pPr marL="342900" lvl="0" indent="-342900" algn="just">
              <a:lnSpc>
                <a:spcPct val="115000"/>
              </a:lnSpc>
              <a:spcBef>
                <a:spcPts val="600"/>
              </a:spcBef>
              <a:spcAft>
                <a:spcPts val="1600"/>
              </a:spcAft>
              <a:buSzPts val="1000"/>
              <a:buFont typeface="Symbol" panose="05050102010706020507" pitchFamily="18" charset="2"/>
              <a:buChar char=""/>
              <a:tabLst>
                <a:tab pos="457200" algn="l"/>
              </a:tabLst>
            </a:pPr>
            <a:r>
              <a:rPr lang="es-MX" sz="12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Creación de Recursos:</a:t>
            </a:r>
            <a:r>
              <a:rPr lang="es-MX"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Los usuarios pueden crear recursos variados, como máquinas virtuales y bases de datos, utilizando una interfaz intuitiva para especificar la configuración deseada.</a:t>
            </a:r>
          </a:p>
          <a:p>
            <a:pPr marL="342900" lvl="0" indent="-342900" algn="just">
              <a:lnSpc>
                <a:spcPct val="115000"/>
              </a:lnSpc>
              <a:spcBef>
                <a:spcPts val="600"/>
              </a:spcBef>
              <a:spcAft>
                <a:spcPts val="1600"/>
              </a:spcAft>
              <a:buSzPts val="1000"/>
              <a:buFont typeface="Symbol" panose="05050102010706020507" pitchFamily="18" charset="2"/>
              <a:buChar char=""/>
              <a:tabLst>
                <a:tab pos="457200" algn="l"/>
              </a:tabLst>
            </a:pPr>
            <a:r>
              <a:rPr lang="es-MX" sz="12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Configuración de Recursos:</a:t>
            </a:r>
            <a:r>
              <a:rPr lang="es-MX"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Permite a los usuarios acceder y modificar la configuración de los recursos, incluyendo opciones de red, seguridad y rendimiento.</a:t>
            </a:r>
          </a:p>
          <a:p>
            <a:pPr marL="342900" lvl="0" indent="-342900" algn="just">
              <a:lnSpc>
                <a:spcPct val="115000"/>
              </a:lnSpc>
              <a:spcBef>
                <a:spcPts val="600"/>
              </a:spcBef>
              <a:spcAft>
                <a:spcPts val="1600"/>
              </a:spcAft>
              <a:buSzPts val="1000"/>
              <a:buFont typeface="Symbol" panose="05050102010706020507" pitchFamily="18" charset="2"/>
              <a:buChar char=""/>
              <a:tabLst>
                <a:tab pos="457200" algn="l"/>
              </a:tabLst>
            </a:pPr>
            <a:r>
              <a:rPr lang="es-MX" sz="12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Monitoreo:</a:t>
            </a:r>
            <a:r>
              <a:rPr lang="es-MX"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Ofrece herramientas de supervisión que ayudan a los administradores a monitorear el rendimiento y el estado de los servicios, proporcionando </a:t>
            </a:r>
            <a:r>
              <a:rPr lang="es-MX" sz="12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insights</a:t>
            </a:r>
            <a:r>
              <a:rPr lang="es-MX"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valiosos.</a:t>
            </a:r>
          </a:p>
          <a:p>
            <a:pPr marL="342900" lvl="0" indent="-342900" algn="just">
              <a:lnSpc>
                <a:spcPct val="115000"/>
              </a:lnSpc>
              <a:spcBef>
                <a:spcPts val="600"/>
              </a:spcBef>
              <a:spcAft>
                <a:spcPts val="1600"/>
              </a:spcAft>
              <a:buSzPts val="1000"/>
              <a:buFont typeface="Symbol" panose="05050102010706020507" pitchFamily="18" charset="2"/>
              <a:buChar char=""/>
              <a:tabLst>
                <a:tab pos="457200" algn="l"/>
              </a:tabLst>
            </a:pPr>
            <a:r>
              <a:rPr lang="es-MX" sz="12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Gestión de Identidades:</a:t>
            </a:r>
            <a:r>
              <a:rPr lang="es-MX"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 través de Azure Active </a:t>
            </a:r>
            <a:r>
              <a:rPr lang="es-MX" sz="12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Directory</a:t>
            </a:r>
            <a:r>
              <a:rPr lang="es-MX"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los administradores pueden gestionar el acceso y la identidad de los usuarios, asignando permisos y roles específicos.</a:t>
            </a:r>
          </a:p>
          <a:p>
            <a:pPr marL="342900" lvl="0" indent="-342900" algn="just">
              <a:lnSpc>
                <a:spcPct val="115000"/>
              </a:lnSpc>
              <a:spcBef>
                <a:spcPts val="600"/>
              </a:spcBef>
              <a:spcAft>
                <a:spcPts val="1600"/>
              </a:spcAft>
              <a:buSzPts val="1000"/>
              <a:buFont typeface="Symbol" panose="05050102010706020507" pitchFamily="18" charset="2"/>
              <a:buChar char=""/>
              <a:tabLst>
                <a:tab pos="457200" algn="l"/>
              </a:tabLst>
            </a:pPr>
            <a:r>
              <a:rPr lang="es-MX" sz="12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Automatización:</a:t>
            </a:r>
            <a:r>
              <a:rPr lang="es-MX"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Integra Azure PowerShell y CLI, permitiendo la automatización de configuraciones y tareas repetitivas mediante scripts.</a:t>
            </a:r>
          </a:p>
          <a:p>
            <a:pPr marL="342900" lvl="0" indent="-342900" algn="just">
              <a:lnSpc>
                <a:spcPct val="115000"/>
              </a:lnSpc>
              <a:spcBef>
                <a:spcPts val="600"/>
              </a:spcBef>
              <a:spcAft>
                <a:spcPts val="1600"/>
              </a:spcAft>
              <a:buSzPts val="1000"/>
              <a:buFont typeface="Symbol" panose="05050102010706020507" pitchFamily="18" charset="2"/>
              <a:buChar char=""/>
              <a:tabLst>
                <a:tab pos="457200" algn="l"/>
              </a:tabLst>
            </a:pPr>
            <a:r>
              <a:rPr lang="es-MX" sz="1200" b="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Integración de Servicios:</a:t>
            </a:r>
            <a:r>
              <a:rPr lang="es-MX" sz="12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Facilita la integración y visualización de recursos de otros servicios de Azure, ofreciendo una gestión más integrada y eficiente.</a:t>
            </a:r>
          </a:p>
        </p:txBody>
      </p:sp>
    </p:spTree>
    <p:extLst>
      <p:ext uri="{BB962C8B-B14F-4D97-AF65-F5344CB8AC3E}">
        <p14:creationId xmlns:p14="http://schemas.microsoft.com/office/powerpoint/2010/main" val="3481332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Conclusiones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chemeClr val="bg1"/>
                </a:solidFill>
              </a:rPr>
              <a:t>MARCO TEORICO</a:t>
            </a:r>
          </a:p>
          <a:p>
            <a:pPr lvl="1">
              <a:lnSpc>
                <a:spcPct val="90000"/>
              </a:lnSpc>
            </a:pPr>
            <a:r>
              <a:rPr lang="es-ES" sz="1000" dirty="0">
                <a:solidFill>
                  <a:srgbClr val="FFFF00"/>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48</a:t>
            </a:fld>
            <a:endParaRPr lang="en-US" dirty="0"/>
          </a:p>
        </p:txBody>
      </p:sp>
      <p:sp>
        <p:nvSpPr>
          <p:cNvPr id="10" name="CuadroTexto 9">
            <a:extLst>
              <a:ext uri="{FF2B5EF4-FFF2-40B4-BE49-F238E27FC236}">
                <a16:creationId xmlns:a16="http://schemas.microsoft.com/office/drawing/2014/main" id="{F9033C35-6C92-4AD8-A85D-CD24420E0FCC}"/>
              </a:ext>
            </a:extLst>
          </p:cNvPr>
          <p:cNvSpPr txBox="1"/>
          <p:nvPr/>
        </p:nvSpPr>
        <p:spPr>
          <a:xfrm>
            <a:off x="276225" y="2006159"/>
            <a:ext cx="8315325" cy="4851841"/>
          </a:xfrm>
          <a:prstGeom prst="rect">
            <a:avLst/>
          </a:prstGeom>
          <a:noFill/>
        </p:spPr>
        <p:txBody>
          <a:bodyPr wrap="square">
            <a:spAutoFit/>
          </a:bodyPr>
          <a:lstStyle/>
          <a:p>
            <a:pPr marL="342900" lvl="0" indent="-342900" algn="just">
              <a:lnSpc>
                <a:spcPct val="115000"/>
              </a:lnSpc>
              <a:spcBef>
                <a:spcPts val="600"/>
              </a:spcBef>
              <a:buFont typeface="Wingdings" panose="05000000000000000000" pitchFamily="2" charset="2"/>
              <a:buChar char=""/>
            </a:pP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Se logró una comprensión profunda de la arquitectura de Azure, permitiendo a los participantes del curso utilizar su infraestructura para innovar y desarrollar soluciones tecnológicas avanzadas. Este aprendizaje proporciona la base necesaria para no solo entender los componentes de Azure sino también para impulsar el desarrollo y la innovación dentro de sus organizaciones.</a:t>
            </a:r>
          </a:p>
          <a:p>
            <a:pPr marL="342900" lvl="0" indent="-342900" algn="just">
              <a:lnSpc>
                <a:spcPct val="115000"/>
              </a:lnSpc>
              <a:buFont typeface="Wingdings" panose="05000000000000000000" pitchFamily="2" charset="2"/>
              <a:buChar char=""/>
            </a:pP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Se concluyó que la seguridad es una prioridad máxima dentro de Azure, destacando la importancia de instruir a los participantes sobre las estrategias y herramientas que Azure implementa para proteger la información y los servicios en la nube. La autenticación </a:t>
            </a:r>
            <a:r>
              <a:rPr lang="es-MX"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multifactor</a:t>
            </a: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y las políticas de seguridad se resaltaron como aspectos cruciales para la protección de los recursos en la nube.</a:t>
            </a:r>
          </a:p>
          <a:p>
            <a:pPr marL="342900" lvl="0" indent="-342900" algn="just">
              <a:lnSpc>
                <a:spcPct val="115000"/>
              </a:lnSpc>
              <a:spcAft>
                <a:spcPts val="1600"/>
              </a:spcAft>
              <a:buFont typeface="Wingdings" panose="05000000000000000000" pitchFamily="2" charset="2"/>
              <a:buChar char=""/>
            </a:pP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Se equipó a los estudiantes con habilidades en el uso de herramientas de monitoreo y gestión en Azure, lo que permite a las organizaciones supervisar sus servicios de manera eficaz y administrar sus recursos de forma más eficiente. Por ende, se concluye que optimizar las operaciones en la nube es fundamental para el éxito en el uso de Azure.</a:t>
            </a:r>
          </a:p>
        </p:txBody>
      </p:sp>
    </p:spTree>
    <p:extLst>
      <p:ext uri="{BB962C8B-B14F-4D97-AF65-F5344CB8AC3E}">
        <p14:creationId xmlns:p14="http://schemas.microsoft.com/office/powerpoint/2010/main" val="1727683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Conclusiones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chemeClr val="bg1"/>
                </a:solidFill>
              </a:rPr>
              <a:t>MARCO TEORICO</a:t>
            </a:r>
          </a:p>
          <a:p>
            <a:pPr lvl="1">
              <a:lnSpc>
                <a:spcPct val="90000"/>
              </a:lnSpc>
            </a:pPr>
            <a:r>
              <a:rPr lang="es-ES" sz="1000" dirty="0">
                <a:solidFill>
                  <a:srgbClr val="FFFF00"/>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49</a:t>
            </a:fld>
            <a:endParaRPr lang="en-US" dirty="0"/>
          </a:p>
        </p:txBody>
      </p:sp>
      <p:sp>
        <p:nvSpPr>
          <p:cNvPr id="10" name="CuadroTexto 9">
            <a:extLst>
              <a:ext uri="{FF2B5EF4-FFF2-40B4-BE49-F238E27FC236}">
                <a16:creationId xmlns:a16="http://schemas.microsoft.com/office/drawing/2014/main" id="{F9033C35-6C92-4AD8-A85D-CD24420E0FCC}"/>
              </a:ext>
            </a:extLst>
          </p:cNvPr>
          <p:cNvSpPr txBox="1"/>
          <p:nvPr/>
        </p:nvSpPr>
        <p:spPr>
          <a:xfrm>
            <a:off x="276225" y="2006159"/>
            <a:ext cx="8315325" cy="4606133"/>
          </a:xfrm>
          <a:prstGeom prst="rect">
            <a:avLst/>
          </a:prstGeom>
          <a:noFill/>
        </p:spPr>
        <p:txBody>
          <a:bodyPr wrap="square">
            <a:spAutoFit/>
          </a:bodyPr>
          <a:lstStyle/>
          <a:p>
            <a:pPr marL="342900" lvl="0" indent="-342900" algn="just">
              <a:lnSpc>
                <a:spcPct val="115000"/>
              </a:lnSpc>
              <a:spcBef>
                <a:spcPts val="600"/>
              </a:spcBef>
              <a:buFont typeface="Wingdings" panose="05000000000000000000" pitchFamily="2" charset="2"/>
              <a:buChar char=""/>
            </a:pPr>
            <a:r>
              <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Se facilitó la implementación de soluciones basadas en la nube, subrayando la flexibilidad que Azure ofrece a los usuarios para configurar servicios que se ajustan a las necesidades específicas de cada proyecto. Esto simplifica significativamente el proceso de desarrollo e implementación de soluciones en la nube.</a:t>
            </a:r>
          </a:p>
          <a:p>
            <a:pPr marL="342900" lvl="0" indent="-342900" algn="just">
              <a:lnSpc>
                <a:spcPct val="115000"/>
              </a:lnSpc>
              <a:buFont typeface="Wingdings" panose="05000000000000000000" pitchFamily="2" charset="2"/>
              <a:buChar char=""/>
            </a:pPr>
            <a:r>
              <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Finalmente, se enfatizó el papel de Azure como catalizador de la innovación, ofreciendo acceso a tecnologías emergentes como la inteligencia artificial y el Internet de las Cosas. Esto empodera a las organizaciones para explorar nuevas formas de mejorar sus productos y servicios, abriendo caminos hacia la innovación y el progreso tecnológico.</a:t>
            </a:r>
          </a:p>
          <a:p>
            <a:pPr marL="342900" lvl="0" indent="-342900" algn="just">
              <a:lnSpc>
                <a:spcPct val="115000"/>
              </a:lnSpc>
              <a:buFont typeface="Wingdings" panose="05000000000000000000" pitchFamily="2" charset="2"/>
              <a:buChar char=""/>
            </a:pPr>
            <a:r>
              <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Además, se concluye que fomentar una gestión de costos efectiva dentro de Azure es crucial, ya que proporciona herramientas detalladas para el seguimiento y optimización del gasto. Esto permite a las organizaciones maximizar la eficiencia de sus inversiones en la nube, asegurando un uso coste-efectivo de los recursos disponibles.</a:t>
            </a:r>
          </a:p>
          <a:p>
            <a:pPr marL="342900" lvl="0" indent="-342900" algn="just">
              <a:lnSpc>
                <a:spcPct val="115000"/>
              </a:lnSpc>
              <a:spcAft>
                <a:spcPts val="1600"/>
              </a:spcAft>
              <a:buFont typeface="Wingdings" panose="05000000000000000000" pitchFamily="2" charset="2"/>
              <a:buChar char=""/>
            </a:pPr>
            <a:r>
              <a:rPr lang="es-MX" sz="16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Por último, se define la necesidad de una estrategia de adopción de la nube bien delineada. Comprender las capacidades y servicios que Azure ofrece permite a las empresas diseñar una estrategia que respalde sus objetivos a largo plazo. Esto posiciona a Azure como un pilar fundamental para la transformación digital y el crecimiento futuro de la organización.</a:t>
            </a:r>
          </a:p>
        </p:txBody>
      </p:sp>
    </p:spTree>
    <p:extLst>
      <p:ext uri="{BB962C8B-B14F-4D97-AF65-F5344CB8AC3E}">
        <p14:creationId xmlns:p14="http://schemas.microsoft.com/office/powerpoint/2010/main" val="90693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	OBJETIVOS ESPECIFICOS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rgbClr val="FFFF00"/>
                </a:solidFill>
              </a:rPr>
              <a:t>OBJETIVOS ESPECIFICOS</a:t>
            </a:r>
          </a:p>
          <a:p>
            <a:pPr lvl="1">
              <a:lnSpc>
                <a:spcPct val="90000"/>
              </a:lnSpc>
            </a:pPr>
            <a:r>
              <a:rPr lang="es-ES" sz="1000" dirty="0">
                <a:solidFill>
                  <a:schemeClr val="bg1"/>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5</a:t>
            </a:fld>
            <a:endParaRPr lang="en-US" dirty="0"/>
          </a:p>
        </p:txBody>
      </p:sp>
      <p:sp>
        <p:nvSpPr>
          <p:cNvPr id="5" name="CuadroTexto 4">
            <a:extLst>
              <a:ext uri="{FF2B5EF4-FFF2-40B4-BE49-F238E27FC236}">
                <a16:creationId xmlns:a16="http://schemas.microsoft.com/office/drawing/2014/main" id="{CD0EB103-7323-42C0-2F2C-D2E000005F8B}"/>
              </a:ext>
            </a:extLst>
          </p:cNvPr>
          <p:cNvSpPr txBox="1"/>
          <p:nvPr/>
        </p:nvSpPr>
        <p:spPr>
          <a:xfrm>
            <a:off x="581192" y="2081195"/>
            <a:ext cx="8029408" cy="4416209"/>
          </a:xfrm>
          <a:prstGeom prst="rect">
            <a:avLst/>
          </a:prstGeom>
          <a:noFill/>
        </p:spPr>
        <p:txBody>
          <a:bodyPr wrap="square">
            <a:spAutoFit/>
          </a:bodyPr>
          <a:lstStyle/>
          <a:p>
            <a:pPr marL="342900" lvl="0" indent="-342900" algn="l">
              <a:lnSpc>
                <a:spcPct val="115000"/>
              </a:lnSpc>
              <a:spcBef>
                <a:spcPts val="600"/>
              </a:spcBef>
              <a:spcAft>
                <a:spcPts val="1000"/>
              </a:spcAft>
              <a:buSzPts val="1000"/>
              <a:buFont typeface="Symbol" panose="05050102010706020507" pitchFamily="18" charset="2"/>
              <a:buChar char=""/>
              <a:tabLst>
                <a:tab pos="457200" algn="l"/>
              </a:tabLst>
            </a:pP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Profundizar en el entendimiento del modelo de responsabilidad dividida en la seguridad de la nube, capacitando a los participantes para que puedan identificar correctamente las obligaciones del proveedor de la nube (Microsoft) frente a las del usuario, especialmente en lo que respecta a la seguridad de la información, las aplicaciones y las identidades en Azure.</a:t>
            </a:r>
          </a:p>
          <a:p>
            <a:pPr marL="342900" lvl="0" indent="-342900" algn="l">
              <a:lnSpc>
                <a:spcPct val="115000"/>
              </a:lnSpc>
              <a:spcBef>
                <a:spcPts val="600"/>
              </a:spcBef>
              <a:spcAft>
                <a:spcPts val="1000"/>
              </a:spcAft>
              <a:buSzPts val="1000"/>
              <a:buFont typeface="Symbol" panose="05050102010706020507" pitchFamily="18" charset="2"/>
              <a:buChar char=""/>
              <a:tabLst>
                <a:tab pos="457200" algn="l"/>
              </a:tabLst>
            </a:pP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Obtener un conocimiento detallado de las capacidades de seguridad que ofrece Azure, incluyendo el Azure Security Center, preparando a los asistentes para emplear eficazmente las herramientas y características de seguridad que proporciona Microsoft Azure con el fin de anticiparse y reaccionar ante posibles amenazas y vulnerabilidades.</a:t>
            </a:r>
          </a:p>
          <a:p>
            <a:pPr marL="342900" lvl="0" indent="-342900" algn="l">
              <a:lnSpc>
                <a:spcPct val="115000"/>
              </a:lnSpc>
              <a:spcBef>
                <a:spcPts val="600"/>
              </a:spcBef>
              <a:spcAft>
                <a:spcPts val="1000"/>
              </a:spcAft>
              <a:buSzPts val="1000"/>
              <a:buFont typeface="Symbol" panose="05050102010706020507" pitchFamily="18" charset="2"/>
              <a:buChar char=""/>
              <a:tabLst>
                <a:tab pos="457200" algn="l"/>
              </a:tabLst>
            </a:pP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Dominar los conceptos relacionados con la gestión de identidad y el control de acceso en Azure, proporcionando a los estudiantes las habilidades necesarias para gestionar adecuadamente las identidades y el acceso a los recursos mediante Azure Active </a:t>
            </a:r>
            <a:r>
              <a:rPr lang="es-MX" sz="11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Directory</a:t>
            </a: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y para aplicar políticas de autenticación y autorización que aseguren un acceso seguro.</a:t>
            </a:r>
          </a:p>
          <a:p>
            <a:pPr marL="342900" lvl="0" indent="-342900" algn="l">
              <a:lnSpc>
                <a:spcPct val="115000"/>
              </a:lnSpc>
              <a:spcBef>
                <a:spcPts val="600"/>
              </a:spcBef>
              <a:spcAft>
                <a:spcPts val="1000"/>
              </a:spcAft>
              <a:buSzPts val="1000"/>
              <a:buFont typeface="Symbol" panose="05050102010706020507" pitchFamily="18" charset="2"/>
              <a:buChar char=""/>
              <a:tabLst>
                <a:tab pos="457200" algn="l"/>
              </a:tabLst>
            </a:pP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Enriquecer las habilidades y el conocimiento a través de ejercicios prácticos en Azure, lo que fomenta la innovación y dota a los estudiantes de la experiencia práctica imprescindible para superar con éxito el examen AZ-900 de Fundamentos de Microsoft Azure.</a:t>
            </a:r>
          </a:p>
          <a:p>
            <a:pPr marL="342900" lvl="0" indent="-342900" algn="l">
              <a:lnSpc>
                <a:spcPct val="115000"/>
              </a:lnSpc>
              <a:spcBef>
                <a:spcPts val="600"/>
              </a:spcBef>
              <a:spcAft>
                <a:spcPts val="1000"/>
              </a:spcAft>
              <a:buSzPts val="1000"/>
              <a:buFont typeface="Symbol" panose="05050102010706020507" pitchFamily="18" charset="2"/>
              <a:buChar char=""/>
              <a:tabLst>
                <a:tab pos="457200" algn="l"/>
              </a:tabLst>
            </a:pP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Interiorizar la importancia de la seguridad y privacidad de los datos en Azure, equipando a los participantes con el conocimiento necesario para aplicar prácticas de seguridad que protejan los datos almacenados en la nube contra accesos no autorizados y amenazas cibernéticas.</a:t>
            </a:r>
          </a:p>
          <a:p>
            <a:pPr marL="342900" lvl="0" indent="-342900" algn="l">
              <a:lnSpc>
                <a:spcPct val="115000"/>
              </a:lnSpc>
              <a:spcBef>
                <a:spcPts val="600"/>
              </a:spcBef>
              <a:spcAft>
                <a:spcPts val="1000"/>
              </a:spcAft>
              <a:buSzPts val="1000"/>
              <a:buFont typeface="Symbol" panose="05050102010706020507" pitchFamily="18" charset="2"/>
              <a:buChar char=""/>
              <a:tabLst>
                <a:tab pos="457200" algn="l"/>
              </a:tabLst>
            </a:pPr>
            <a:r>
              <a:rPr lang="es-MX" sz="11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Explorar las estrategias de recuperación ante desastres y continuidad del negocio en Azure, enseñando a los participantes cómo diseñar y aplicar soluciones de respaldo y recuperación para asegurar la resiliencia de los servicios y la protección de los datos ante cualquier incidencia.</a:t>
            </a:r>
          </a:p>
        </p:txBody>
      </p:sp>
    </p:spTree>
    <p:extLst>
      <p:ext uri="{BB962C8B-B14F-4D97-AF65-F5344CB8AC3E}">
        <p14:creationId xmlns:p14="http://schemas.microsoft.com/office/powerpoint/2010/main" val="282585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chemeClr val="bg1"/>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rgbClr val="FFFF00"/>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50</a:t>
            </a:fld>
            <a:endParaRPr lang="en-US" dirty="0"/>
          </a:p>
        </p:txBody>
      </p:sp>
      <p:sp>
        <p:nvSpPr>
          <p:cNvPr id="10" name="CuadroTexto 9">
            <a:extLst>
              <a:ext uri="{FF2B5EF4-FFF2-40B4-BE49-F238E27FC236}">
                <a16:creationId xmlns:a16="http://schemas.microsoft.com/office/drawing/2014/main" id="{F9033C35-6C92-4AD8-A85D-CD24420E0FCC}"/>
              </a:ext>
            </a:extLst>
          </p:cNvPr>
          <p:cNvSpPr txBox="1"/>
          <p:nvPr/>
        </p:nvSpPr>
        <p:spPr>
          <a:xfrm>
            <a:off x="247650" y="2418112"/>
            <a:ext cx="8639175" cy="3546420"/>
          </a:xfrm>
          <a:prstGeom prst="rect">
            <a:avLst/>
          </a:prstGeom>
          <a:noFill/>
        </p:spPr>
        <p:txBody>
          <a:bodyPr wrap="square">
            <a:spAutoFit/>
          </a:bodyPr>
          <a:lstStyle/>
          <a:p>
            <a:pPr marL="342900" lvl="0" indent="-342900" algn="just">
              <a:lnSpc>
                <a:spcPct val="115000"/>
              </a:lnSpc>
              <a:spcBef>
                <a:spcPts val="600"/>
              </a:spcBef>
              <a:buFont typeface="Wingdings" panose="05000000000000000000" pitchFamily="2" charset="2"/>
              <a:buChar char=""/>
            </a:pPr>
            <a:r>
              <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Conclusión del curso Microsoft Azure Fundamentals AZ-900, es imperativo continuar con la expansión de conocimientos en materia de seguridad en Azure. Ante la complejidad y la naturaleza cambiante de la seguridad en la nube, es aconsejable involucrarse en programas avanzados en este ámbito. Dichos programas ofrecen un análisis exhaustivo de estrategias avanzadas y prácticas recomendadas para asegurar de manera efectiva los activos y la información en la nube, capacitándote para afrontar una variedad de desafíos de seguridad.</a:t>
            </a:r>
          </a:p>
          <a:p>
            <a:pPr marL="342900" lvl="0" indent="-342900" algn="just">
              <a:lnSpc>
                <a:spcPct val="115000"/>
              </a:lnSpc>
              <a:buFont typeface="Wingdings" panose="05000000000000000000" pitchFamily="2" charset="2"/>
              <a:buChar char=""/>
            </a:pPr>
            <a:r>
              <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Aplicar los conocimientos adquiridos en un contexto práctico es crucial para solidificar el aprendizaje. Se sugiere aprovechar la "Azure Free </a:t>
            </a:r>
            <a:r>
              <a:rPr lang="es-MX"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Account</a:t>
            </a:r>
            <a:r>
              <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proporcionada por Azure para experimentar con diversas funcionalidades y servicios sin incurrir en gastos. Este entorno de prueba te equipará con la confianza necesaria para ejecutar protocolos de seguridad, configuraciones de red y administración de activos de forma segura, lo cual es vital para reforzar tus competencias en Azure.</a:t>
            </a:r>
          </a:p>
          <a:p>
            <a:pPr marL="342900" lvl="0" indent="-342900" algn="just">
              <a:lnSpc>
                <a:spcPct val="115000"/>
              </a:lnSpc>
              <a:spcAft>
                <a:spcPts val="1600"/>
              </a:spcAft>
              <a:buFont typeface="Wingdings" panose="05000000000000000000" pitchFamily="2" charset="2"/>
              <a:buChar char=""/>
            </a:pPr>
            <a:r>
              <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Es esencial adherirse a las directrices de seguridad en la nube establecidas por Microsoft. La compañía provee documentación detallada y guías para la configuración segura de recursos en Azure. Es fundamental mantenerse informado sobre las últimas directrices y asegurar su implementación en proyectos en la nube para salvaguardar los activos de vulnerabilidades y ataques potenciales.</a:t>
            </a:r>
          </a:p>
        </p:txBody>
      </p:sp>
    </p:spTree>
    <p:extLst>
      <p:ext uri="{BB962C8B-B14F-4D97-AF65-F5344CB8AC3E}">
        <p14:creationId xmlns:p14="http://schemas.microsoft.com/office/powerpoint/2010/main" val="34733810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chemeClr val="bg1"/>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rgbClr val="FFFF00"/>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51</a:t>
            </a:fld>
            <a:endParaRPr lang="en-US" dirty="0"/>
          </a:p>
        </p:txBody>
      </p:sp>
      <p:sp>
        <p:nvSpPr>
          <p:cNvPr id="10" name="CuadroTexto 9">
            <a:extLst>
              <a:ext uri="{FF2B5EF4-FFF2-40B4-BE49-F238E27FC236}">
                <a16:creationId xmlns:a16="http://schemas.microsoft.com/office/drawing/2014/main" id="{F9033C35-6C92-4AD8-A85D-CD24420E0FCC}"/>
              </a:ext>
            </a:extLst>
          </p:cNvPr>
          <p:cNvSpPr txBox="1"/>
          <p:nvPr/>
        </p:nvSpPr>
        <p:spPr>
          <a:xfrm>
            <a:off x="247650" y="2418112"/>
            <a:ext cx="8639175" cy="4214744"/>
          </a:xfrm>
          <a:prstGeom prst="rect">
            <a:avLst/>
          </a:prstGeom>
          <a:noFill/>
        </p:spPr>
        <p:txBody>
          <a:bodyPr wrap="square">
            <a:spAutoFit/>
          </a:bodyPr>
          <a:lstStyle/>
          <a:p>
            <a:pPr marL="342900" lvl="0" indent="-342900" algn="just">
              <a:lnSpc>
                <a:spcPct val="115000"/>
              </a:lnSpc>
              <a:spcBef>
                <a:spcPts val="600"/>
              </a:spcBef>
              <a:buFont typeface="Wingdings" panose="05000000000000000000" pitchFamily="2" charset="2"/>
              <a:buChar char=""/>
            </a:pP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La comunidad de Azure se destaca como un recurso invaluable para acceder a información adicional y colaborar con profesionales del sector. La participación activa en foros, grupos de discusión y plataformas en línea relacionadas con Azure y la seguridad en la nube ofrece la oportunidad de intercambiar conocimientos y recibir </a:t>
            </a:r>
            <a:r>
              <a:rPr lang="es-MX"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feedback</a:t>
            </a: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constructivo.</a:t>
            </a:r>
          </a:p>
          <a:p>
            <a:pPr marL="342900" lvl="0" indent="-342900" algn="just">
              <a:lnSpc>
                <a:spcPct val="115000"/>
              </a:lnSpc>
              <a:buFont typeface="Wingdings" panose="05000000000000000000" pitchFamily="2" charset="2"/>
              <a:buChar char=""/>
            </a:pP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Ante la constante evolución de la tecnología y las amenazas cibernéticas, es crucial mantener actualizadas tus habilidades y conocimientos. Participar en </a:t>
            </a:r>
            <a:r>
              <a:rPr lang="es-MX"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webinars</a:t>
            </a: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talleres y otros programas educativos sobre seguridad es fundamental para estar al corriente de las tendencias y metodologías más recientes en protección en la nube de Azure.</a:t>
            </a:r>
          </a:p>
          <a:p>
            <a:pPr marL="342900" lvl="0" indent="-342900" algn="just">
              <a:lnSpc>
                <a:spcPct val="115000"/>
              </a:lnSpc>
              <a:spcAft>
                <a:spcPts val="1600"/>
              </a:spcAft>
              <a:buFont typeface="Wingdings" panose="05000000000000000000" pitchFamily="2" charset="2"/>
              <a:buChar char=""/>
            </a:pP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Es recomendable llevar a cabo evaluaciones de seguridad regulares en tus implementaciones en Azure. La seguridad es una tarea continua que exige vigilancia. La realización de auditorías periódicas facilitará la identificación de vulnerabilidades y la confirmación de la adherencia a las prácticas de seguridad recomendadas.</a:t>
            </a:r>
          </a:p>
        </p:txBody>
      </p:sp>
    </p:spTree>
    <p:extLst>
      <p:ext uri="{BB962C8B-B14F-4D97-AF65-F5344CB8AC3E}">
        <p14:creationId xmlns:p14="http://schemas.microsoft.com/office/powerpoint/2010/main" val="15936523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chemeClr val="bg1"/>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rgbClr val="FFFF00"/>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52</a:t>
            </a:fld>
            <a:endParaRPr lang="en-US" dirty="0"/>
          </a:p>
        </p:txBody>
      </p:sp>
      <p:sp>
        <p:nvSpPr>
          <p:cNvPr id="10" name="CuadroTexto 9">
            <a:extLst>
              <a:ext uri="{FF2B5EF4-FFF2-40B4-BE49-F238E27FC236}">
                <a16:creationId xmlns:a16="http://schemas.microsoft.com/office/drawing/2014/main" id="{F9033C35-6C92-4AD8-A85D-CD24420E0FCC}"/>
              </a:ext>
            </a:extLst>
          </p:cNvPr>
          <p:cNvSpPr txBox="1"/>
          <p:nvPr/>
        </p:nvSpPr>
        <p:spPr>
          <a:xfrm>
            <a:off x="247650" y="2418112"/>
            <a:ext cx="8639175" cy="3577646"/>
          </a:xfrm>
          <a:prstGeom prst="rect">
            <a:avLst/>
          </a:prstGeom>
          <a:noFill/>
        </p:spPr>
        <p:txBody>
          <a:bodyPr wrap="square">
            <a:spAutoFit/>
          </a:bodyPr>
          <a:lstStyle/>
          <a:p>
            <a:pPr marL="342900" lvl="0" indent="-342900" algn="just">
              <a:lnSpc>
                <a:spcPct val="115000"/>
              </a:lnSpc>
              <a:spcBef>
                <a:spcPts val="600"/>
              </a:spcBef>
              <a:buFont typeface="Wingdings" panose="05000000000000000000" pitchFamily="2" charset="2"/>
              <a:buChar char=""/>
            </a:pP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Una evaluación meticulosa de las necesidades y requerimientos específicos de tu organización antes de la adopción de Azure es crucial para seleccionar los servicios y configuraciones óptimos, asegurando así el uso eficaz de los recursos y una experiencia de usuario satisfactoria.</a:t>
            </a:r>
          </a:p>
          <a:p>
            <a:pPr marL="342900" lvl="0" indent="-342900" algn="just">
              <a:lnSpc>
                <a:spcPct val="115000"/>
              </a:lnSpc>
              <a:buFont typeface="Wingdings" panose="05000000000000000000" pitchFamily="2" charset="2"/>
              <a:buChar char=""/>
            </a:pP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La implementación de estrategias de seguridad robustas y el cumplimiento con las políticas establecidas por Microsoft son fundamentales para proteger adecuadamente los activos y datos en Azure, asegurando su conformidad con las normativas aplicables.</a:t>
            </a:r>
          </a:p>
          <a:p>
            <a:pPr marL="342900" lvl="0" indent="-342900" algn="just">
              <a:lnSpc>
                <a:spcPct val="115000"/>
              </a:lnSpc>
              <a:spcAft>
                <a:spcPts val="1600"/>
              </a:spcAft>
              <a:buFont typeface="Wingdings" panose="05000000000000000000" pitchFamily="2" charset="2"/>
              <a:buChar char=""/>
            </a:pPr>
            <a:r>
              <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Por último, es imprescindible supervisar de manera continua los recursos en Azure para detectar oportunidades de optimización y prevenir incidencias que puedan afectar a los usuarios. La utilización de herramientas de monitoreo y análisis proporciona información crucial sobre el rendimiento y la gestión de los recursos.</a:t>
            </a:r>
          </a:p>
        </p:txBody>
      </p:sp>
    </p:spTree>
    <p:extLst>
      <p:ext uri="{BB962C8B-B14F-4D97-AF65-F5344CB8AC3E}">
        <p14:creationId xmlns:p14="http://schemas.microsoft.com/office/powerpoint/2010/main" val="2753695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BIBLIOGRAFIA</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chemeClr val="bg1"/>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rgbClr val="FFFF00"/>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53</a:t>
            </a:fld>
            <a:endParaRPr lang="en-US" dirty="0"/>
          </a:p>
        </p:txBody>
      </p:sp>
      <p:sp>
        <p:nvSpPr>
          <p:cNvPr id="10" name="CuadroTexto 9">
            <a:extLst>
              <a:ext uri="{FF2B5EF4-FFF2-40B4-BE49-F238E27FC236}">
                <a16:creationId xmlns:a16="http://schemas.microsoft.com/office/drawing/2014/main" id="{F9033C35-6C92-4AD8-A85D-CD24420E0FCC}"/>
              </a:ext>
            </a:extLst>
          </p:cNvPr>
          <p:cNvSpPr txBox="1"/>
          <p:nvPr/>
        </p:nvSpPr>
        <p:spPr>
          <a:xfrm>
            <a:off x="247650" y="2051141"/>
            <a:ext cx="8639175" cy="4471673"/>
          </a:xfrm>
          <a:prstGeom prst="rect">
            <a:avLst/>
          </a:prstGeom>
          <a:noFill/>
        </p:spPr>
        <p:txBody>
          <a:bodyPr wrap="square">
            <a:spAutoFit/>
          </a:bodyPr>
          <a:lstStyle/>
          <a:p>
            <a:pPr marL="342900" lvl="0" indent="-342900" algn="just">
              <a:lnSpc>
                <a:spcPct val="200000"/>
              </a:lnSpc>
              <a:buFont typeface="+mj-lt"/>
              <a:buAutoNum type="arabicPeriod"/>
            </a:pPr>
            <a:r>
              <a:rPr lang="es-EC" sz="1200" dirty="0">
                <a:solidFill>
                  <a:srgbClr val="548DD4"/>
                </a:solidFill>
                <a:effectLst/>
                <a:latin typeface="Calibri" panose="020F0502020204030204" pitchFamily="34" charset="0"/>
                <a:ea typeface="Times New Roman" panose="02020603050405020304" pitchFamily="18" charset="0"/>
              </a:rPr>
              <a:t>Flores, F. (2023, April 14). Cloud Computing: Tipos de nubes, servicios y proveedores. </a:t>
            </a:r>
            <a:r>
              <a:rPr lang="en-US" sz="1200" i="1" dirty="0">
                <a:solidFill>
                  <a:srgbClr val="548DD4"/>
                </a:solidFill>
                <a:effectLst/>
                <a:latin typeface="Calibri" panose="020F0502020204030204" pitchFamily="34" charset="0"/>
                <a:ea typeface="Times New Roman" panose="02020603050405020304" pitchFamily="18" charset="0"/>
              </a:rPr>
              <a:t>OpenWebinars.net</a:t>
            </a:r>
            <a:r>
              <a:rPr lang="en-US" sz="1200" dirty="0">
                <a:solidFill>
                  <a:srgbClr val="548DD4"/>
                </a:solidFill>
                <a:effectLst/>
                <a:latin typeface="Calibri" panose="020F0502020204030204" pitchFamily="34" charset="0"/>
                <a:ea typeface="Times New Roman" panose="02020603050405020304" pitchFamily="18" charset="0"/>
              </a:rPr>
              <a:t>. </a:t>
            </a:r>
            <a:r>
              <a:rPr lang="en-US" sz="1200" u="sng" dirty="0">
                <a:solidFill>
                  <a:srgbClr val="548DD4"/>
                </a:solidFill>
                <a:effectLst/>
                <a:latin typeface="Calibri" panose="020F0502020204030204" pitchFamily="34" charset="0"/>
                <a:ea typeface="Times New Roman" panose="02020603050405020304" pitchFamily="18" charset="0"/>
                <a:hlinkClick r:id="rId2"/>
              </a:rPr>
              <a:t>https://openwebinars.net/blog/tipos-de-cloud-computing/</a:t>
            </a:r>
            <a:r>
              <a:rPr lang="en-US" sz="1200" dirty="0">
                <a:solidFill>
                  <a:srgbClr val="548DD4"/>
                </a:solidFill>
                <a:effectLst/>
                <a:latin typeface="Calibri" panose="020F0502020204030204" pitchFamily="34" charset="0"/>
                <a:ea typeface="Times New Roman" panose="02020603050405020304" pitchFamily="18" charset="0"/>
              </a:rPr>
              <a:t> </a:t>
            </a:r>
            <a:endParaRPr lang="es-MX" sz="12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s-MX" sz="1200" dirty="0">
                <a:solidFill>
                  <a:srgbClr val="548DD4"/>
                </a:solidFill>
                <a:effectLst/>
                <a:latin typeface="Calibri" panose="020F0502020204030204" pitchFamily="34" charset="0"/>
                <a:ea typeface="Times New Roman" panose="02020603050405020304" pitchFamily="18" charset="0"/>
              </a:rPr>
              <a:t>Carrero, L. (2024, </a:t>
            </a:r>
            <a:r>
              <a:rPr lang="es-MX" sz="1200" dirty="0" err="1">
                <a:solidFill>
                  <a:srgbClr val="548DD4"/>
                </a:solidFill>
                <a:effectLst/>
                <a:latin typeface="Calibri" panose="020F0502020204030204" pitchFamily="34" charset="0"/>
                <a:ea typeface="Times New Roman" panose="02020603050405020304" pitchFamily="18" charset="0"/>
              </a:rPr>
              <a:t>January</a:t>
            </a:r>
            <a:r>
              <a:rPr lang="es-MX" sz="1200" dirty="0">
                <a:solidFill>
                  <a:srgbClr val="548DD4"/>
                </a:solidFill>
                <a:effectLst/>
                <a:latin typeface="Calibri" panose="020F0502020204030204" pitchFamily="34" charset="0"/>
                <a:ea typeface="Times New Roman" panose="02020603050405020304" pitchFamily="18" charset="0"/>
              </a:rPr>
              <a:t> 24). </a:t>
            </a:r>
            <a:r>
              <a:rPr lang="es-EC" sz="1200" dirty="0">
                <a:solidFill>
                  <a:srgbClr val="548DD4"/>
                </a:solidFill>
                <a:effectLst/>
                <a:latin typeface="Calibri" panose="020F0502020204030204" pitchFamily="34" charset="0"/>
                <a:ea typeface="Times New Roman" panose="02020603050405020304" pitchFamily="18" charset="0"/>
              </a:rPr>
              <a:t>Cloud </a:t>
            </a:r>
            <a:r>
              <a:rPr lang="es-EC" sz="1200" dirty="0" err="1">
                <a:solidFill>
                  <a:srgbClr val="548DD4"/>
                </a:solidFill>
                <a:effectLst/>
                <a:latin typeface="Calibri" panose="020F0502020204030204" pitchFamily="34" charset="0"/>
                <a:ea typeface="Times New Roman" panose="02020603050405020304" pitchFamily="18" charset="0"/>
              </a:rPr>
              <a:t>computing</a:t>
            </a:r>
            <a:r>
              <a:rPr lang="es-EC" sz="1200" dirty="0">
                <a:solidFill>
                  <a:srgbClr val="548DD4"/>
                </a:solidFill>
                <a:effectLst/>
                <a:latin typeface="Calibri" panose="020F0502020204030204" pitchFamily="34" charset="0"/>
                <a:ea typeface="Times New Roman" panose="02020603050405020304" pitchFamily="18" charset="0"/>
              </a:rPr>
              <a:t>: la guía definitiva (2023). </a:t>
            </a:r>
            <a:r>
              <a:rPr lang="en-US" sz="1200" i="1" dirty="0" err="1">
                <a:solidFill>
                  <a:srgbClr val="548DD4"/>
                </a:solidFill>
                <a:effectLst/>
                <a:latin typeface="Calibri" panose="020F0502020204030204" pitchFamily="34" charset="0"/>
                <a:ea typeface="Times New Roman" panose="02020603050405020304" pitchFamily="18" charset="0"/>
              </a:rPr>
              <a:t>Stackscale</a:t>
            </a:r>
            <a:r>
              <a:rPr lang="en-US" sz="1200" dirty="0">
                <a:solidFill>
                  <a:srgbClr val="548DD4"/>
                </a:solidFill>
                <a:effectLst/>
                <a:latin typeface="Calibri" panose="020F0502020204030204" pitchFamily="34" charset="0"/>
                <a:ea typeface="Times New Roman" panose="02020603050405020304" pitchFamily="18" charset="0"/>
              </a:rPr>
              <a:t>. </a:t>
            </a:r>
            <a:r>
              <a:rPr lang="en-US" sz="1200" u="sng" dirty="0">
                <a:solidFill>
                  <a:srgbClr val="548DD4"/>
                </a:solidFill>
                <a:effectLst/>
                <a:latin typeface="Calibri" panose="020F0502020204030204" pitchFamily="34" charset="0"/>
                <a:ea typeface="Times New Roman" panose="02020603050405020304" pitchFamily="18" charset="0"/>
                <a:hlinkClick r:id="rId3"/>
              </a:rPr>
              <a:t>https://www.stackscale.com/es/blog/cloud-computing-guia-definitiva/</a:t>
            </a:r>
            <a:r>
              <a:rPr lang="en-US" sz="1200" dirty="0">
                <a:solidFill>
                  <a:srgbClr val="548DD4"/>
                </a:solidFill>
                <a:effectLst/>
                <a:latin typeface="Calibri" panose="020F0502020204030204" pitchFamily="34" charset="0"/>
                <a:ea typeface="Times New Roman" panose="02020603050405020304" pitchFamily="18" charset="0"/>
              </a:rPr>
              <a:t> </a:t>
            </a:r>
            <a:endParaRPr lang="es-MX" sz="12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s-EC" sz="1200" dirty="0">
                <a:solidFill>
                  <a:srgbClr val="548DD4"/>
                </a:solidFill>
                <a:effectLst/>
                <a:latin typeface="Calibri" panose="020F0502020204030204" pitchFamily="34" charset="0"/>
                <a:ea typeface="Times New Roman" panose="02020603050405020304" pitchFamily="18" charset="0"/>
              </a:rPr>
              <a:t>García, J. G. (2021, </a:t>
            </a:r>
            <a:r>
              <a:rPr lang="es-EC" sz="1200" dirty="0" err="1">
                <a:solidFill>
                  <a:srgbClr val="548DD4"/>
                </a:solidFill>
                <a:effectLst/>
                <a:latin typeface="Calibri" panose="020F0502020204030204" pitchFamily="34" charset="0"/>
                <a:ea typeface="Times New Roman" panose="02020603050405020304" pitchFamily="18" charset="0"/>
              </a:rPr>
              <a:t>October</a:t>
            </a:r>
            <a:r>
              <a:rPr lang="es-EC" sz="1200" dirty="0">
                <a:solidFill>
                  <a:srgbClr val="548DD4"/>
                </a:solidFill>
                <a:effectLst/>
                <a:latin typeface="Calibri" panose="020F0502020204030204" pitchFamily="34" charset="0"/>
                <a:ea typeface="Times New Roman" panose="02020603050405020304" pitchFamily="18" charset="0"/>
              </a:rPr>
              <a:t> 21). Los servicios en el contrato de </a:t>
            </a:r>
            <a:r>
              <a:rPr lang="es-EC" sz="1200" dirty="0" err="1">
                <a:solidFill>
                  <a:srgbClr val="548DD4"/>
                </a:solidFill>
                <a:effectLst/>
                <a:latin typeface="Calibri" panose="020F0502020204030204" pitchFamily="34" charset="0"/>
                <a:ea typeface="Times New Roman" panose="02020603050405020304" pitchFamily="18" charset="0"/>
              </a:rPr>
              <a:t>cloud</a:t>
            </a:r>
            <a:r>
              <a:rPr lang="es-EC" sz="1200" dirty="0">
                <a:solidFill>
                  <a:srgbClr val="548DD4"/>
                </a:solidFill>
                <a:effectLst/>
                <a:latin typeface="Calibri" panose="020F0502020204030204" pitchFamily="34" charset="0"/>
                <a:ea typeface="Times New Roman" panose="02020603050405020304" pitchFamily="18" charset="0"/>
              </a:rPr>
              <a:t> o el contrato de </a:t>
            </a:r>
            <a:r>
              <a:rPr lang="es-EC" sz="1200" dirty="0" err="1">
                <a:solidFill>
                  <a:srgbClr val="548DD4"/>
                </a:solidFill>
                <a:effectLst/>
                <a:latin typeface="Calibri" panose="020F0502020204030204" pitchFamily="34" charset="0"/>
                <a:ea typeface="Times New Roman" panose="02020603050405020304" pitchFamily="18" charset="0"/>
              </a:rPr>
              <a:t>cloud</a:t>
            </a:r>
            <a:r>
              <a:rPr lang="es-EC" sz="1200" dirty="0">
                <a:solidFill>
                  <a:srgbClr val="548DD4"/>
                </a:solidFill>
                <a:effectLst/>
                <a:latin typeface="Calibri" panose="020F0502020204030204" pitchFamily="34" charset="0"/>
                <a:ea typeface="Times New Roman" panose="02020603050405020304" pitchFamily="18" charset="0"/>
              </a:rPr>
              <a:t> como contrato de servicios - Global </a:t>
            </a:r>
            <a:r>
              <a:rPr lang="es-EC" sz="1200" dirty="0" err="1">
                <a:solidFill>
                  <a:srgbClr val="548DD4"/>
                </a:solidFill>
                <a:effectLst/>
                <a:latin typeface="Calibri" panose="020F0502020204030204" pitchFamily="34" charset="0"/>
                <a:ea typeface="Times New Roman" panose="02020603050405020304" pitchFamily="18" charset="0"/>
              </a:rPr>
              <a:t>Politics</a:t>
            </a:r>
            <a:r>
              <a:rPr lang="es-EC" sz="1200" dirty="0">
                <a:solidFill>
                  <a:srgbClr val="548DD4"/>
                </a:solidFill>
                <a:effectLst/>
                <a:latin typeface="Calibri" panose="020F0502020204030204" pitchFamily="34" charset="0"/>
                <a:ea typeface="Times New Roman" panose="02020603050405020304" pitchFamily="18" charset="0"/>
              </a:rPr>
              <a:t>. </a:t>
            </a:r>
            <a:r>
              <a:rPr lang="en-US" sz="1200" i="1" dirty="0">
                <a:solidFill>
                  <a:srgbClr val="548DD4"/>
                </a:solidFill>
                <a:effectLst/>
                <a:latin typeface="Calibri" panose="020F0502020204030204" pitchFamily="34" charset="0"/>
                <a:ea typeface="Times New Roman" panose="02020603050405020304" pitchFamily="18" charset="0"/>
              </a:rPr>
              <a:t>Global Politics and Law</a:t>
            </a:r>
            <a:r>
              <a:rPr lang="en-US" sz="1200" dirty="0">
                <a:solidFill>
                  <a:srgbClr val="548DD4"/>
                </a:solidFill>
                <a:effectLst/>
                <a:latin typeface="Calibri" panose="020F0502020204030204" pitchFamily="34" charset="0"/>
                <a:ea typeface="Times New Roman" panose="02020603050405020304" pitchFamily="18" charset="0"/>
              </a:rPr>
              <a:t>. </a:t>
            </a:r>
            <a:r>
              <a:rPr lang="en-US" sz="1200" u="sng" dirty="0">
                <a:solidFill>
                  <a:srgbClr val="548DD4"/>
                </a:solidFill>
                <a:effectLst/>
                <a:latin typeface="Calibri" panose="020F0502020204030204" pitchFamily="34" charset="0"/>
                <a:ea typeface="Times New Roman" panose="02020603050405020304" pitchFamily="18" charset="0"/>
                <a:hlinkClick r:id="rId4"/>
              </a:rPr>
              <a:t>https://globalpoliticsandlaw.com/blog/2021/10/21/cloud-computing-contrato-servicio/</a:t>
            </a:r>
            <a:r>
              <a:rPr lang="en-US" sz="1200" dirty="0">
                <a:solidFill>
                  <a:srgbClr val="548DD4"/>
                </a:solidFill>
                <a:effectLst/>
                <a:latin typeface="Calibri" panose="020F0502020204030204" pitchFamily="34" charset="0"/>
                <a:ea typeface="Times New Roman" panose="02020603050405020304" pitchFamily="18" charset="0"/>
              </a:rPr>
              <a:t> </a:t>
            </a:r>
            <a:endParaRPr lang="es-MX" sz="12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s-EC" sz="1200" i="1" dirty="0">
                <a:solidFill>
                  <a:srgbClr val="548DD4"/>
                </a:solidFill>
                <a:effectLst/>
                <a:latin typeface="Calibri" panose="020F0502020204030204" pitchFamily="34" charset="0"/>
                <a:ea typeface="Times New Roman" panose="02020603050405020304" pitchFamily="18" charset="0"/>
              </a:rPr>
              <a:t>Los servicios en la nube crecerán un 30% al año en Latinoamérica</a:t>
            </a:r>
            <a:r>
              <a:rPr lang="es-EC" sz="1200" dirty="0">
                <a:solidFill>
                  <a:srgbClr val="548DD4"/>
                </a:solidFill>
                <a:effectLst/>
                <a:latin typeface="Calibri" panose="020F0502020204030204" pitchFamily="34" charset="0"/>
                <a:ea typeface="Times New Roman" panose="02020603050405020304" pitchFamily="18" charset="0"/>
              </a:rPr>
              <a:t>. (</a:t>
            </a:r>
            <a:r>
              <a:rPr lang="es-EC" sz="1200" dirty="0" err="1">
                <a:solidFill>
                  <a:srgbClr val="548DD4"/>
                </a:solidFill>
                <a:effectLst/>
                <a:latin typeface="Calibri" panose="020F0502020204030204" pitchFamily="34" charset="0"/>
                <a:ea typeface="Times New Roman" panose="02020603050405020304" pitchFamily="18" charset="0"/>
              </a:rPr>
              <a:t>n.d</a:t>
            </a:r>
            <a:r>
              <a:rPr lang="es-EC" sz="1200" dirty="0">
                <a:solidFill>
                  <a:srgbClr val="548DD4"/>
                </a:solidFill>
                <a:effectLst/>
                <a:latin typeface="Calibri" panose="020F0502020204030204" pitchFamily="34" charset="0"/>
                <a:ea typeface="Times New Roman" panose="02020603050405020304" pitchFamily="18" charset="0"/>
              </a:rPr>
              <a:t>.). BCG Global. </a:t>
            </a:r>
            <a:r>
              <a:rPr lang="es-EC" sz="1200" u="sng" dirty="0">
                <a:solidFill>
                  <a:srgbClr val="548DD4"/>
                </a:solidFill>
                <a:effectLst/>
                <a:latin typeface="Calibri" panose="020F0502020204030204" pitchFamily="34" charset="0"/>
                <a:ea typeface="Times New Roman" panose="02020603050405020304" pitchFamily="18" charset="0"/>
                <a:hlinkClick r:id="rId5"/>
              </a:rPr>
              <a:t>https://www.bcg.com/press/21september2022-los-servicios-en-la-nube-creceran-un-30-al-ano-en-latinoamerica</a:t>
            </a:r>
            <a:r>
              <a:rPr lang="es-EC" sz="1200" dirty="0">
                <a:solidFill>
                  <a:srgbClr val="548DD4"/>
                </a:solidFill>
                <a:effectLst/>
                <a:latin typeface="Calibri" panose="020F0502020204030204" pitchFamily="34" charset="0"/>
                <a:ea typeface="Times New Roman" panose="02020603050405020304" pitchFamily="18" charset="0"/>
              </a:rPr>
              <a:t> </a:t>
            </a:r>
            <a:endParaRPr lang="es-MX" sz="12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s-EC" sz="1200" i="1" dirty="0">
                <a:solidFill>
                  <a:srgbClr val="548DD4"/>
                </a:solidFill>
                <a:effectLst/>
                <a:latin typeface="Calibri" panose="020F0502020204030204" pitchFamily="34" charset="0"/>
                <a:ea typeface="Times New Roman" panose="02020603050405020304" pitchFamily="18" charset="0"/>
              </a:rPr>
              <a:t>Perspectiva de gobernanza: control y supervisión - Información general sobre el marco para la adopción de la nube de AWS</a:t>
            </a:r>
            <a:r>
              <a:rPr lang="es-EC" sz="1200" dirty="0">
                <a:solidFill>
                  <a:srgbClr val="548DD4"/>
                </a:solidFill>
                <a:effectLst/>
                <a:latin typeface="Calibri" panose="020F0502020204030204" pitchFamily="34" charset="0"/>
                <a:ea typeface="Times New Roman" panose="02020603050405020304" pitchFamily="18" charset="0"/>
              </a:rPr>
              <a:t>. </a:t>
            </a:r>
            <a:r>
              <a:rPr lang="en-US" sz="1200" dirty="0">
                <a:solidFill>
                  <a:srgbClr val="548DD4"/>
                </a:solidFill>
                <a:effectLst/>
                <a:latin typeface="Calibri" panose="020F0502020204030204" pitchFamily="34" charset="0"/>
                <a:ea typeface="Times New Roman" panose="02020603050405020304" pitchFamily="18" charset="0"/>
              </a:rPr>
              <a:t>(n.d.). </a:t>
            </a:r>
            <a:r>
              <a:rPr lang="en-US" sz="1200" u="sng" dirty="0">
                <a:solidFill>
                  <a:srgbClr val="548DD4"/>
                </a:solidFill>
                <a:effectLst/>
                <a:latin typeface="Calibri" panose="020F0502020204030204" pitchFamily="34" charset="0"/>
                <a:ea typeface="Times New Roman" panose="02020603050405020304" pitchFamily="18" charset="0"/>
                <a:hlinkClick r:id="rId6"/>
              </a:rPr>
              <a:t>https://docs.aws.amazon.com/es_es/whitepapers/latest/overview-aws-cloud-adoption-framework/governance-perspective.html</a:t>
            </a:r>
            <a:r>
              <a:rPr lang="en-US" sz="1200" dirty="0">
                <a:solidFill>
                  <a:srgbClr val="548DD4"/>
                </a:solidFill>
                <a:effectLst/>
                <a:latin typeface="Calibri" panose="020F0502020204030204" pitchFamily="34" charset="0"/>
                <a:ea typeface="Times New Roman" panose="02020603050405020304" pitchFamily="18" charset="0"/>
              </a:rPr>
              <a:t> </a:t>
            </a:r>
            <a:endParaRPr lang="es-MX" sz="12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s-EC" sz="1200" dirty="0">
                <a:solidFill>
                  <a:srgbClr val="548DD4"/>
                </a:solidFill>
                <a:effectLst/>
                <a:latin typeface="Calibri" panose="020F0502020204030204" pitchFamily="34" charset="0"/>
                <a:ea typeface="Times New Roman" panose="02020603050405020304" pitchFamily="18" charset="0"/>
              </a:rPr>
              <a:t>Montenegro, I. (2020, August 11). </a:t>
            </a:r>
            <a:r>
              <a:rPr lang="es-EC" sz="1200" i="1" dirty="0">
                <a:solidFill>
                  <a:srgbClr val="548DD4"/>
                </a:solidFill>
                <a:effectLst/>
                <a:latin typeface="Calibri" panose="020F0502020204030204" pitchFamily="34" charset="0"/>
                <a:ea typeface="Times New Roman" panose="02020603050405020304" pitchFamily="18" charset="0"/>
              </a:rPr>
              <a:t>Cloud </a:t>
            </a:r>
            <a:r>
              <a:rPr lang="es-EC" sz="1200" i="1" dirty="0" err="1">
                <a:solidFill>
                  <a:srgbClr val="548DD4"/>
                </a:solidFill>
                <a:effectLst/>
                <a:latin typeface="Calibri" panose="020F0502020204030204" pitchFamily="34" charset="0"/>
                <a:ea typeface="Times New Roman" panose="02020603050405020304" pitchFamily="18" charset="0"/>
              </a:rPr>
              <a:t>strategy</a:t>
            </a:r>
            <a:r>
              <a:rPr lang="es-EC" sz="1200" i="1" dirty="0">
                <a:solidFill>
                  <a:srgbClr val="548DD4"/>
                </a:solidFill>
                <a:effectLst/>
                <a:latin typeface="Calibri" panose="020F0502020204030204" pitchFamily="34" charset="0"/>
                <a:ea typeface="Times New Roman" panose="02020603050405020304" pitchFamily="18" charset="0"/>
              </a:rPr>
              <a:t>: ¿cómo llevarla a cabo de forma exitosa?</a:t>
            </a:r>
            <a:r>
              <a:rPr lang="es-EC" sz="1200" dirty="0">
                <a:solidFill>
                  <a:srgbClr val="548DD4"/>
                </a:solidFill>
                <a:effectLst/>
                <a:latin typeface="Calibri" panose="020F0502020204030204" pitchFamily="34" charset="0"/>
                <a:ea typeface="Times New Roman" panose="02020603050405020304" pitchFamily="18" charset="0"/>
              </a:rPr>
              <a:t> </a:t>
            </a:r>
            <a:r>
              <a:rPr lang="en-US" sz="1200" dirty="0">
                <a:solidFill>
                  <a:srgbClr val="548DD4"/>
                </a:solidFill>
                <a:effectLst/>
                <a:latin typeface="Calibri" panose="020F0502020204030204" pitchFamily="34" charset="0"/>
                <a:ea typeface="Times New Roman" panose="02020603050405020304" pitchFamily="18" charset="0"/>
              </a:rPr>
              <a:t>GB Advisors. </a:t>
            </a:r>
            <a:r>
              <a:rPr lang="en-US" sz="1200" u="sng" dirty="0">
                <a:solidFill>
                  <a:srgbClr val="548DD4"/>
                </a:solidFill>
                <a:effectLst/>
                <a:latin typeface="Calibri" panose="020F0502020204030204" pitchFamily="34" charset="0"/>
                <a:ea typeface="Times New Roman" panose="02020603050405020304" pitchFamily="18" charset="0"/>
                <a:hlinkClick r:id="rId7"/>
              </a:rPr>
              <a:t>https://www.gb-advisors.com/es/cloud-strategy-exitosa/</a:t>
            </a:r>
            <a:r>
              <a:rPr lang="en-US" sz="1200" dirty="0">
                <a:solidFill>
                  <a:srgbClr val="548DD4"/>
                </a:solidFill>
                <a:effectLst/>
                <a:latin typeface="Calibri" panose="020F0502020204030204" pitchFamily="34" charset="0"/>
                <a:ea typeface="Times New Roman" panose="02020603050405020304" pitchFamily="18" charset="0"/>
              </a:rPr>
              <a:t> </a:t>
            </a:r>
            <a:endParaRPr lang="es-MX" sz="1200" dirty="0">
              <a:solidFill>
                <a:srgbClr val="548DD4"/>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8498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BIBLIOGRAFIA</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chemeClr val="bg1"/>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rgbClr val="FFFF00"/>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54</a:t>
            </a:fld>
            <a:endParaRPr lang="en-US" dirty="0"/>
          </a:p>
        </p:txBody>
      </p:sp>
      <p:sp>
        <p:nvSpPr>
          <p:cNvPr id="10" name="CuadroTexto 9">
            <a:extLst>
              <a:ext uri="{FF2B5EF4-FFF2-40B4-BE49-F238E27FC236}">
                <a16:creationId xmlns:a16="http://schemas.microsoft.com/office/drawing/2014/main" id="{F9033C35-6C92-4AD8-A85D-CD24420E0FCC}"/>
              </a:ext>
            </a:extLst>
          </p:cNvPr>
          <p:cNvSpPr txBox="1"/>
          <p:nvPr/>
        </p:nvSpPr>
        <p:spPr>
          <a:xfrm>
            <a:off x="247650" y="2051141"/>
            <a:ext cx="8639175" cy="4775987"/>
          </a:xfrm>
          <a:prstGeom prst="rect">
            <a:avLst/>
          </a:prstGeom>
          <a:noFill/>
        </p:spPr>
        <p:txBody>
          <a:bodyPr wrap="square">
            <a:spAutoFit/>
          </a:bodyPr>
          <a:lstStyle/>
          <a:p>
            <a:pPr marL="342900" lvl="0" indent="-342900" algn="just">
              <a:lnSpc>
                <a:spcPct val="200000"/>
              </a:lnSpc>
              <a:buFont typeface="+mj-lt"/>
              <a:buAutoNum type="arabicPeriod"/>
            </a:pPr>
            <a:r>
              <a:rPr lang="es-EC" sz="1400" dirty="0">
                <a:solidFill>
                  <a:srgbClr val="548DD4"/>
                </a:solidFill>
                <a:effectLst/>
                <a:latin typeface="Calibri" panose="020F0502020204030204" pitchFamily="34" charset="0"/>
                <a:ea typeface="Times New Roman" panose="02020603050405020304" pitchFamily="18" charset="0"/>
              </a:rPr>
              <a:t>Contreras, R., &amp; Contreras, R. (2023, </a:t>
            </a:r>
            <a:r>
              <a:rPr lang="es-EC" sz="1400" dirty="0" err="1">
                <a:solidFill>
                  <a:srgbClr val="548DD4"/>
                </a:solidFill>
                <a:effectLst/>
                <a:latin typeface="Calibri" panose="020F0502020204030204" pitchFamily="34" charset="0"/>
                <a:ea typeface="Times New Roman" panose="02020603050405020304" pitchFamily="18" charset="0"/>
              </a:rPr>
              <a:t>September</a:t>
            </a:r>
            <a:r>
              <a:rPr lang="es-EC" sz="1400" dirty="0">
                <a:solidFill>
                  <a:srgbClr val="548DD4"/>
                </a:solidFill>
                <a:effectLst/>
                <a:latin typeface="Calibri" panose="020F0502020204030204" pitchFamily="34" charset="0"/>
                <a:ea typeface="Times New Roman" panose="02020603050405020304" pitchFamily="18" charset="0"/>
              </a:rPr>
              <a:t> 29). </a:t>
            </a:r>
            <a:r>
              <a:rPr lang="es-EC" sz="1400" i="1" dirty="0">
                <a:solidFill>
                  <a:srgbClr val="548DD4"/>
                </a:solidFill>
                <a:effectLst/>
                <a:latin typeface="Calibri" panose="020F0502020204030204" pitchFamily="34" charset="0"/>
                <a:ea typeface="Times New Roman" panose="02020603050405020304" pitchFamily="18" charset="0"/>
              </a:rPr>
              <a:t>“Triunfará la libertad de elección en la nube.”</a:t>
            </a:r>
            <a:r>
              <a:rPr lang="es-EC" sz="1400" dirty="0">
                <a:solidFill>
                  <a:srgbClr val="548DD4"/>
                </a:solidFill>
                <a:effectLst/>
                <a:latin typeface="Calibri" panose="020F0502020204030204" pitchFamily="34" charset="0"/>
                <a:ea typeface="Times New Roman" panose="02020603050405020304" pitchFamily="18" charset="0"/>
              </a:rPr>
              <a:t> </a:t>
            </a:r>
            <a:r>
              <a:rPr lang="en-US" sz="1400" dirty="0">
                <a:solidFill>
                  <a:srgbClr val="548DD4"/>
                </a:solidFill>
                <a:effectLst/>
                <a:latin typeface="Calibri" panose="020F0502020204030204" pitchFamily="34" charset="0"/>
                <a:ea typeface="Times New Roman" panose="02020603050405020304" pitchFamily="18" charset="0"/>
              </a:rPr>
              <a:t>Computing. </a:t>
            </a:r>
            <a:r>
              <a:rPr lang="en-US" sz="1400" u="sng" dirty="0">
                <a:solidFill>
                  <a:srgbClr val="548DD4"/>
                </a:solidFill>
                <a:effectLst/>
                <a:latin typeface="Calibri" panose="020F0502020204030204" pitchFamily="34" charset="0"/>
                <a:ea typeface="Times New Roman" panose="02020603050405020304" pitchFamily="18" charset="0"/>
                <a:hlinkClick r:id="rId2"/>
              </a:rPr>
              <a:t>https://www.computing.es/entrevistas/triunfara-la-libertad-de-eleccion-en-la-nube/</a:t>
            </a:r>
            <a:r>
              <a:rPr lang="en-US" sz="1400" dirty="0">
                <a:solidFill>
                  <a:srgbClr val="548DD4"/>
                </a:solidFill>
                <a:effectLst/>
                <a:latin typeface="Calibri" panose="020F0502020204030204" pitchFamily="34" charset="0"/>
                <a:ea typeface="Times New Roman" panose="02020603050405020304" pitchFamily="18" charset="0"/>
              </a:rPr>
              <a:t> </a:t>
            </a:r>
            <a:endParaRPr lang="es-MX" sz="14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s-EC" sz="1400" dirty="0">
                <a:solidFill>
                  <a:srgbClr val="548DD4"/>
                </a:solidFill>
                <a:effectLst/>
                <a:latin typeface="Calibri" panose="020F0502020204030204" pitchFamily="34" charset="0"/>
                <a:ea typeface="Times New Roman" panose="02020603050405020304" pitchFamily="18" charset="0"/>
              </a:rPr>
              <a:t>Equipo editorial de IONOS. (2023, </a:t>
            </a:r>
            <a:r>
              <a:rPr lang="es-EC" sz="1400" dirty="0" err="1">
                <a:solidFill>
                  <a:srgbClr val="548DD4"/>
                </a:solidFill>
                <a:effectLst/>
                <a:latin typeface="Calibri" panose="020F0502020204030204" pitchFamily="34" charset="0"/>
                <a:ea typeface="Times New Roman" panose="02020603050405020304" pitchFamily="18" charset="0"/>
              </a:rPr>
              <a:t>January</a:t>
            </a:r>
            <a:r>
              <a:rPr lang="es-EC" sz="1400" dirty="0">
                <a:solidFill>
                  <a:srgbClr val="548DD4"/>
                </a:solidFill>
                <a:effectLst/>
                <a:latin typeface="Calibri" panose="020F0502020204030204" pitchFamily="34" charset="0"/>
                <a:ea typeface="Times New Roman" panose="02020603050405020304" pitchFamily="18" charset="0"/>
              </a:rPr>
              <a:t> 3). </a:t>
            </a:r>
            <a:r>
              <a:rPr lang="es-EC" sz="1400" i="1" dirty="0">
                <a:solidFill>
                  <a:srgbClr val="548DD4"/>
                </a:solidFill>
                <a:effectLst/>
                <a:latin typeface="Calibri" panose="020F0502020204030204" pitchFamily="34" charset="0"/>
                <a:ea typeface="Times New Roman" panose="02020603050405020304" pitchFamily="18" charset="0"/>
              </a:rPr>
              <a:t>Ventajas del </a:t>
            </a:r>
            <a:r>
              <a:rPr lang="es-EC" sz="1400" i="1" dirty="0" err="1">
                <a:solidFill>
                  <a:srgbClr val="548DD4"/>
                </a:solidFill>
                <a:effectLst/>
                <a:latin typeface="Calibri" panose="020F0502020204030204" pitchFamily="34" charset="0"/>
                <a:ea typeface="Times New Roman" panose="02020603050405020304" pitchFamily="18" charset="0"/>
              </a:rPr>
              <a:t>cloud</a:t>
            </a:r>
            <a:r>
              <a:rPr lang="es-EC" sz="1400" i="1" dirty="0">
                <a:solidFill>
                  <a:srgbClr val="548DD4"/>
                </a:solidFill>
                <a:effectLst/>
                <a:latin typeface="Calibri" panose="020F0502020204030204" pitchFamily="34" charset="0"/>
                <a:ea typeface="Times New Roman" panose="02020603050405020304" pitchFamily="18" charset="0"/>
              </a:rPr>
              <a:t> </a:t>
            </a:r>
            <a:r>
              <a:rPr lang="es-EC" sz="1400" i="1" dirty="0" err="1">
                <a:solidFill>
                  <a:srgbClr val="548DD4"/>
                </a:solidFill>
                <a:effectLst/>
                <a:latin typeface="Calibri" panose="020F0502020204030204" pitchFamily="34" charset="0"/>
                <a:ea typeface="Times New Roman" panose="02020603050405020304" pitchFamily="18" charset="0"/>
              </a:rPr>
              <a:t>computing</a:t>
            </a:r>
            <a:r>
              <a:rPr lang="es-EC" sz="1400" dirty="0">
                <a:solidFill>
                  <a:srgbClr val="548DD4"/>
                </a:solidFill>
                <a:effectLst/>
                <a:latin typeface="Calibri" panose="020F0502020204030204" pitchFamily="34" charset="0"/>
                <a:ea typeface="Times New Roman" panose="02020603050405020304" pitchFamily="18" charset="0"/>
              </a:rPr>
              <a:t>. IONOS Digital Guide. </a:t>
            </a:r>
            <a:r>
              <a:rPr lang="es-EC" sz="1400" u="sng" dirty="0">
                <a:solidFill>
                  <a:srgbClr val="548DD4"/>
                </a:solidFill>
                <a:effectLst/>
                <a:latin typeface="Calibri" panose="020F0502020204030204" pitchFamily="34" charset="0"/>
                <a:ea typeface="Times New Roman" panose="02020603050405020304" pitchFamily="18" charset="0"/>
                <a:hlinkClick r:id="rId3"/>
              </a:rPr>
              <a:t>https://www.ionos.es/digitalguide/servidores/know-how/ventajas-del-cloud-computing/</a:t>
            </a:r>
            <a:r>
              <a:rPr lang="es-EC" sz="1400" dirty="0">
                <a:solidFill>
                  <a:srgbClr val="548DD4"/>
                </a:solidFill>
                <a:effectLst/>
                <a:latin typeface="Calibri" panose="020F0502020204030204" pitchFamily="34" charset="0"/>
                <a:ea typeface="Times New Roman" panose="02020603050405020304" pitchFamily="18" charset="0"/>
              </a:rPr>
              <a:t> </a:t>
            </a:r>
            <a:endParaRPr lang="es-MX" sz="14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US" sz="1400" i="1" dirty="0" err="1">
                <a:solidFill>
                  <a:srgbClr val="548DD4"/>
                </a:solidFill>
                <a:effectLst/>
                <a:latin typeface="Calibri" panose="020F0502020204030204" pitchFamily="34" charset="0"/>
                <a:ea typeface="Times New Roman" panose="02020603050405020304" pitchFamily="18" charset="0"/>
              </a:rPr>
              <a:t>Qué</a:t>
            </a:r>
            <a:r>
              <a:rPr lang="en-US" sz="1400" i="1" dirty="0">
                <a:solidFill>
                  <a:srgbClr val="548DD4"/>
                </a:solidFill>
                <a:effectLst/>
                <a:latin typeface="Calibri" panose="020F0502020204030204" pitchFamily="34" charset="0"/>
                <a:ea typeface="Times New Roman" panose="02020603050405020304" pitchFamily="18" charset="0"/>
              </a:rPr>
              <a:t> es Cloud Backup and Recovery | Rackspace Technology</a:t>
            </a:r>
            <a:r>
              <a:rPr lang="en-US" sz="1400" dirty="0">
                <a:solidFill>
                  <a:srgbClr val="548DD4"/>
                </a:solidFill>
                <a:effectLst/>
                <a:latin typeface="Calibri" panose="020F0502020204030204" pitchFamily="34" charset="0"/>
                <a:ea typeface="Times New Roman" panose="02020603050405020304" pitchFamily="18" charset="0"/>
              </a:rPr>
              <a:t>. (n.d.). Rackspace Technology. </a:t>
            </a:r>
            <a:r>
              <a:rPr lang="en-US" sz="1400" u="sng" dirty="0">
                <a:solidFill>
                  <a:srgbClr val="548DD4"/>
                </a:solidFill>
                <a:effectLst/>
                <a:latin typeface="Calibri" panose="020F0502020204030204" pitchFamily="34" charset="0"/>
                <a:ea typeface="Times New Roman" panose="02020603050405020304" pitchFamily="18" charset="0"/>
                <a:hlinkClick r:id="rId4"/>
              </a:rPr>
              <a:t>https://www.rackspace.com/es/library/what-is-cloud-backup</a:t>
            </a:r>
            <a:r>
              <a:rPr lang="en-US" sz="1400" dirty="0">
                <a:solidFill>
                  <a:srgbClr val="548DD4"/>
                </a:solidFill>
                <a:effectLst/>
                <a:latin typeface="Calibri" panose="020F0502020204030204" pitchFamily="34" charset="0"/>
                <a:ea typeface="Times New Roman" panose="02020603050405020304" pitchFamily="18" charset="0"/>
              </a:rPr>
              <a:t> </a:t>
            </a:r>
            <a:endParaRPr lang="es-MX" sz="14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s-EC" sz="1400" dirty="0">
                <a:solidFill>
                  <a:srgbClr val="548DD4"/>
                </a:solidFill>
                <a:effectLst/>
                <a:latin typeface="Calibri" panose="020F0502020204030204" pitchFamily="34" charset="0"/>
                <a:ea typeface="Times New Roman" panose="02020603050405020304" pitchFamily="18" charset="0"/>
              </a:rPr>
              <a:t>Rodríguez, E. (2023, August 28). 4 industrias beneficiadas con el Cloud Computing: la revolución de la nube en la era digital | </a:t>
            </a:r>
            <a:r>
              <a:rPr lang="es-EC" sz="1400" dirty="0" err="1">
                <a:solidFill>
                  <a:srgbClr val="548DD4"/>
                </a:solidFill>
                <a:effectLst/>
                <a:latin typeface="Calibri" panose="020F0502020204030204" pitchFamily="34" charset="0"/>
                <a:ea typeface="Times New Roman" panose="02020603050405020304" pitchFamily="18" charset="0"/>
              </a:rPr>
              <a:t>Axity</a:t>
            </a:r>
            <a:r>
              <a:rPr lang="es-EC" sz="1400" dirty="0">
                <a:solidFill>
                  <a:srgbClr val="548DD4"/>
                </a:solidFill>
                <a:effectLst/>
                <a:latin typeface="Calibri" panose="020F0502020204030204" pitchFamily="34" charset="0"/>
                <a:ea typeface="Times New Roman" panose="02020603050405020304" pitchFamily="18" charset="0"/>
              </a:rPr>
              <a:t> |. </a:t>
            </a:r>
            <a:r>
              <a:rPr lang="en-US" sz="1400" i="1" dirty="0" err="1">
                <a:solidFill>
                  <a:srgbClr val="548DD4"/>
                </a:solidFill>
                <a:effectLst/>
                <a:latin typeface="Calibri" panose="020F0502020204030204" pitchFamily="34" charset="0"/>
                <a:ea typeface="Times New Roman" panose="02020603050405020304" pitchFamily="18" charset="0"/>
              </a:rPr>
              <a:t>Axity</a:t>
            </a:r>
            <a:r>
              <a:rPr lang="en-US" sz="1400" dirty="0">
                <a:solidFill>
                  <a:srgbClr val="548DD4"/>
                </a:solidFill>
                <a:effectLst/>
                <a:latin typeface="Calibri" panose="020F0502020204030204" pitchFamily="34" charset="0"/>
                <a:ea typeface="Times New Roman" panose="02020603050405020304" pitchFamily="18" charset="0"/>
              </a:rPr>
              <a:t>. </a:t>
            </a:r>
            <a:r>
              <a:rPr lang="en-US" sz="1400" u="sng" dirty="0">
                <a:solidFill>
                  <a:srgbClr val="548DD4"/>
                </a:solidFill>
                <a:effectLst/>
                <a:latin typeface="Calibri" panose="020F0502020204030204" pitchFamily="34" charset="0"/>
                <a:ea typeface="Times New Roman" panose="02020603050405020304" pitchFamily="18" charset="0"/>
                <a:hlinkClick r:id="rId5"/>
              </a:rPr>
              <a:t>https://axity.com/comunidad-axity/4-industrias-beneficiadas-con-el-cloud-computing-la-revolucion-de-la-nube-en-la-era-digital/</a:t>
            </a:r>
            <a:r>
              <a:rPr lang="en-US" sz="1400" dirty="0">
                <a:solidFill>
                  <a:srgbClr val="548DD4"/>
                </a:solidFill>
                <a:effectLst/>
                <a:latin typeface="Calibri" panose="020F0502020204030204" pitchFamily="34" charset="0"/>
                <a:ea typeface="Times New Roman" panose="02020603050405020304" pitchFamily="18" charset="0"/>
              </a:rPr>
              <a:t> </a:t>
            </a:r>
            <a:endParaRPr lang="es-MX" sz="14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115000"/>
              </a:lnSpc>
              <a:spcBef>
                <a:spcPts val="600"/>
              </a:spcBef>
              <a:buFont typeface="+mj-lt"/>
              <a:buAutoNum type="arabicPeriod"/>
            </a:pPr>
            <a:r>
              <a:rPr lang="en-US" sz="1400" dirty="0" err="1">
                <a:solidFill>
                  <a:srgbClr val="548DD4"/>
                </a:solidFill>
                <a:effectLst/>
                <a:latin typeface="Calibri" panose="020F0502020204030204" pitchFamily="34" charset="0"/>
                <a:ea typeface="MS Mincho" panose="02020609040205080304" pitchFamily="49" charset="-128"/>
                <a:cs typeface="Calibri" panose="020F0502020204030204" pitchFamily="34" charset="0"/>
              </a:rPr>
              <a:t>Ibon</a:t>
            </a:r>
            <a:r>
              <a:rPr lang="en-US" sz="1400" dirty="0">
                <a:solidFill>
                  <a:srgbClr val="548DD4"/>
                </a:solidFill>
                <a:effectLst/>
                <a:latin typeface="Calibri" panose="020F0502020204030204" pitchFamily="34" charset="0"/>
                <a:ea typeface="MS Mincho" panose="02020609040205080304" pitchFamily="49" charset="-128"/>
                <a:cs typeface="Calibri" panose="020F0502020204030204" pitchFamily="34" charset="0"/>
              </a:rPr>
              <a:t>, M., &amp;amp; Unai, C. (2011). </a:t>
            </a:r>
            <a:r>
              <a:rPr lang="en-US" sz="1400" dirty="0" err="1">
                <a:solidFill>
                  <a:srgbClr val="548DD4"/>
                </a:solidFill>
                <a:effectLst/>
                <a:latin typeface="Calibri" panose="020F0502020204030204" pitchFamily="34" charset="0"/>
                <a:ea typeface="MS Mincho" panose="02020609040205080304" pitchFamily="49" charset="-128"/>
                <a:cs typeface="Calibri" panose="020F0502020204030204" pitchFamily="34" charset="0"/>
              </a:rPr>
              <a:t>Introducción</a:t>
            </a:r>
            <a:r>
              <a:rPr lang="en-US" sz="1400" dirty="0">
                <a:solidFill>
                  <a:srgbClr val="548DD4"/>
                </a:solidFill>
                <a:effectLst/>
                <a:latin typeface="Calibri" panose="020F0502020204030204" pitchFamily="34" charset="0"/>
                <a:ea typeface="MS Mincho" panose="02020609040205080304" pitchFamily="49" charset="-128"/>
                <a:cs typeface="Calibri" panose="020F0502020204030204" pitchFamily="34" charset="0"/>
              </a:rPr>
              <a:t> a Windows Azure.</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buFont typeface="+mj-lt"/>
              <a:buAutoNum type="arabicPeriod"/>
            </a:pPr>
            <a:r>
              <a:rPr lang="en-US" sz="1400" dirty="0">
                <a:solidFill>
                  <a:srgbClr val="548DD4"/>
                </a:solidFill>
                <a:effectLst/>
                <a:latin typeface="Calibri" panose="020F0502020204030204" pitchFamily="34" charset="0"/>
                <a:ea typeface="MS Mincho" panose="02020609040205080304" pitchFamily="49" charset="-128"/>
                <a:cs typeface="Calibri" panose="020F0502020204030204" pitchFamily="34" charset="0"/>
              </a:rPr>
              <a:t>Chappell, D. (2009). Introducing Windows Azure. O'Reilly Media, Inc.</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Aft>
                <a:spcPts val="1600"/>
              </a:spcAft>
              <a:buFont typeface="+mj-lt"/>
              <a:buAutoNum type="arabicPeriod"/>
            </a:pPr>
            <a:r>
              <a:rPr lang="en-US" sz="1400" dirty="0">
                <a:solidFill>
                  <a:srgbClr val="548DD4"/>
                </a:solidFill>
                <a:effectLst/>
                <a:latin typeface="Calibri" panose="020F0502020204030204" pitchFamily="34" charset="0"/>
                <a:ea typeface="MS Mincho" panose="02020609040205080304" pitchFamily="49" charset="-128"/>
                <a:cs typeface="Calibri" panose="020F0502020204030204" pitchFamily="34" charset="0"/>
              </a:rPr>
              <a:t>Price, D., &amp; Meyer, M. (2014). Microsoft Azure Essentials: Fundamentals of Azure. Microsoft Press.</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924448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BIBLIOGRAFIA</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chemeClr val="bg1"/>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rgbClr val="FFFF00"/>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55</a:t>
            </a:fld>
            <a:endParaRPr lang="en-US" dirty="0"/>
          </a:p>
        </p:txBody>
      </p:sp>
      <p:sp>
        <p:nvSpPr>
          <p:cNvPr id="10" name="CuadroTexto 9">
            <a:extLst>
              <a:ext uri="{FF2B5EF4-FFF2-40B4-BE49-F238E27FC236}">
                <a16:creationId xmlns:a16="http://schemas.microsoft.com/office/drawing/2014/main" id="{F9033C35-6C92-4AD8-A85D-CD24420E0FCC}"/>
              </a:ext>
            </a:extLst>
          </p:cNvPr>
          <p:cNvSpPr txBox="1"/>
          <p:nvPr/>
        </p:nvSpPr>
        <p:spPr>
          <a:xfrm>
            <a:off x="247650" y="2051141"/>
            <a:ext cx="8639175" cy="4738798"/>
          </a:xfrm>
          <a:prstGeom prst="rect">
            <a:avLst/>
          </a:prstGeom>
          <a:noFill/>
        </p:spPr>
        <p:txBody>
          <a:bodyPr wrap="square">
            <a:spAutoFit/>
          </a:bodyPr>
          <a:lstStyle/>
          <a:p>
            <a:pPr marL="342900" lvl="0" indent="-342900" algn="just">
              <a:lnSpc>
                <a:spcPct val="115000"/>
              </a:lnSpc>
              <a:spcBef>
                <a:spcPts val="600"/>
              </a:spcBef>
              <a:buFont typeface="+mj-lt"/>
              <a:buAutoNum type="arabicPeriod"/>
            </a:pPr>
            <a:r>
              <a:rPr lang="en-US" sz="1400" dirty="0">
                <a:solidFill>
                  <a:srgbClr val="548DD4"/>
                </a:solidFill>
                <a:effectLst/>
                <a:latin typeface="Calibri" panose="020F0502020204030204" pitchFamily="34" charset="0"/>
                <a:ea typeface="MS Mincho" panose="02020609040205080304" pitchFamily="49" charset="-128"/>
                <a:cs typeface="Calibri" panose="020F0502020204030204" pitchFamily="34" charset="0"/>
              </a:rPr>
              <a:t>Lowndes, R., &amp; VanMeter, C. (2015). Mastering Microsoft Azure Infrastructure Services. John Wiley &amp; Sons.</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buFont typeface="+mj-lt"/>
              <a:buAutoNum type="arabicPeriod"/>
            </a:pPr>
            <a:r>
              <a:rPr lang="en-US" sz="1400" dirty="0" err="1">
                <a:solidFill>
                  <a:srgbClr val="548DD4"/>
                </a:solidFill>
                <a:effectLst/>
                <a:latin typeface="Calibri" panose="020F0502020204030204" pitchFamily="34" charset="0"/>
                <a:ea typeface="MS Mincho" panose="02020609040205080304" pitchFamily="49" charset="-128"/>
                <a:cs typeface="Calibri" panose="020F0502020204030204" pitchFamily="34" charset="0"/>
              </a:rPr>
              <a:t>Haishi</a:t>
            </a:r>
            <a:r>
              <a:rPr lang="en-US" sz="1400" dirty="0">
                <a:solidFill>
                  <a:srgbClr val="548DD4"/>
                </a:solidFill>
                <a:effectLst/>
                <a:latin typeface="Calibri" panose="020F0502020204030204" pitchFamily="34" charset="0"/>
                <a:ea typeface="MS Mincho" panose="02020609040205080304" pitchFamily="49" charset="-128"/>
                <a:cs typeface="Calibri" panose="020F0502020204030204" pitchFamily="34" charset="0"/>
              </a:rPr>
              <a:t>, B. (2012). Microsoft Windows Azure Development Cookbook. </a:t>
            </a:r>
            <a:r>
              <a:rPr lang="en-US" sz="1400" dirty="0" err="1">
                <a:solidFill>
                  <a:srgbClr val="548DD4"/>
                </a:solidFill>
                <a:effectLst/>
                <a:latin typeface="Calibri" panose="020F0502020204030204" pitchFamily="34" charset="0"/>
                <a:ea typeface="MS Mincho" panose="02020609040205080304" pitchFamily="49" charset="-128"/>
                <a:cs typeface="Calibri" panose="020F0502020204030204" pitchFamily="34" charset="0"/>
              </a:rPr>
              <a:t>Packt</a:t>
            </a:r>
            <a:r>
              <a:rPr lang="en-US" sz="1400" dirty="0">
                <a:solidFill>
                  <a:srgbClr val="548DD4"/>
                </a:solidFill>
                <a:effectLst/>
                <a:latin typeface="Calibri" panose="020F0502020204030204" pitchFamily="34" charset="0"/>
                <a:ea typeface="MS Mincho" panose="02020609040205080304" pitchFamily="49" charset="-128"/>
                <a:cs typeface="Calibri" panose="020F0502020204030204" pitchFamily="34" charset="0"/>
              </a:rPr>
              <a:t> Publishing Ltd.</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buFont typeface="+mj-lt"/>
              <a:buAutoNum type="arabicPeriod"/>
            </a:pPr>
            <a:r>
              <a:rPr lang="en-US" sz="1400" dirty="0">
                <a:solidFill>
                  <a:srgbClr val="548DD4"/>
                </a:solidFill>
                <a:effectLst/>
                <a:latin typeface="Calibri" panose="020F0502020204030204" pitchFamily="34" charset="0"/>
                <a:ea typeface="MS Mincho" panose="02020609040205080304" pitchFamily="49" charset="-128"/>
                <a:cs typeface="Calibri" panose="020F0502020204030204" pitchFamily="34" charset="0"/>
              </a:rPr>
              <a:t>[]Wood, C., &amp; Anders, M. (2014). Programming Windows Azure: Programming the Microsoft Cloud. Microsoft Press.</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15000"/>
              </a:lnSpc>
              <a:spcAft>
                <a:spcPts val="1600"/>
              </a:spcAft>
              <a:buFont typeface="+mj-lt"/>
              <a:buAutoNum type="arabicPeriod"/>
            </a:pPr>
            <a:r>
              <a:rPr lang="en-US" sz="1400" dirty="0">
                <a:solidFill>
                  <a:srgbClr val="548DD4"/>
                </a:solidFill>
                <a:effectLst/>
                <a:latin typeface="Calibri" panose="020F0502020204030204" pitchFamily="34" charset="0"/>
                <a:ea typeface="MS Mincho" panose="02020609040205080304" pitchFamily="49" charset="-128"/>
                <a:cs typeface="Calibri" panose="020F0502020204030204" pitchFamily="34" charset="0"/>
              </a:rPr>
              <a:t>Microsoft Azure (2021). Service Level Agreements (SLA) - Microsoft Azure. </a:t>
            </a:r>
            <a:r>
              <a:rPr lang="es-ES" sz="1400" dirty="0">
                <a:solidFill>
                  <a:srgbClr val="548DD4"/>
                </a:solidFill>
                <a:effectLst/>
                <a:latin typeface="Calibri" panose="020F0502020204030204" pitchFamily="34" charset="0"/>
                <a:ea typeface="MS Mincho" panose="02020609040205080304" pitchFamily="49" charset="-128"/>
                <a:cs typeface="Calibri" panose="020F0502020204030204" pitchFamily="34" charset="0"/>
              </a:rPr>
              <a:t>Recuperado de: https://azure.microsoft.com/en-</a:t>
            </a:r>
            <a:r>
              <a:rPr lang="es-ES" sz="1400" dirty="0" err="1">
                <a:solidFill>
                  <a:srgbClr val="548DD4"/>
                </a:solidFill>
                <a:effectLst/>
                <a:latin typeface="Calibri" panose="020F0502020204030204" pitchFamily="34" charset="0"/>
                <a:ea typeface="MS Mincho" panose="02020609040205080304" pitchFamily="49" charset="-128"/>
                <a:cs typeface="Calibri" panose="020F0502020204030204" pitchFamily="34" charset="0"/>
              </a:rPr>
              <a:t>us</a:t>
            </a:r>
            <a:r>
              <a:rPr lang="es-ES" sz="1400" dirty="0">
                <a:solidFill>
                  <a:srgbClr val="548DD4"/>
                </a:solidFill>
                <a:effectLst/>
                <a:latin typeface="Calibri" panose="020F0502020204030204" pitchFamily="34" charset="0"/>
                <a:ea typeface="MS Mincho" panose="02020609040205080304" pitchFamily="49" charset="-128"/>
                <a:cs typeface="Calibri" panose="020F0502020204030204" pitchFamily="34" charset="0"/>
              </a:rPr>
              <a:t>/</a:t>
            </a:r>
            <a:r>
              <a:rPr lang="es-ES" sz="1400" dirty="0" err="1">
                <a:solidFill>
                  <a:srgbClr val="548DD4"/>
                </a:solidFill>
                <a:effectLst/>
                <a:latin typeface="Calibri" panose="020F0502020204030204" pitchFamily="34" charset="0"/>
                <a:ea typeface="MS Mincho" panose="02020609040205080304" pitchFamily="49" charset="-128"/>
                <a:cs typeface="Calibri" panose="020F0502020204030204" pitchFamily="34" charset="0"/>
              </a:rPr>
              <a:t>support</a:t>
            </a:r>
            <a:r>
              <a:rPr lang="es-ES" sz="1400" dirty="0">
                <a:solidFill>
                  <a:srgbClr val="548DD4"/>
                </a:solidFill>
                <a:effectLst/>
                <a:latin typeface="Calibri" panose="020F0502020204030204" pitchFamily="34" charset="0"/>
                <a:ea typeface="MS Mincho" panose="02020609040205080304" pitchFamily="49" charset="-128"/>
                <a:cs typeface="Calibri" panose="020F0502020204030204" pitchFamily="34" charset="0"/>
              </a:rPr>
              <a:t>/legal/</a:t>
            </a:r>
            <a:r>
              <a:rPr lang="es-ES" sz="1400" dirty="0" err="1">
                <a:solidFill>
                  <a:srgbClr val="548DD4"/>
                </a:solidFill>
                <a:effectLst/>
                <a:latin typeface="Calibri" panose="020F0502020204030204" pitchFamily="34" charset="0"/>
                <a:ea typeface="MS Mincho" panose="02020609040205080304" pitchFamily="49" charset="-128"/>
                <a:cs typeface="Calibri" panose="020F0502020204030204" pitchFamily="34" charset="0"/>
              </a:rPr>
              <a:t>sla</a:t>
            </a:r>
            <a:r>
              <a:rPr lang="es-ES" sz="1400" dirty="0">
                <a:solidFill>
                  <a:srgbClr val="548DD4"/>
                </a:solidFill>
                <a:effectLst/>
                <a:latin typeface="Calibri" panose="020F0502020204030204" pitchFamily="34" charset="0"/>
                <a:ea typeface="MS Mincho" panose="02020609040205080304" pitchFamily="49" charset="-128"/>
                <a:cs typeface="Calibri" panose="020F0502020204030204" pitchFamily="34" charset="0"/>
              </a:rPr>
              <a:t>/´</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200000"/>
              </a:lnSpc>
              <a:buFont typeface="+mj-lt"/>
              <a:buAutoNum type="arabicPeriod"/>
            </a:pPr>
            <a:r>
              <a:rPr lang="es-EC" sz="1400" i="1" dirty="0">
                <a:solidFill>
                  <a:srgbClr val="548DD4"/>
                </a:solidFill>
                <a:effectLst/>
                <a:latin typeface="Calibri" panose="020F0502020204030204" pitchFamily="34" charset="0"/>
                <a:ea typeface="Times New Roman" panose="02020603050405020304" pitchFamily="18" charset="0"/>
              </a:rPr>
              <a:t>¿Qué es la nube? | Conceptos esenciales | </a:t>
            </a:r>
            <a:r>
              <a:rPr lang="es-EC" sz="1400" i="1" dirty="0" err="1">
                <a:solidFill>
                  <a:srgbClr val="548DD4"/>
                </a:solidFill>
                <a:effectLst/>
                <a:latin typeface="Calibri" panose="020F0502020204030204" pitchFamily="34" charset="0"/>
                <a:ea typeface="Times New Roman" panose="02020603050405020304" pitchFamily="18" charset="0"/>
              </a:rPr>
              <a:t>Cloudflare</a:t>
            </a:r>
            <a:r>
              <a:rPr lang="es-EC" sz="1400" dirty="0">
                <a:solidFill>
                  <a:srgbClr val="548DD4"/>
                </a:solidFill>
                <a:effectLst/>
                <a:latin typeface="Calibri" panose="020F0502020204030204" pitchFamily="34" charset="0"/>
                <a:ea typeface="Times New Roman" panose="02020603050405020304" pitchFamily="18" charset="0"/>
              </a:rPr>
              <a:t>. </a:t>
            </a:r>
            <a:r>
              <a:rPr lang="en-US" sz="1400" dirty="0">
                <a:solidFill>
                  <a:srgbClr val="548DD4"/>
                </a:solidFill>
                <a:effectLst/>
                <a:latin typeface="Calibri" panose="020F0502020204030204" pitchFamily="34" charset="0"/>
                <a:ea typeface="Times New Roman" panose="02020603050405020304" pitchFamily="18" charset="0"/>
              </a:rPr>
              <a:t>(n.d.). Cloudflare. </a:t>
            </a:r>
            <a:r>
              <a:rPr lang="en-US" sz="1400" u="sng" dirty="0">
                <a:solidFill>
                  <a:srgbClr val="548DD4"/>
                </a:solidFill>
                <a:effectLst/>
                <a:latin typeface="Calibri" panose="020F0502020204030204" pitchFamily="34" charset="0"/>
                <a:ea typeface="Times New Roman" panose="02020603050405020304" pitchFamily="18" charset="0"/>
                <a:hlinkClick r:id="rId2"/>
              </a:rPr>
              <a:t>https://www.cloudflare.com/es-es/learning/cloud/what-is-the-cloud/</a:t>
            </a:r>
            <a:endParaRPr lang="es-MX" sz="14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s-EC" sz="1400" dirty="0">
                <a:solidFill>
                  <a:srgbClr val="548DD4"/>
                </a:solidFill>
                <a:effectLst/>
                <a:latin typeface="Calibri" panose="020F0502020204030204" pitchFamily="34" charset="0"/>
                <a:ea typeface="Times New Roman" panose="02020603050405020304" pitchFamily="18" charset="0"/>
              </a:rPr>
              <a:t>Zamora, N. (2019, </a:t>
            </a:r>
            <a:r>
              <a:rPr lang="es-EC" sz="1400" dirty="0" err="1">
                <a:solidFill>
                  <a:srgbClr val="548DD4"/>
                </a:solidFill>
                <a:effectLst/>
                <a:latin typeface="Calibri" panose="020F0502020204030204" pitchFamily="34" charset="0"/>
                <a:ea typeface="Times New Roman" panose="02020603050405020304" pitchFamily="18" charset="0"/>
              </a:rPr>
              <a:t>December</a:t>
            </a:r>
            <a:r>
              <a:rPr lang="es-EC" sz="1400" dirty="0">
                <a:solidFill>
                  <a:srgbClr val="548DD4"/>
                </a:solidFill>
                <a:effectLst/>
                <a:latin typeface="Calibri" panose="020F0502020204030204" pitchFamily="34" charset="0"/>
                <a:ea typeface="Times New Roman" panose="02020603050405020304" pitchFamily="18" charset="0"/>
              </a:rPr>
              <a:t> 18). </a:t>
            </a:r>
            <a:r>
              <a:rPr lang="es-EC" sz="1400" i="1" dirty="0">
                <a:solidFill>
                  <a:srgbClr val="548DD4"/>
                </a:solidFill>
                <a:effectLst/>
                <a:latin typeface="Calibri" panose="020F0502020204030204" pitchFamily="34" charset="0"/>
                <a:ea typeface="Times New Roman" panose="02020603050405020304" pitchFamily="18" charset="0"/>
              </a:rPr>
              <a:t>Tipos de servicios en la nube</a:t>
            </a:r>
            <a:r>
              <a:rPr lang="es-EC" sz="1400" dirty="0">
                <a:solidFill>
                  <a:srgbClr val="548DD4"/>
                </a:solidFill>
                <a:effectLst/>
                <a:latin typeface="Calibri" panose="020F0502020204030204" pitchFamily="34" charset="0"/>
                <a:ea typeface="Times New Roman" panose="02020603050405020304" pitchFamily="18" charset="0"/>
              </a:rPr>
              <a:t>. suempresa.com. </a:t>
            </a:r>
            <a:r>
              <a:rPr lang="es-EC" sz="1400" u="sng" dirty="0">
                <a:solidFill>
                  <a:srgbClr val="548DD4"/>
                </a:solidFill>
                <a:effectLst/>
                <a:latin typeface="Calibri" panose="020F0502020204030204" pitchFamily="34" charset="0"/>
                <a:ea typeface="Times New Roman" panose="02020603050405020304" pitchFamily="18" charset="0"/>
                <a:hlinkClick r:id="rId3"/>
              </a:rPr>
              <a:t>https://suempresa.com/blog/conoce/tipos-de-servicios-en-la-nube</a:t>
            </a:r>
            <a:r>
              <a:rPr lang="es-EC" sz="1400" dirty="0">
                <a:solidFill>
                  <a:srgbClr val="548DD4"/>
                </a:solidFill>
                <a:effectLst/>
                <a:latin typeface="Calibri" panose="020F0502020204030204" pitchFamily="34" charset="0"/>
                <a:ea typeface="Times New Roman" panose="02020603050405020304" pitchFamily="18" charset="0"/>
              </a:rPr>
              <a:t> </a:t>
            </a:r>
            <a:endParaRPr lang="es-MX" sz="1400" dirty="0">
              <a:solidFill>
                <a:srgbClr val="548DD4"/>
              </a:solidFill>
              <a:effectLst/>
              <a:latin typeface="Times New Roman" panose="02020603050405020304" pitchFamily="18" charset="0"/>
              <a:ea typeface="Times New Roman" panose="02020603050405020304" pitchFamily="18" charset="0"/>
            </a:endParaRPr>
          </a:p>
          <a:p>
            <a:pPr marL="457200" indent="-457200" algn="just">
              <a:lnSpc>
                <a:spcPct val="200000"/>
              </a:lnSpc>
            </a:pPr>
            <a:r>
              <a:rPr lang="es-EC" sz="1400" dirty="0">
                <a:solidFill>
                  <a:srgbClr val="548DD4"/>
                </a:solidFill>
                <a:effectLst/>
                <a:latin typeface="Calibri" panose="020F0502020204030204" pitchFamily="34" charset="0"/>
                <a:ea typeface="Times New Roman" panose="02020603050405020304" pitchFamily="18" charset="0"/>
              </a:rPr>
              <a:t> </a:t>
            </a:r>
            <a:endParaRPr lang="es-MX" sz="14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s-EC" sz="1400" dirty="0" err="1">
                <a:solidFill>
                  <a:srgbClr val="548DD4"/>
                </a:solidFill>
                <a:effectLst/>
                <a:latin typeface="Calibri" panose="020F0502020204030204" pitchFamily="34" charset="0"/>
                <a:ea typeface="Times New Roman" panose="02020603050405020304" pitchFamily="18" charset="0"/>
              </a:rPr>
              <a:t>Cguniv</a:t>
            </a:r>
            <a:r>
              <a:rPr lang="es-EC" sz="1400" dirty="0">
                <a:solidFill>
                  <a:srgbClr val="548DD4"/>
                </a:solidFill>
                <a:effectLst/>
                <a:latin typeface="Calibri" panose="020F0502020204030204" pitchFamily="34" charset="0"/>
                <a:ea typeface="Times New Roman" panose="02020603050405020304" pitchFamily="18" charset="0"/>
              </a:rPr>
              <a:t>, &amp; </a:t>
            </a:r>
            <a:r>
              <a:rPr lang="es-EC" sz="1400" dirty="0" err="1">
                <a:solidFill>
                  <a:srgbClr val="548DD4"/>
                </a:solidFill>
                <a:effectLst/>
                <a:latin typeface="Calibri" panose="020F0502020204030204" pitchFamily="34" charset="0"/>
                <a:ea typeface="Times New Roman" panose="02020603050405020304" pitchFamily="18" charset="0"/>
              </a:rPr>
              <a:t>Cguniv</a:t>
            </a:r>
            <a:r>
              <a:rPr lang="es-EC" sz="1400" dirty="0">
                <a:solidFill>
                  <a:srgbClr val="548DD4"/>
                </a:solidFill>
                <a:effectLst/>
                <a:latin typeface="Calibri" panose="020F0502020204030204" pitchFamily="34" charset="0"/>
                <a:ea typeface="Times New Roman" panose="02020603050405020304" pitchFamily="18" charset="0"/>
              </a:rPr>
              <a:t>. (2022, March 14). La nube: principales características - delodigital.mx. </a:t>
            </a:r>
            <a:r>
              <a:rPr lang="es-EC" sz="1400" i="1" dirty="0">
                <a:solidFill>
                  <a:srgbClr val="548DD4"/>
                </a:solidFill>
                <a:effectLst/>
                <a:latin typeface="Calibri" panose="020F0502020204030204" pitchFamily="34" charset="0"/>
                <a:ea typeface="Times New Roman" panose="02020603050405020304" pitchFamily="18" charset="0"/>
              </a:rPr>
              <a:t>delodigital.mx - Blog de marketing digital</a:t>
            </a:r>
            <a:r>
              <a:rPr lang="es-EC" sz="1400" dirty="0">
                <a:solidFill>
                  <a:srgbClr val="548DD4"/>
                </a:solidFill>
                <a:effectLst/>
                <a:latin typeface="Calibri" panose="020F0502020204030204" pitchFamily="34" charset="0"/>
                <a:ea typeface="Times New Roman" panose="02020603050405020304" pitchFamily="18" charset="0"/>
              </a:rPr>
              <a:t>. </a:t>
            </a:r>
            <a:r>
              <a:rPr lang="es-EC" sz="1400" u="sng" dirty="0">
                <a:solidFill>
                  <a:srgbClr val="548DD4"/>
                </a:solidFill>
                <a:effectLst/>
                <a:latin typeface="Calibri" panose="020F0502020204030204" pitchFamily="34" charset="0"/>
                <a:ea typeface="Times New Roman" panose="02020603050405020304" pitchFamily="18" charset="0"/>
                <a:hlinkClick r:id="rId4"/>
              </a:rPr>
              <a:t>https://delodigital.mx/la-nube-principales-caracteristicas/</a:t>
            </a:r>
            <a:r>
              <a:rPr lang="es-EC" sz="1400" dirty="0">
                <a:solidFill>
                  <a:srgbClr val="548DD4"/>
                </a:solidFill>
                <a:effectLst/>
                <a:latin typeface="Calibri" panose="020F0502020204030204" pitchFamily="34" charset="0"/>
                <a:ea typeface="Times New Roman" panose="02020603050405020304" pitchFamily="18" charset="0"/>
              </a:rPr>
              <a:t> </a:t>
            </a:r>
            <a:endParaRPr lang="es-MX" sz="1400" dirty="0">
              <a:solidFill>
                <a:srgbClr val="548DD4"/>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916494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BIBLIOGRAFIA</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chemeClr val="bg1"/>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rgbClr val="FFFF00"/>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56</a:t>
            </a:fld>
            <a:endParaRPr lang="en-US" dirty="0"/>
          </a:p>
        </p:txBody>
      </p:sp>
      <p:sp>
        <p:nvSpPr>
          <p:cNvPr id="10" name="CuadroTexto 9">
            <a:extLst>
              <a:ext uri="{FF2B5EF4-FFF2-40B4-BE49-F238E27FC236}">
                <a16:creationId xmlns:a16="http://schemas.microsoft.com/office/drawing/2014/main" id="{F9033C35-6C92-4AD8-A85D-CD24420E0FCC}"/>
              </a:ext>
            </a:extLst>
          </p:cNvPr>
          <p:cNvSpPr txBox="1"/>
          <p:nvPr/>
        </p:nvSpPr>
        <p:spPr>
          <a:xfrm>
            <a:off x="247650" y="2051141"/>
            <a:ext cx="8639175" cy="4471673"/>
          </a:xfrm>
          <a:prstGeom prst="rect">
            <a:avLst/>
          </a:prstGeom>
          <a:noFill/>
        </p:spPr>
        <p:txBody>
          <a:bodyPr wrap="square">
            <a:spAutoFit/>
          </a:bodyPr>
          <a:lstStyle/>
          <a:p>
            <a:pPr marL="342900" lvl="0" indent="-342900" algn="just">
              <a:lnSpc>
                <a:spcPct val="200000"/>
              </a:lnSpc>
              <a:buFont typeface="+mj-lt"/>
              <a:buAutoNum type="arabicPeriod"/>
            </a:pPr>
            <a:r>
              <a:rPr lang="es-EC" sz="1200" i="1" dirty="0">
                <a:solidFill>
                  <a:srgbClr val="548DD4"/>
                </a:solidFill>
                <a:effectLst/>
                <a:latin typeface="Calibri" panose="020F0502020204030204" pitchFamily="34" charset="0"/>
                <a:ea typeface="Times New Roman" panose="02020603050405020304" pitchFamily="18" charset="0"/>
              </a:rPr>
              <a:t>¿Cómo ha evolucionado la computación en la nube a través del tiempo?</a:t>
            </a:r>
            <a:r>
              <a:rPr lang="es-EC" sz="1200" dirty="0">
                <a:solidFill>
                  <a:srgbClr val="548DD4"/>
                </a:solidFill>
                <a:effectLst/>
                <a:latin typeface="Calibri" panose="020F0502020204030204" pitchFamily="34" charset="0"/>
                <a:ea typeface="Times New Roman" panose="02020603050405020304" pitchFamily="18" charset="0"/>
              </a:rPr>
              <a:t> </a:t>
            </a:r>
            <a:r>
              <a:rPr lang="en-US" sz="1200" dirty="0">
                <a:solidFill>
                  <a:srgbClr val="548DD4"/>
                </a:solidFill>
                <a:effectLst/>
                <a:latin typeface="Calibri" panose="020F0502020204030204" pitchFamily="34" charset="0"/>
                <a:ea typeface="Times New Roman" panose="02020603050405020304" pitchFamily="18" charset="0"/>
              </a:rPr>
              <a:t>(n.d.). </a:t>
            </a:r>
            <a:r>
              <a:rPr lang="en-US" sz="1200" u="sng" dirty="0">
                <a:solidFill>
                  <a:srgbClr val="548DD4"/>
                </a:solidFill>
                <a:effectLst/>
                <a:latin typeface="Calibri" panose="020F0502020204030204" pitchFamily="34" charset="0"/>
                <a:ea typeface="Times New Roman" panose="02020603050405020304" pitchFamily="18" charset="0"/>
                <a:hlinkClick r:id="rId2"/>
              </a:rPr>
              <a:t>https://www.pragma.co/es/blog/como-ha-evolucionado-la-computacion-en-la-nube-a-traves-del-tiempo</a:t>
            </a:r>
            <a:r>
              <a:rPr lang="en-US" sz="1200" dirty="0">
                <a:solidFill>
                  <a:srgbClr val="548DD4"/>
                </a:solidFill>
                <a:effectLst/>
                <a:latin typeface="Calibri" panose="020F0502020204030204" pitchFamily="34" charset="0"/>
                <a:ea typeface="Times New Roman" panose="02020603050405020304" pitchFamily="18" charset="0"/>
              </a:rPr>
              <a:t> </a:t>
            </a:r>
            <a:endParaRPr lang="es-MX" sz="12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s-EC" sz="1200" dirty="0">
                <a:solidFill>
                  <a:srgbClr val="548DD4"/>
                </a:solidFill>
                <a:effectLst/>
                <a:latin typeface="Calibri" panose="020F0502020204030204" pitchFamily="34" charset="0"/>
                <a:ea typeface="Times New Roman" panose="02020603050405020304" pitchFamily="18" charset="0"/>
              </a:rPr>
              <a:t>Telefónica. (2022, June 13). Nube Pública, Privada e Híbrida: ¿en qué se diferencian? </a:t>
            </a:r>
            <a:r>
              <a:rPr lang="es-EC" sz="1200" i="1" dirty="0">
                <a:solidFill>
                  <a:srgbClr val="548DD4"/>
                </a:solidFill>
                <a:effectLst/>
                <a:latin typeface="Calibri" panose="020F0502020204030204" pitchFamily="34" charset="0"/>
                <a:ea typeface="Times New Roman" panose="02020603050405020304" pitchFamily="18" charset="0"/>
              </a:rPr>
              <a:t>Telefónica</a:t>
            </a:r>
            <a:r>
              <a:rPr lang="es-EC" sz="1200" dirty="0">
                <a:solidFill>
                  <a:srgbClr val="548DD4"/>
                </a:solidFill>
                <a:effectLst/>
                <a:latin typeface="Calibri" panose="020F0502020204030204" pitchFamily="34" charset="0"/>
                <a:ea typeface="Times New Roman" panose="02020603050405020304" pitchFamily="18" charset="0"/>
              </a:rPr>
              <a:t>. </a:t>
            </a:r>
            <a:r>
              <a:rPr lang="es-EC" sz="1200" u="sng" dirty="0">
                <a:solidFill>
                  <a:srgbClr val="548DD4"/>
                </a:solidFill>
                <a:effectLst/>
                <a:latin typeface="Calibri" panose="020F0502020204030204" pitchFamily="34" charset="0"/>
                <a:ea typeface="Times New Roman" panose="02020603050405020304" pitchFamily="18" charset="0"/>
                <a:hlinkClick r:id="rId3"/>
              </a:rPr>
              <a:t>https://www.telefonica.com/es/sala-comunicacion/blog/nube-publica-privada-e-hibrida-en-que-se-diferencian/</a:t>
            </a:r>
            <a:r>
              <a:rPr lang="es-EC" sz="1200" dirty="0">
                <a:solidFill>
                  <a:srgbClr val="548DD4"/>
                </a:solidFill>
                <a:effectLst/>
                <a:latin typeface="Calibri" panose="020F0502020204030204" pitchFamily="34" charset="0"/>
                <a:ea typeface="Times New Roman" panose="02020603050405020304" pitchFamily="18" charset="0"/>
              </a:rPr>
              <a:t> </a:t>
            </a:r>
            <a:endParaRPr lang="es-MX" sz="12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s-EC" sz="1200" dirty="0">
                <a:solidFill>
                  <a:srgbClr val="548DD4"/>
                </a:solidFill>
                <a:effectLst/>
                <a:latin typeface="Calibri" panose="020F0502020204030204" pitchFamily="34" charset="0"/>
                <a:ea typeface="Times New Roman" panose="02020603050405020304" pitchFamily="18" charset="0"/>
              </a:rPr>
              <a:t>Jones, R. (2022, May 12). </a:t>
            </a:r>
            <a:r>
              <a:rPr lang="es-EC" sz="1200" i="1" dirty="0">
                <a:solidFill>
                  <a:srgbClr val="548DD4"/>
                </a:solidFill>
                <a:effectLst/>
                <a:latin typeface="Calibri" panose="020F0502020204030204" pitchFamily="34" charset="0"/>
                <a:ea typeface="Times New Roman" panose="02020603050405020304" pitchFamily="18" charset="0"/>
              </a:rPr>
              <a:t>Google Cloud: ¿Cuánto te va a costar en 2024?</a:t>
            </a:r>
            <a:r>
              <a:rPr lang="es-EC" sz="1200" dirty="0">
                <a:solidFill>
                  <a:srgbClr val="548DD4"/>
                </a:solidFill>
                <a:effectLst/>
                <a:latin typeface="Calibri" panose="020F0502020204030204" pitchFamily="34" charset="0"/>
                <a:ea typeface="Times New Roman" panose="02020603050405020304" pitchFamily="18" charset="0"/>
              </a:rPr>
              <a:t> </a:t>
            </a:r>
            <a:r>
              <a:rPr lang="en-US" sz="1200" dirty="0">
                <a:solidFill>
                  <a:srgbClr val="548DD4"/>
                </a:solidFill>
                <a:effectLst/>
                <a:latin typeface="Calibri" panose="020F0502020204030204" pitchFamily="34" charset="0"/>
                <a:ea typeface="Times New Roman" panose="02020603050405020304" pitchFamily="18" charset="0"/>
              </a:rPr>
              <a:t>Website Planet. https://www.websiteplanet.com/es/blog/google-cloud-cuanto-te-va-a-costar/</a:t>
            </a:r>
            <a:endParaRPr lang="es-MX" sz="12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s-EC" sz="1200" dirty="0" err="1">
                <a:solidFill>
                  <a:srgbClr val="548DD4"/>
                </a:solidFill>
                <a:effectLst/>
                <a:latin typeface="Calibri" panose="020F0502020204030204" pitchFamily="34" charset="0"/>
                <a:ea typeface="Times New Roman" panose="02020603050405020304" pitchFamily="18" charset="0"/>
              </a:rPr>
              <a:t>School</a:t>
            </a:r>
            <a:r>
              <a:rPr lang="es-EC" sz="1200" dirty="0">
                <a:solidFill>
                  <a:srgbClr val="548DD4"/>
                </a:solidFill>
                <a:effectLst/>
                <a:latin typeface="Calibri" panose="020F0502020204030204" pitchFamily="34" charset="0"/>
                <a:ea typeface="Times New Roman" panose="02020603050405020304" pitchFamily="18" charset="0"/>
              </a:rPr>
              <a:t>, T. (2023, </a:t>
            </a:r>
            <a:r>
              <a:rPr lang="es-EC" sz="1200" dirty="0" err="1">
                <a:solidFill>
                  <a:srgbClr val="548DD4"/>
                </a:solidFill>
                <a:effectLst/>
                <a:latin typeface="Calibri" panose="020F0502020204030204" pitchFamily="34" charset="0"/>
                <a:ea typeface="Times New Roman" panose="02020603050405020304" pitchFamily="18" charset="0"/>
              </a:rPr>
              <a:t>October</a:t>
            </a:r>
            <a:r>
              <a:rPr lang="es-EC" sz="1200" dirty="0">
                <a:solidFill>
                  <a:srgbClr val="548DD4"/>
                </a:solidFill>
                <a:effectLst/>
                <a:latin typeface="Calibri" panose="020F0502020204030204" pitchFamily="34" charset="0"/>
                <a:ea typeface="Times New Roman" panose="02020603050405020304" pitchFamily="18" charset="0"/>
              </a:rPr>
              <a:t> 30). </a:t>
            </a:r>
            <a:r>
              <a:rPr lang="es-EC" sz="1200" i="1" dirty="0">
                <a:solidFill>
                  <a:srgbClr val="548DD4"/>
                </a:solidFill>
                <a:effectLst/>
                <a:latin typeface="Calibri" panose="020F0502020204030204" pitchFamily="34" charset="0"/>
                <a:ea typeface="Times New Roman" panose="02020603050405020304" pitchFamily="18" charset="0"/>
              </a:rPr>
              <a:t>Computación en la nube: qué es, características y aplicaciones</a:t>
            </a:r>
            <a:r>
              <a:rPr lang="es-EC" sz="1200" dirty="0">
                <a:solidFill>
                  <a:srgbClr val="548DD4"/>
                </a:solidFill>
                <a:effectLst/>
                <a:latin typeface="Calibri" panose="020F0502020204030204" pitchFamily="34" charset="0"/>
                <a:ea typeface="Times New Roman" panose="02020603050405020304" pitchFamily="18" charset="0"/>
              </a:rPr>
              <a:t>. </a:t>
            </a:r>
            <a:r>
              <a:rPr lang="en-US" sz="1200" dirty="0" err="1">
                <a:solidFill>
                  <a:srgbClr val="548DD4"/>
                </a:solidFill>
                <a:effectLst/>
                <a:latin typeface="Calibri" panose="020F0502020204030204" pitchFamily="34" charset="0"/>
                <a:ea typeface="Times New Roman" panose="02020603050405020304" pitchFamily="18" charset="0"/>
              </a:rPr>
              <a:t>Tokio</a:t>
            </a:r>
            <a:r>
              <a:rPr lang="en-US" sz="1200" dirty="0">
                <a:solidFill>
                  <a:srgbClr val="548DD4"/>
                </a:solidFill>
                <a:effectLst/>
                <a:latin typeface="Calibri" panose="020F0502020204030204" pitchFamily="34" charset="0"/>
                <a:ea typeface="Times New Roman" panose="02020603050405020304" pitchFamily="18" charset="0"/>
              </a:rPr>
              <a:t> School. https://www.tokioschool.com/noticias/computacion-nube/</a:t>
            </a:r>
            <a:endParaRPr lang="es-MX" sz="12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n-US" sz="1200" dirty="0" err="1">
                <a:solidFill>
                  <a:srgbClr val="548DD4"/>
                </a:solidFill>
                <a:effectLst/>
                <a:latin typeface="Calibri" panose="020F0502020204030204" pitchFamily="34" charset="0"/>
                <a:ea typeface="Times New Roman" panose="02020603050405020304" pitchFamily="18" charset="0"/>
              </a:rPr>
              <a:t>OnLine</a:t>
            </a:r>
            <a:r>
              <a:rPr lang="en-US" sz="1200" dirty="0">
                <a:solidFill>
                  <a:srgbClr val="548DD4"/>
                </a:solidFill>
                <a:effectLst/>
                <a:latin typeface="Calibri" panose="020F0502020204030204" pitchFamily="34" charset="0"/>
                <a:ea typeface="Times New Roman" panose="02020603050405020304" pitchFamily="18" charset="0"/>
              </a:rPr>
              <a:t>, P. C. (2020, November 4). </a:t>
            </a:r>
            <a:r>
              <a:rPr lang="en-US" sz="1200" i="1" dirty="0" err="1">
                <a:solidFill>
                  <a:srgbClr val="548DD4"/>
                </a:solidFill>
                <a:effectLst/>
                <a:latin typeface="Calibri" panose="020F0502020204030204" pitchFamily="34" charset="0"/>
                <a:ea typeface="Times New Roman" panose="02020603050405020304" pitchFamily="18" charset="0"/>
              </a:rPr>
              <a:t>Prensa</a:t>
            </a:r>
            <a:r>
              <a:rPr lang="en-US" sz="1200" i="1" dirty="0">
                <a:solidFill>
                  <a:srgbClr val="548DD4"/>
                </a:solidFill>
                <a:effectLst/>
                <a:latin typeface="Calibri" panose="020F0502020204030204" pitchFamily="34" charset="0"/>
                <a:ea typeface="Times New Roman" panose="02020603050405020304" pitchFamily="18" charset="0"/>
              </a:rPr>
              <a:t> </a:t>
            </a:r>
            <a:r>
              <a:rPr lang="en-US" sz="1200" i="1" dirty="0" err="1">
                <a:solidFill>
                  <a:srgbClr val="548DD4"/>
                </a:solidFill>
                <a:effectLst/>
                <a:latin typeface="Calibri" panose="020F0502020204030204" pitchFamily="34" charset="0"/>
                <a:ea typeface="Times New Roman" panose="02020603050405020304" pitchFamily="18" charset="0"/>
              </a:rPr>
              <a:t>CambioDigital</a:t>
            </a:r>
            <a:r>
              <a:rPr lang="en-US" sz="1200" i="1" dirty="0">
                <a:solidFill>
                  <a:srgbClr val="548DD4"/>
                </a:solidFill>
                <a:effectLst/>
                <a:latin typeface="Calibri" panose="020F0502020204030204" pitchFamily="34" charset="0"/>
                <a:ea typeface="Times New Roman" panose="02020603050405020304" pitchFamily="18" charset="0"/>
              </a:rPr>
              <a:t> </a:t>
            </a:r>
            <a:r>
              <a:rPr lang="en-US" sz="1200" i="1" dirty="0" err="1">
                <a:solidFill>
                  <a:srgbClr val="548DD4"/>
                </a:solidFill>
                <a:effectLst/>
                <a:latin typeface="Calibri" panose="020F0502020204030204" pitchFamily="34" charset="0"/>
                <a:ea typeface="Times New Roman" panose="02020603050405020304" pitchFamily="18" charset="0"/>
              </a:rPr>
              <a:t>OnLine</a:t>
            </a:r>
            <a:r>
              <a:rPr lang="en-US" sz="1200" dirty="0">
                <a:solidFill>
                  <a:srgbClr val="548DD4"/>
                </a:solidFill>
                <a:effectLst/>
                <a:latin typeface="Calibri" panose="020F0502020204030204" pitchFamily="34" charset="0"/>
                <a:ea typeface="Times New Roman" panose="02020603050405020304" pitchFamily="18" charset="0"/>
              </a:rPr>
              <a:t>. </a:t>
            </a:r>
            <a:r>
              <a:rPr lang="en-US" sz="1200" u="sng" dirty="0">
                <a:solidFill>
                  <a:srgbClr val="548DD4"/>
                </a:solidFill>
                <a:effectLst/>
                <a:latin typeface="Calibri" panose="020F0502020204030204" pitchFamily="34" charset="0"/>
                <a:ea typeface="Times New Roman" panose="02020603050405020304" pitchFamily="18" charset="0"/>
                <a:hlinkClick r:id="rId4"/>
              </a:rPr>
              <a:t>https://cambiodigital-ol.com/2020/11/como-aprovechar-al-maximo-los-servicios-gratuitos-de-google-cloud/</a:t>
            </a:r>
            <a:r>
              <a:rPr lang="es-EC" sz="1200" dirty="0">
                <a:solidFill>
                  <a:srgbClr val="548DD4"/>
                </a:solidFill>
                <a:effectLst/>
                <a:latin typeface="Calibri" panose="020F0502020204030204" pitchFamily="34" charset="0"/>
                <a:ea typeface="Times New Roman" panose="02020603050405020304" pitchFamily="18" charset="0"/>
              </a:rPr>
              <a:t> </a:t>
            </a:r>
            <a:endParaRPr lang="es-MX" sz="12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s-EC" sz="1200" dirty="0">
                <a:solidFill>
                  <a:srgbClr val="548DD4"/>
                </a:solidFill>
                <a:effectLst/>
                <a:latin typeface="Calibri" panose="020F0502020204030204" pitchFamily="34" charset="0"/>
                <a:ea typeface="Times New Roman" panose="02020603050405020304" pitchFamily="18" charset="0"/>
              </a:rPr>
              <a:t>Vasca, N. (2023, </a:t>
            </a:r>
            <a:r>
              <a:rPr lang="es-EC" sz="1200" dirty="0" err="1">
                <a:solidFill>
                  <a:srgbClr val="548DD4"/>
                </a:solidFill>
                <a:effectLst/>
                <a:latin typeface="Calibri" panose="020F0502020204030204" pitchFamily="34" charset="0"/>
                <a:ea typeface="Times New Roman" panose="02020603050405020304" pitchFamily="18" charset="0"/>
              </a:rPr>
              <a:t>January</a:t>
            </a:r>
            <a:r>
              <a:rPr lang="es-EC" sz="1200" dirty="0">
                <a:solidFill>
                  <a:srgbClr val="548DD4"/>
                </a:solidFill>
                <a:effectLst/>
                <a:latin typeface="Calibri" panose="020F0502020204030204" pitchFamily="34" charset="0"/>
                <a:ea typeface="Times New Roman" panose="02020603050405020304" pitchFamily="18" charset="0"/>
              </a:rPr>
              <a:t> 17). </a:t>
            </a:r>
            <a:r>
              <a:rPr lang="es-EC" sz="1200" i="1" dirty="0">
                <a:solidFill>
                  <a:srgbClr val="548DD4"/>
                </a:solidFill>
                <a:effectLst/>
                <a:latin typeface="Calibri" panose="020F0502020204030204" pitchFamily="34" charset="0"/>
                <a:ea typeface="Times New Roman" panose="02020603050405020304" pitchFamily="18" charset="0"/>
              </a:rPr>
              <a:t>Google Cloud </a:t>
            </a:r>
            <a:r>
              <a:rPr lang="es-EC" sz="1200" i="1" dirty="0" err="1">
                <a:solidFill>
                  <a:srgbClr val="548DD4"/>
                </a:solidFill>
                <a:effectLst/>
                <a:latin typeface="Calibri" panose="020F0502020204030204" pitchFamily="34" charset="0"/>
                <a:ea typeface="Times New Roman" panose="02020603050405020304" pitchFamily="18" charset="0"/>
              </a:rPr>
              <a:t>Platform</a:t>
            </a:r>
            <a:r>
              <a:rPr lang="es-EC" sz="1200" i="1" dirty="0">
                <a:solidFill>
                  <a:srgbClr val="548DD4"/>
                </a:solidFill>
                <a:effectLst/>
                <a:latin typeface="Calibri" panose="020F0502020204030204" pitchFamily="34" charset="0"/>
                <a:ea typeface="Times New Roman" panose="02020603050405020304" pitchFamily="18" charset="0"/>
              </a:rPr>
              <a:t>: Qué es y cómo funciona</a:t>
            </a:r>
            <a:r>
              <a:rPr lang="es-EC" sz="1200" dirty="0">
                <a:solidFill>
                  <a:srgbClr val="548DD4"/>
                </a:solidFill>
                <a:effectLst/>
                <a:latin typeface="Calibri" panose="020F0502020204030204" pitchFamily="34" charset="0"/>
                <a:ea typeface="Times New Roman" panose="02020603050405020304" pitchFamily="18" charset="0"/>
              </a:rPr>
              <a:t>. </a:t>
            </a:r>
            <a:r>
              <a:rPr lang="es-EC" sz="1200" dirty="0" err="1">
                <a:solidFill>
                  <a:srgbClr val="548DD4"/>
                </a:solidFill>
                <a:effectLst/>
                <a:latin typeface="Calibri" panose="020F0502020204030204" pitchFamily="34" charset="0"/>
                <a:ea typeface="Times New Roman" panose="02020603050405020304" pitchFamily="18" charset="0"/>
              </a:rPr>
              <a:t>Pronectis</a:t>
            </a:r>
            <a:r>
              <a:rPr lang="es-EC" sz="1200" dirty="0">
                <a:solidFill>
                  <a:srgbClr val="548DD4"/>
                </a:solidFill>
                <a:effectLst/>
                <a:latin typeface="Calibri" panose="020F0502020204030204" pitchFamily="34" charset="0"/>
                <a:ea typeface="Times New Roman" panose="02020603050405020304" pitchFamily="18" charset="0"/>
              </a:rPr>
              <a:t>. </a:t>
            </a:r>
            <a:r>
              <a:rPr lang="es-EC" sz="1200" u="sng" dirty="0">
                <a:solidFill>
                  <a:srgbClr val="548DD4"/>
                </a:solidFill>
                <a:effectLst/>
                <a:latin typeface="Calibri" panose="020F0502020204030204" pitchFamily="34" charset="0"/>
                <a:ea typeface="Times New Roman" panose="02020603050405020304" pitchFamily="18" charset="0"/>
                <a:hlinkClick r:id="rId5"/>
              </a:rPr>
              <a:t>https://pronectis.com/novedades/google-cloud-platform-que-es-y-como-funciona/</a:t>
            </a:r>
            <a:r>
              <a:rPr lang="es-EC" sz="1200" dirty="0">
                <a:solidFill>
                  <a:srgbClr val="548DD4"/>
                </a:solidFill>
                <a:effectLst/>
                <a:latin typeface="Calibri" panose="020F0502020204030204" pitchFamily="34" charset="0"/>
                <a:ea typeface="Times New Roman" panose="02020603050405020304" pitchFamily="18" charset="0"/>
              </a:rPr>
              <a:t> </a:t>
            </a:r>
            <a:endParaRPr lang="es-MX" sz="1200" dirty="0">
              <a:solidFill>
                <a:srgbClr val="548DD4"/>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31641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BIBLIOGRAFIA</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chemeClr val="bg1"/>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rgbClr val="FFFF00"/>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57</a:t>
            </a:fld>
            <a:endParaRPr lang="en-US" dirty="0"/>
          </a:p>
        </p:txBody>
      </p:sp>
      <p:sp>
        <p:nvSpPr>
          <p:cNvPr id="10" name="CuadroTexto 9">
            <a:extLst>
              <a:ext uri="{FF2B5EF4-FFF2-40B4-BE49-F238E27FC236}">
                <a16:creationId xmlns:a16="http://schemas.microsoft.com/office/drawing/2014/main" id="{F9033C35-6C92-4AD8-A85D-CD24420E0FCC}"/>
              </a:ext>
            </a:extLst>
          </p:cNvPr>
          <p:cNvSpPr txBox="1"/>
          <p:nvPr/>
        </p:nvSpPr>
        <p:spPr>
          <a:xfrm>
            <a:off x="247650" y="2051141"/>
            <a:ext cx="8639175" cy="4454040"/>
          </a:xfrm>
          <a:prstGeom prst="rect">
            <a:avLst/>
          </a:prstGeom>
          <a:noFill/>
        </p:spPr>
        <p:txBody>
          <a:bodyPr wrap="square">
            <a:spAutoFit/>
          </a:bodyPr>
          <a:lstStyle/>
          <a:p>
            <a:pPr marL="342900" lvl="0" indent="-342900" algn="just">
              <a:lnSpc>
                <a:spcPct val="200000"/>
              </a:lnSpc>
              <a:buFont typeface="+mj-lt"/>
              <a:buAutoNum type="arabicPeriod"/>
            </a:pPr>
            <a:r>
              <a:rPr lang="en-US" sz="1600" dirty="0" err="1">
                <a:solidFill>
                  <a:srgbClr val="548DD4"/>
                </a:solidFill>
                <a:effectLst/>
                <a:latin typeface="Calibri" panose="020F0502020204030204" pitchFamily="34" charset="0"/>
                <a:ea typeface="Times New Roman" panose="02020603050405020304" pitchFamily="18" charset="0"/>
              </a:rPr>
              <a:t>Jayendrapatil</a:t>
            </a:r>
            <a:r>
              <a:rPr lang="en-US" sz="1600" dirty="0">
                <a:solidFill>
                  <a:srgbClr val="548DD4"/>
                </a:solidFill>
                <a:effectLst/>
                <a:latin typeface="Calibri" panose="020F0502020204030204" pitchFamily="34" charset="0"/>
                <a:ea typeface="Times New Roman" panose="02020603050405020304" pitchFamily="18" charset="0"/>
              </a:rPr>
              <a:t>. (2021, June 2). </a:t>
            </a:r>
            <a:r>
              <a:rPr lang="en-US" sz="1600" i="1" dirty="0">
                <a:solidFill>
                  <a:srgbClr val="548DD4"/>
                </a:solidFill>
                <a:effectLst/>
                <a:latin typeface="Calibri" panose="020F0502020204030204" pitchFamily="34" charset="0"/>
                <a:ea typeface="Times New Roman" panose="02020603050405020304" pitchFamily="18" charset="0"/>
              </a:rPr>
              <a:t>Google Cloud Identity and Access Management - IAM</a:t>
            </a:r>
            <a:r>
              <a:rPr lang="en-US" sz="1600" dirty="0">
                <a:solidFill>
                  <a:srgbClr val="548DD4"/>
                </a:solidFill>
                <a:effectLst/>
                <a:latin typeface="Calibri" panose="020F0502020204030204" pitchFamily="34" charset="0"/>
                <a:ea typeface="Times New Roman" panose="02020603050405020304" pitchFamily="18" charset="0"/>
              </a:rPr>
              <a:t>. </a:t>
            </a:r>
            <a:r>
              <a:rPr lang="en-US" sz="1600" dirty="0" err="1">
                <a:solidFill>
                  <a:srgbClr val="548DD4"/>
                </a:solidFill>
                <a:effectLst/>
                <a:latin typeface="Calibri" panose="020F0502020204030204" pitchFamily="34" charset="0"/>
                <a:ea typeface="Times New Roman" panose="02020603050405020304" pitchFamily="18" charset="0"/>
              </a:rPr>
              <a:t>Jayendra’s</a:t>
            </a:r>
            <a:r>
              <a:rPr lang="en-US" sz="1600" dirty="0">
                <a:solidFill>
                  <a:srgbClr val="548DD4"/>
                </a:solidFill>
                <a:effectLst/>
                <a:latin typeface="Calibri" panose="020F0502020204030204" pitchFamily="34" charset="0"/>
                <a:ea typeface="Times New Roman" panose="02020603050405020304" pitchFamily="18" charset="0"/>
              </a:rPr>
              <a:t> Cloud Certification Blog. </a:t>
            </a:r>
            <a:r>
              <a:rPr lang="en-US" sz="1600" u="sng" dirty="0">
                <a:solidFill>
                  <a:srgbClr val="548DD4"/>
                </a:solidFill>
                <a:effectLst/>
                <a:latin typeface="Calibri" panose="020F0502020204030204" pitchFamily="34" charset="0"/>
                <a:ea typeface="Times New Roman" panose="02020603050405020304" pitchFamily="18" charset="0"/>
                <a:hlinkClick r:id="rId2"/>
              </a:rPr>
              <a:t>https://jayendrapatil.com/google-cloud-identity-and-access-management-iam/</a:t>
            </a:r>
            <a:r>
              <a:rPr lang="en-US" sz="1600" dirty="0">
                <a:solidFill>
                  <a:srgbClr val="548DD4"/>
                </a:solidFill>
                <a:effectLst/>
                <a:latin typeface="Calibri" panose="020F0502020204030204" pitchFamily="34" charset="0"/>
                <a:ea typeface="Times New Roman" panose="02020603050405020304" pitchFamily="18" charset="0"/>
              </a:rPr>
              <a:t> </a:t>
            </a:r>
            <a:endParaRPr lang="es-MX" sz="16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s-EC" sz="1600" dirty="0" err="1">
                <a:solidFill>
                  <a:srgbClr val="548DD4"/>
                </a:solidFill>
                <a:effectLst/>
                <a:latin typeface="Calibri" panose="020F0502020204030204" pitchFamily="34" charset="0"/>
                <a:ea typeface="Times New Roman" panose="02020603050405020304" pitchFamily="18" charset="0"/>
              </a:rPr>
              <a:t>Qwiklabs</a:t>
            </a:r>
            <a:r>
              <a:rPr lang="es-EC" sz="1600" dirty="0">
                <a:solidFill>
                  <a:srgbClr val="548DD4"/>
                </a:solidFill>
                <a:effectLst/>
                <a:latin typeface="Calibri" panose="020F0502020204030204" pitchFamily="34" charset="0"/>
                <a:ea typeface="Times New Roman" panose="02020603050405020304" pitchFamily="18" charset="0"/>
              </a:rPr>
              <a:t>. (</a:t>
            </a:r>
            <a:r>
              <a:rPr lang="es-EC" sz="1600" dirty="0" err="1">
                <a:solidFill>
                  <a:srgbClr val="548DD4"/>
                </a:solidFill>
                <a:effectLst/>
                <a:latin typeface="Calibri" panose="020F0502020204030204" pitchFamily="34" charset="0"/>
                <a:ea typeface="Times New Roman" panose="02020603050405020304" pitchFamily="18" charset="0"/>
              </a:rPr>
              <a:t>n.d</a:t>
            </a:r>
            <a:r>
              <a:rPr lang="es-EC" sz="1600" dirty="0">
                <a:solidFill>
                  <a:srgbClr val="548DD4"/>
                </a:solidFill>
                <a:effectLst/>
                <a:latin typeface="Calibri" panose="020F0502020204030204" pitchFamily="34" charset="0"/>
                <a:ea typeface="Times New Roman" panose="02020603050405020304" pitchFamily="18" charset="0"/>
              </a:rPr>
              <a:t>.). </a:t>
            </a:r>
            <a:r>
              <a:rPr lang="es-EC" sz="1600" i="1" dirty="0">
                <a:solidFill>
                  <a:srgbClr val="548DD4"/>
                </a:solidFill>
                <a:effectLst/>
                <a:latin typeface="Calibri" panose="020F0502020204030204" pitchFamily="34" charset="0"/>
                <a:ea typeface="Times New Roman" panose="02020603050405020304" pitchFamily="18" charset="0"/>
              </a:rPr>
              <a:t>Desarrollo de aplicaciones: Cómo configurar un entorno de desarrollo - Python | Google Cloud </a:t>
            </a:r>
            <a:r>
              <a:rPr lang="es-EC" sz="1600" i="1" dirty="0" err="1">
                <a:solidFill>
                  <a:srgbClr val="548DD4"/>
                </a:solidFill>
                <a:effectLst/>
                <a:latin typeface="Calibri" panose="020F0502020204030204" pitchFamily="34" charset="0"/>
                <a:ea typeface="Times New Roman" panose="02020603050405020304" pitchFamily="18" charset="0"/>
              </a:rPr>
              <a:t>Skills</a:t>
            </a:r>
            <a:r>
              <a:rPr lang="es-EC" sz="1600" i="1" dirty="0">
                <a:solidFill>
                  <a:srgbClr val="548DD4"/>
                </a:solidFill>
                <a:effectLst/>
                <a:latin typeface="Calibri" panose="020F0502020204030204" pitchFamily="34" charset="0"/>
                <a:ea typeface="Times New Roman" panose="02020603050405020304" pitchFamily="18" charset="0"/>
              </a:rPr>
              <a:t> </a:t>
            </a:r>
            <a:r>
              <a:rPr lang="es-EC" sz="1600" i="1" dirty="0" err="1">
                <a:solidFill>
                  <a:srgbClr val="548DD4"/>
                </a:solidFill>
                <a:effectLst/>
                <a:latin typeface="Calibri" panose="020F0502020204030204" pitchFamily="34" charset="0"/>
                <a:ea typeface="Times New Roman" panose="02020603050405020304" pitchFamily="18" charset="0"/>
              </a:rPr>
              <a:t>Boost</a:t>
            </a:r>
            <a:r>
              <a:rPr lang="es-EC" sz="1600" dirty="0">
                <a:solidFill>
                  <a:srgbClr val="548DD4"/>
                </a:solidFill>
                <a:effectLst/>
                <a:latin typeface="Calibri" panose="020F0502020204030204" pitchFamily="34" charset="0"/>
                <a:ea typeface="Times New Roman" panose="02020603050405020304" pitchFamily="18" charset="0"/>
              </a:rPr>
              <a:t>. </a:t>
            </a:r>
            <a:r>
              <a:rPr lang="en-US" sz="1600" u="sng" dirty="0">
                <a:solidFill>
                  <a:srgbClr val="548DD4"/>
                </a:solidFill>
                <a:effectLst/>
                <a:latin typeface="Calibri" panose="020F0502020204030204" pitchFamily="34" charset="0"/>
                <a:ea typeface="Times New Roman" panose="02020603050405020304" pitchFamily="18" charset="0"/>
                <a:hlinkClick r:id="rId3"/>
              </a:rPr>
              <a:t>https://www.cloudskillsboost.google/focuses/1074?locale=es&amp;parent=catalog</a:t>
            </a:r>
            <a:r>
              <a:rPr lang="en-US" sz="1600" dirty="0">
                <a:solidFill>
                  <a:srgbClr val="548DD4"/>
                </a:solidFill>
                <a:effectLst/>
                <a:latin typeface="Calibri" panose="020F0502020204030204" pitchFamily="34" charset="0"/>
                <a:ea typeface="Times New Roman" panose="02020603050405020304" pitchFamily="18" charset="0"/>
              </a:rPr>
              <a:t> </a:t>
            </a:r>
            <a:endParaRPr lang="es-MX" sz="1600" dirty="0">
              <a:solidFill>
                <a:srgbClr val="548DD4"/>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mj-lt"/>
              <a:buAutoNum type="arabicPeriod"/>
            </a:pPr>
            <a:r>
              <a:rPr lang="es-MX" sz="1600" dirty="0" err="1">
                <a:solidFill>
                  <a:srgbClr val="548DD4"/>
                </a:solidFill>
                <a:effectLst/>
                <a:latin typeface="Calibri" panose="020F0502020204030204" pitchFamily="34" charset="0"/>
                <a:ea typeface="Times New Roman" panose="02020603050405020304" pitchFamily="18" charset="0"/>
              </a:rPr>
              <a:t>Qwiklabs</a:t>
            </a:r>
            <a:r>
              <a:rPr lang="es-MX" sz="1600" dirty="0">
                <a:solidFill>
                  <a:srgbClr val="548DD4"/>
                </a:solidFill>
                <a:effectLst/>
                <a:latin typeface="Calibri" panose="020F0502020204030204" pitchFamily="34" charset="0"/>
                <a:ea typeface="Times New Roman" panose="02020603050405020304" pitchFamily="18" charset="0"/>
              </a:rPr>
              <a:t>. </a:t>
            </a:r>
            <a:r>
              <a:rPr lang="es-EC" sz="1600" dirty="0">
                <a:solidFill>
                  <a:srgbClr val="548DD4"/>
                </a:solidFill>
                <a:effectLst/>
                <a:latin typeface="Calibri" panose="020F0502020204030204" pitchFamily="34" charset="0"/>
                <a:ea typeface="Times New Roman" panose="02020603050405020304" pitchFamily="18" charset="0"/>
              </a:rPr>
              <a:t>(</a:t>
            </a:r>
            <a:r>
              <a:rPr lang="es-EC" sz="1600" dirty="0" err="1">
                <a:solidFill>
                  <a:srgbClr val="548DD4"/>
                </a:solidFill>
                <a:effectLst/>
                <a:latin typeface="Calibri" panose="020F0502020204030204" pitchFamily="34" charset="0"/>
                <a:ea typeface="Times New Roman" panose="02020603050405020304" pitchFamily="18" charset="0"/>
              </a:rPr>
              <a:t>n.d</a:t>
            </a:r>
            <a:r>
              <a:rPr lang="es-EC" sz="1600" dirty="0">
                <a:solidFill>
                  <a:srgbClr val="548DD4"/>
                </a:solidFill>
                <a:effectLst/>
                <a:latin typeface="Calibri" panose="020F0502020204030204" pitchFamily="34" charset="0"/>
                <a:ea typeface="Times New Roman" panose="02020603050405020304" pitchFamily="18" charset="0"/>
              </a:rPr>
              <a:t>.). </a:t>
            </a:r>
            <a:r>
              <a:rPr lang="es-EC" sz="1600" i="1" dirty="0">
                <a:solidFill>
                  <a:srgbClr val="548DD4"/>
                </a:solidFill>
                <a:effectLst/>
                <a:latin typeface="Calibri" panose="020F0502020204030204" pitchFamily="34" charset="0"/>
                <a:ea typeface="Times New Roman" panose="02020603050405020304" pitchFamily="18" charset="0"/>
              </a:rPr>
              <a:t>Desarrollo de aplicaciones: Cómo configurar un entorno de desarrollo - Python | Google Cloud </a:t>
            </a:r>
            <a:r>
              <a:rPr lang="es-EC" sz="1600" i="1" dirty="0" err="1">
                <a:solidFill>
                  <a:srgbClr val="548DD4"/>
                </a:solidFill>
                <a:effectLst/>
                <a:latin typeface="Calibri" panose="020F0502020204030204" pitchFamily="34" charset="0"/>
                <a:ea typeface="Times New Roman" panose="02020603050405020304" pitchFamily="18" charset="0"/>
              </a:rPr>
              <a:t>Skills</a:t>
            </a:r>
            <a:r>
              <a:rPr lang="es-EC" sz="1600" i="1" dirty="0">
                <a:solidFill>
                  <a:srgbClr val="548DD4"/>
                </a:solidFill>
                <a:effectLst/>
                <a:latin typeface="Calibri" panose="020F0502020204030204" pitchFamily="34" charset="0"/>
                <a:ea typeface="Times New Roman" panose="02020603050405020304" pitchFamily="18" charset="0"/>
              </a:rPr>
              <a:t> </a:t>
            </a:r>
            <a:r>
              <a:rPr lang="es-EC" sz="1600" i="1" dirty="0" err="1">
                <a:solidFill>
                  <a:srgbClr val="548DD4"/>
                </a:solidFill>
                <a:effectLst/>
                <a:latin typeface="Calibri" panose="020F0502020204030204" pitchFamily="34" charset="0"/>
                <a:ea typeface="Times New Roman" panose="02020603050405020304" pitchFamily="18" charset="0"/>
              </a:rPr>
              <a:t>Boost</a:t>
            </a:r>
            <a:r>
              <a:rPr lang="es-EC" sz="1600" dirty="0">
                <a:solidFill>
                  <a:srgbClr val="548DD4"/>
                </a:solidFill>
                <a:effectLst/>
                <a:latin typeface="Calibri" panose="020F0502020204030204" pitchFamily="34" charset="0"/>
                <a:ea typeface="Times New Roman" panose="02020603050405020304" pitchFamily="18" charset="0"/>
              </a:rPr>
              <a:t>. </a:t>
            </a:r>
            <a:r>
              <a:rPr lang="es-EC" sz="1600" u="sng" dirty="0">
                <a:solidFill>
                  <a:srgbClr val="548DD4"/>
                </a:solidFill>
                <a:effectLst/>
                <a:latin typeface="Calibri" panose="020F0502020204030204" pitchFamily="34" charset="0"/>
                <a:ea typeface="Times New Roman" panose="02020603050405020304" pitchFamily="18" charset="0"/>
                <a:hlinkClick r:id="rId4"/>
              </a:rPr>
              <a:t>https://www.cloudskillsboost.google/focuses/1074?locale=es&amp;parent=catalog25</a:t>
            </a:r>
            <a:r>
              <a:rPr lang="es-EC" sz="1600" dirty="0">
                <a:solidFill>
                  <a:srgbClr val="548DD4"/>
                </a:solidFill>
                <a:effectLst/>
                <a:latin typeface="Calibri" panose="020F0502020204030204" pitchFamily="34" charset="0"/>
                <a:ea typeface="Times New Roman" panose="02020603050405020304" pitchFamily="18" charset="0"/>
              </a:rPr>
              <a:t> </a:t>
            </a:r>
            <a:endParaRPr lang="es-MX" sz="1600" dirty="0">
              <a:solidFill>
                <a:srgbClr val="548DD4"/>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4541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6</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373856" y="2148959"/>
            <a:ext cx="6100762" cy="369332"/>
          </a:xfrm>
          <a:prstGeom prst="rect">
            <a:avLst/>
          </a:prstGeom>
          <a:noFill/>
        </p:spPr>
        <p:txBody>
          <a:bodyPr wrap="square">
            <a:spAutoFit/>
          </a:bodyPr>
          <a:lstStyle/>
          <a:p>
            <a:pPr algn="just">
              <a:spcBef>
                <a:spcPts val="600"/>
              </a:spcBef>
            </a:pPr>
            <a:r>
              <a:rPr lang="es-ES"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¿QUÉ ES LA NUBE?</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8976FD80-B3F0-48D6-8227-7A7F6919C609}"/>
              </a:ext>
            </a:extLst>
          </p:cNvPr>
          <p:cNvSpPr txBox="1"/>
          <p:nvPr/>
        </p:nvSpPr>
        <p:spPr>
          <a:xfrm>
            <a:off x="297656" y="2641168"/>
            <a:ext cx="6100762" cy="3397084"/>
          </a:xfrm>
          <a:prstGeom prst="rect">
            <a:avLst/>
          </a:prstGeom>
          <a:noFill/>
        </p:spPr>
        <p:txBody>
          <a:bodyPr wrap="square">
            <a:spAutoFit/>
          </a:bodyPr>
          <a:lstStyle/>
          <a:p>
            <a:pPr algn="just">
              <a:spcBef>
                <a:spcPts val="600"/>
              </a:spcBef>
              <a:spcAft>
                <a:spcPts val="800"/>
              </a:spcAft>
            </a:pPr>
            <a:r>
              <a:rPr lang="es-EC" sz="1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Computación en la Nube y Virtualización </a:t>
            </a:r>
            <a:endParaRPr lang="es-MX" sz="1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600"/>
              </a:spcBef>
              <a:spcAft>
                <a:spcPts val="1600"/>
              </a:spcAft>
            </a:pP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La computación en la nube se basa en la virtualización, una tecnología que permite crear máquinas virtuales, esencialmente computadoras digitales que simulan hardware físico. Estas máquinas virtuales operan en servidores físicos y pueden ejecutar distintos sistemas operativos y aplicaciones de manera independiente, optimizando el uso del hardware subyacente. Este enfoque mejora la eficiencia, reduce costos y facilita la escalabilidad de los recursos informáticos. (</a:t>
            </a:r>
            <a:r>
              <a:rPr lang="es-EC" sz="1800" i="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¿Qué Es La Nube? | Conceptos Esenciales | </a:t>
            </a:r>
            <a:r>
              <a:rPr lang="es-EC" sz="1800" i="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Cloudflare</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n.d</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301438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7</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373856" y="2148959"/>
            <a:ext cx="6100762" cy="369332"/>
          </a:xfrm>
          <a:prstGeom prst="rect">
            <a:avLst/>
          </a:prstGeom>
          <a:noFill/>
        </p:spPr>
        <p:txBody>
          <a:bodyPr wrap="square">
            <a:spAutoFit/>
          </a:bodyPr>
          <a:lstStyle/>
          <a:p>
            <a:pPr algn="just">
              <a:spcBef>
                <a:spcPts val="600"/>
              </a:spcBef>
            </a:pPr>
            <a:r>
              <a:rPr lang="es-ES"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¿QUÉ ES LA NUBE?</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8976FD80-B3F0-48D6-8227-7A7F6919C609}"/>
              </a:ext>
            </a:extLst>
          </p:cNvPr>
          <p:cNvSpPr txBox="1"/>
          <p:nvPr/>
        </p:nvSpPr>
        <p:spPr>
          <a:xfrm>
            <a:off x="297656" y="2641168"/>
            <a:ext cx="6100762" cy="3397084"/>
          </a:xfrm>
          <a:prstGeom prst="rect">
            <a:avLst/>
          </a:prstGeom>
          <a:noFill/>
        </p:spPr>
        <p:txBody>
          <a:bodyPr wrap="square">
            <a:spAutoFit/>
          </a:bodyPr>
          <a:lstStyle/>
          <a:p>
            <a:pPr algn="just">
              <a:spcBef>
                <a:spcPts val="600"/>
              </a:spcBef>
              <a:spcAft>
                <a:spcPts val="800"/>
              </a:spcAft>
            </a:pPr>
            <a:r>
              <a:rPr lang="es-EC" sz="1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Computación en la Nube y Virtualización </a:t>
            </a:r>
            <a:endParaRPr lang="es-MX" sz="18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600"/>
              </a:spcBef>
              <a:spcAft>
                <a:spcPts val="1600"/>
              </a:spcAft>
            </a:pP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La computación en la nube se basa en la virtualización, una tecnología que permite crear máquinas virtuales, esencialmente computadoras digitales que simulan hardware físico. Estas máquinas virtuales operan en servidores físicos y pueden ejecutar distintos sistemas operativos y aplicaciones de manera independiente, optimizando el uso del hardware subyacente. Este enfoque mejora la eficiencia, reduce costos y facilita la escalabilidad de los recursos informáticos. (</a:t>
            </a:r>
            <a:r>
              <a:rPr lang="es-EC" sz="1800" i="1"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¿Qué Es La Nube? | Conceptos Esenciales | </a:t>
            </a:r>
            <a:r>
              <a:rPr lang="es-EC" sz="1800" i="1"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Cloudflare</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8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n.d</a:t>
            </a:r>
            <a:r>
              <a:rPr lang="es-EC"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t>
            </a:r>
            <a:endParaRPr lang="es-MX" sz="18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10" name="Imagen 9" descr="ALMACENAMIENTO EN LA NUBE | Mind Map">
            <a:extLst>
              <a:ext uri="{FF2B5EF4-FFF2-40B4-BE49-F238E27FC236}">
                <a16:creationId xmlns:a16="http://schemas.microsoft.com/office/drawing/2014/main" id="{4E86BE2C-D795-46DF-8004-4D7943EE6C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7656" y="2587110"/>
            <a:ext cx="8389144" cy="38075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955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8</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6100762" cy="369332"/>
          </a:xfrm>
          <a:prstGeom prst="rect">
            <a:avLst/>
          </a:prstGeom>
          <a:noFill/>
        </p:spPr>
        <p:txBody>
          <a:bodyPr wrap="square">
            <a:spAutoFit/>
          </a:bodyPr>
          <a:lstStyle/>
          <a:p>
            <a:pPr algn="just">
              <a:spcBef>
                <a:spcPts val="600"/>
              </a:spcBef>
            </a:pPr>
            <a:r>
              <a:rPr lang="es-ES"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CATÁLOGO DE SERVICIO DE LA NUBE </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8976FD80-B3F0-48D6-8227-7A7F6919C609}"/>
              </a:ext>
            </a:extLst>
          </p:cNvPr>
          <p:cNvSpPr txBox="1"/>
          <p:nvPr/>
        </p:nvSpPr>
        <p:spPr>
          <a:xfrm>
            <a:off x="297656" y="2641168"/>
            <a:ext cx="7884320" cy="3668377"/>
          </a:xfrm>
          <a:prstGeom prst="rect">
            <a:avLst/>
          </a:prstGeom>
          <a:noFill/>
        </p:spPr>
        <p:txBody>
          <a:bodyPr wrap="square">
            <a:spAutoFit/>
          </a:bodyPr>
          <a:lstStyle/>
          <a:p>
            <a:pPr marL="342900" lvl="0" indent="-342900" algn="just">
              <a:lnSpc>
                <a:spcPct val="107000"/>
              </a:lnSpc>
              <a:spcBef>
                <a:spcPts val="600"/>
              </a:spcBef>
              <a:spcAft>
                <a:spcPts val="800"/>
              </a:spcAft>
              <a:buFont typeface="+mj-lt"/>
              <a:buAutoNum type="arabicPeriod"/>
              <a:tabLst>
                <a:tab pos="457200" algn="l"/>
              </a:tabLst>
            </a:pPr>
            <a:r>
              <a:rPr lang="es-EC" sz="14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Software como Servicio (SaaS):</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Esta categoría incluye aplicaciones que se acceden y se utilizan a través de un navegador web. Las aplicaciones y los datos del usuario se ejecutan y almacenan en servidores externos. Ejemplos populares de SaaS son Salesforce, que proporciona herramientas de gestión de relaciones con clientes (CRM), y aplicaciones de productividad como Google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Docs</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y Microsoft Office 365.</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4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Infraestructura como Servicio (IaaS):</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IaaS ofrece a los usuarios recursos de hardware virtualizados, como capacidad de procesamiento, almacenamiento y redes. Los proveedores de IaaS, como Amazon EC2,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Rackspace</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y Google Compute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Engine</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permiten a los usuarios pagar solo por los recursos computacionales que utilizan, generalmente medidos en horas de CPU.</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4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Plataforma como Servicio (PaaS):</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PaaS proporciona un conjunto de herramientas y servicios que facilitan la codificación y despliegue de aplicaciones, optimizando la interacción entre IaaS y SaaS. Los servicios PaaS ofrecen ventajas como copias de seguridad automáticas de bases de datos y soporte para diversos lenguajes de programación o entornos de desarrollo. Ejemplos de PaaS incluyen Amazon AWS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Elastic</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Beanstalk</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y Google App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Engine</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88600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MARCO TEORICO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INTRODUCCION</a:t>
            </a:r>
          </a:p>
          <a:p>
            <a:pPr lvl="1">
              <a:lnSpc>
                <a:spcPct val="90000"/>
              </a:lnSpc>
            </a:pPr>
            <a:r>
              <a:rPr lang="es-ES" sz="1000" dirty="0">
                <a:solidFill>
                  <a:schemeClr val="bg1"/>
                </a:solidFill>
              </a:rPr>
              <a:t>OBJETIVO GENERAL</a:t>
            </a:r>
          </a:p>
          <a:p>
            <a:pPr lvl="1">
              <a:lnSpc>
                <a:spcPct val="90000"/>
              </a:lnSpc>
            </a:pPr>
            <a:r>
              <a:rPr lang="es-ES" sz="1000" dirty="0">
                <a:solidFill>
                  <a:schemeClr val="bg1"/>
                </a:solidFill>
              </a:rPr>
              <a:t>OBJETIVOS ESPECIFICOS</a:t>
            </a:r>
          </a:p>
          <a:p>
            <a:pPr lvl="1">
              <a:lnSpc>
                <a:spcPct val="90000"/>
              </a:lnSpc>
            </a:pPr>
            <a:r>
              <a:rPr lang="es-ES" sz="1000" dirty="0">
                <a:solidFill>
                  <a:srgbClr val="FFFF00"/>
                </a:solidFill>
              </a:rPr>
              <a:t>MARCO TEORICO</a:t>
            </a:r>
          </a:p>
          <a:p>
            <a:pPr lvl="1">
              <a:lnSpc>
                <a:spcPct val="90000"/>
              </a:lnSpc>
            </a:pPr>
            <a:r>
              <a:rPr lang="es-ES" sz="1000" dirty="0">
                <a:solidFill>
                  <a:schemeClr val="bg1"/>
                </a:solidFill>
              </a:rPr>
              <a:t>CONCLUSIONES</a:t>
            </a:r>
          </a:p>
          <a:p>
            <a:pPr lvl="1">
              <a:lnSpc>
                <a:spcPct val="90000"/>
              </a:lnSpc>
            </a:pPr>
            <a:r>
              <a:rPr lang="es-ES" sz="1000" dirty="0">
                <a:solidFill>
                  <a:schemeClr val="bg1"/>
                </a:solidFill>
              </a:rPr>
              <a:t>RECOMENDACIONES</a:t>
            </a:r>
          </a:p>
          <a:p>
            <a:pPr lvl="1">
              <a:lnSpc>
                <a:spcPct val="90000"/>
              </a:lnSpc>
            </a:pPr>
            <a:r>
              <a:rPr lang="es-ES" sz="1000" dirty="0">
                <a:solidFill>
                  <a:schemeClr val="bg1"/>
                </a:solidFill>
              </a:rPr>
              <a:t>BIBLIOGRAFICA</a:t>
            </a:r>
          </a:p>
        </p:txBody>
      </p:sp>
      <p:sp>
        <p:nvSpPr>
          <p:cNvPr id="8" name="Marcador de número de diapositiva 7">
            <a:extLst>
              <a:ext uri="{FF2B5EF4-FFF2-40B4-BE49-F238E27FC236}">
                <a16:creationId xmlns:a16="http://schemas.microsoft.com/office/drawing/2014/main" id="{90A9BD41-3E56-5288-ACC1-1A71C2D17C5B}"/>
              </a:ext>
            </a:extLst>
          </p:cNvPr>
          <p:cNvSpPr>
            <a:spLocks noGrp="1"/>
          </p:cNvSpPr>
          <p:nvPr>
            <p:ph type="sldNum" sz="quarter" idx="12"/>
          </p:nvPr>
        </p:nvSpPr>
        <p:spPr>
          <a:xfrm>
            <a:off x="11084554" y="6394676"/>
            <a:ext cx="1052508" cy="365125"/>
          </a:xfrm>
        </p:spPr>
        <p:txBody>
          <a:bodyPr/>
          <a:lstStyle/>
          <a:p>
            <a:fld id="{D57F1E4F-1CFF-5643-939E-217C01CDF565}" type="slidenum">
              <a:rPr lang="en-US" smtClean="0"/>
              <a:pPr/>
              <a:t>9</a:t>
            </a:fld>
            <a:endParaRPr lang="en-US" dirty="0"/>
          </a:p>
        </p:txBody>
      </p:sp>
      <p:sp>
        <p:nvSpPr>
          <p:cNvPr id="7" name="CuadroTexto 6">
            <a:extLst>
              <a:ext uri="{FF2B5EF4-FFF2-40B4-BE49-F238E27FC236}">
                <a16:creationId xmlns:a16="http://schemas.microsoft.com/office/drawing/2014/main" id="{DFC11751-96CB-469C-9627-30A4C0E63690}"/>
              </a:ext>
            </a:extLst>
          </p:cNvPr>
          <p:cNvSpPr txBox="1"/>
          <p:nvPr/>
        </p:nvSpPr>
        <p:spPr>
          <a:xfrm>
            <a:off x="297656" y="2076117"/>
            <a:ext cx="6100762" cy="369332"/>
          </a:xfrm>
          <a:prstGeom prst="rect">
            <a:avLst/>
          </a:prstGeom>
          <a:noFill/>
        </p:spPr>
        <p:txBody>
          <a:bodyPr wrap="square">
            <a:spAutoFit/>
          </a:bodyPr>
          <a:lstStyle/>
          <a:p>
            <a:pPr algn="just">
              <a:spcBef>
                <a:spcPts val="600"/>
              </a:spcBef>
            </a:pPr>
            <a:r>
              <a:rPr lang="es-ES"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rPr>
              <a:t>CATÁLOGO DE SERVICIO DE LA NUBE </a:t>
            </a:r>
            <a:endParaRPr lang="es-MX" sz="1800" b="1" dirty="0">
              <a:solidFill>
                <a:srgbClr val="17365D"/>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8976FD80-B3F0-48D6-8227-7A7F6919C609}"/>
              </a:ext>
            </a:extLst>
          </p:cNvPr>
          <p:cNvSpPr txBox="1"/>
          <p:nvPr/>
        </p:nvSpPr>
        <p:spPr>
          <a:xfrm>
            <a:off x="297656" y="2641168"/>
            <a:ext cx="7884320" cy="3668377"/>
          </a:xfrm>
          <a:prstGeom prst="rect">
            <a:avLst/>
          </a:prstGeom>
          <a:noFill/>
        </p:spPr>
        <p:txBody>
          <a:bodyPr wrap="square">
            <a:spAutoFit/>
          </a:bodyPr>
          <a:lstStyle/>
          <a:p>
            <a:pPr marL="342900" lvl="0" indent="-342900" algn="just">
              <a:lnSpc>
                <a:spcPct val="107000"/>
              </a:lnSpc>
              <a:spcBef>
                <a:spcPts val="600"/>
              </a:spcBef>
              <a:spcAft>
                <a:spcPts val="800"/>
              </a:spcAft>
              <a:buFont typeface="+mj-lt"/>
              <a:buAutoNum type="arabicPeriod"/>
              <a:tabLst>
                <a:tab pos="457200" algn="l"/>
              </a:tabLst>
            </a:pPr>
            <a:r>
              <a:rPr lang="es-EC" sz="14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Software como Servicio (SaaS):</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Esta categoría incluye aplicaciones que se acceden y se utilizan a través de un navegador web. Las aplicaciones y los datos del usuario se ejecutan y almacenan en servidores externos. Ejemplos populares de SaaS son Salesforce, que proporciona herramientas de gestión de relaciones con clientes (CRM), y aplicaciones de productividad como Google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Docs</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y Microsoft Office 365.</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4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Infraestructura como Servicio (IaaS):</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IaaS ofrece a los usuarios recursos de hardware virtualizados, como capacidad de procesamiento, almacenamiento y redes. Los proveedores de IaaS, como Amazon EC2,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Rackspace</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y Google Compute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Engine</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permiten a los usuarios pagar solo por los recursos computacionales que utilizan, generalmente medidos en horas de CPU.</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gn="just">
              <a:lnSpc>
                <a:spcPct val="107000"/>
              </a:lnSpc>
              <a:spcBef>
                <a:spcPts val="600"/>
              </a:spcBef>
              <a:spcAft>
                <a:spcPts val="800"/>
              </a:spcAft>
              <a:buFont typeface="+mj-lt"/>
              <a:buAutoNum type="arabicPeriod"/>
              <a:tabLst>
                <a:tab pos="457200" algn="l"/>
              </a:tabLst>
            </a:pPr>
            <a:r>
              <a:rPr lang="es-EC" sz="14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Plataforma como Servicio (PaaS):</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PaaS proporciona un conjunto de herramientas y servicios que facilitan la codificación y despliegue de aplicaciones, optimizando la interacción entre IaaS y SaaS. Los servicios PaaS ofrecen ventajas como copias de seguridad automáticas de bases de datos y soporte para diversos lenguajes de programación o entornos de desarrollo. Ejemplos de PaaS incluyen Amazon AWS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Elastic</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Beanstalk</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 y Google App </a:t>
            </a:r>
            <a:r>
              <a:rPr lang="es-EC" sz="1400" dirty="0" err="1">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Engine</a:t>
            </a:r>
            <a:r>
              <a:rPr lang="es-EC"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rPr>
              <a:t>.</a:t>
            </a:r>
            <a:endParaRPr lang="es-MX" sz="1400" dirty="0">
              <a:solidFill>
                <a:srgbClr val="548DD4"/>
              </a:solidFill>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10" name="Imagen 9">
            <a:extLst>
              <a:ext uri="{FF2B5EF4-FFF2-40B4-BE49-F238E27FC236}">
                <a16:creationId xmlns:a16="http://schemas.microsoft.com/office/drawing/2014/main" id="{0386831A-93ED-4993-8D58-CD5ED4BD3396}"/>
              </a:ext>
            </a:extLst>
          </p:cNvPr>
          <p:cNvPicPr/>
          <p:nvPr/>
        </p:nvPicPr>
        <p:blipFill>
          <a:blip r:embed="rId2"/>
          <a:stretch>
            <a:fillRect/>
          </a:stretch>
        </p:blipFill>
        <p:spPr>
          <a:xfrm>
            <a:off x="161710" y="1917158"/>
            <a:ext cx="8639390" cy="4674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25412987"/>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9616</Words>
  <Application>Microsoft Office PowerPoint</Application>
  <PresentationFormat>Panorámica</PresentationFormat>
  <Paragraphs>740</Paragraphs>
  <Slides>57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57</vt:i4>
      </vt:variant>
    </vt:vector>
  </HeadingPairs>
  <TitlesOfParts>
    <vt:vector size="64" baseType="lpstr">
      <vt:lpstr>Calibri</vt:lpstr>
      <vt:lpstr>Gill Sans MT</vt:lpstr>
      <vt:lpstr>Symbol</vt:lpstr>
      <vt:lpstr>Times New Roman</vt:lpstr>
      <vt:lpstr>Wingdings</vt:lpstr>
      <vt:lpstr>Wingdings 2</vt:lpstr>
      <vt:lpstr>Dividendo</vt:lpstr>
      <vt:lpstr>TRABAJO INVESTIGACIÓN</vt:lpstr>
      <vt:lpstr>Presentación de PowerPoint</vt:lpstr>
      <vt:lpstr>1 INTRODUCCION</vt:lpstr>
      <vt:lpstr>2 OBJETIVO GENERAL</vt:lpstr>
      <vt:lpstr>3 OBJETIVOS ESPECIFICOS</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4 MARCO TEORICO</vt:lpstr>
      <vt:lpstr>5 Conclusiones</vt:lpstr>
      <vt:lpstr>5 Conclusiones</vt:lpstr>
      <vt:lpstr>6 RECOMENDACIONES</vt:lpstr>
      <vt:lpstr>6 RECOMENDACIONES</vt:lpstr>
      <vt:lpstr>6 RECOMENDACIONES</vt:lpstr>
      <vt:lpstr>7 BIBLIOGRAFIA</vt:lpstr>
      <vt:lpstr>7 BIBLIOGRAFIA</vt:lpstr>
      <vt:lpstr>7 BIBLIOGRAFIA</vt:lpstr>
      <vt:lpstr>7 BIBLIOGRAFIA</vt:lpstr>
      <vt:lpstr>7 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RED</cp:lastModifiedBy>
  <cp:revision>291</cp:revision>
  <dcterms:created xsi:type="dcterms:W3CDTF">2020-07-10T23:33:49Z</dcterms:created>
  <dcterms:modified xsi:type="dcterms:W3CDTF">2024-02-05T05:01:45Z</dcterms:modified>
</cp:coreProperties>
</file>